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7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23"/>
  </p:notesMasterIdLst>
  <p:handoutMasterIdLst>
    <p:handoutMasterId r:id="rId124"/>
  </p:handoutMasterIdLst>
  <p:sldIdLst>
    <p:sldId id="289"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256" r:id="rId32"/>
    <p:sldId id="257" r:id="rId33"/>
    <p:sldId id="269" r:id="rId34"/>
    <p:sldId id="270" r:id="rId35"/>
    <p:sldId id="271" r:id="rId36"/>
    <p:sldId id="272" r:id="rId37"/>
    <p:sldId id="273" r:id="rId38"/>
    <p:sldId id="274" r:id="rId39"/>
    <p:sldId id="275" r:id="rId40"/>
    <p:sldId id="276" r:id="rId41"/>
    <p:sldId id="268" r:id="rId42"/>
    <p:sldId id="277" r:id="rId43"/>
    <p:sldId id="266" r:id="rId44"/>
    <p:sldId id="278" r:id="rId45"/>
    <p:sldId id="280" r:id="rId46"/>
    <p:sldId id="281" r:id="rId47"/>
    <p:sldId id="285" r:id="rId48"/>
    <p:sldId id="286" r:id="rId49"/>
    <p:sldId id="284" r:id="rId50"/>
    <p:sldId id="283" r:id="rId51"/>
    <p:sldId id="282" r:id="rId52"/>
    <p:sldId id="28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8" r:id="rId91"/>
    <p:sldId id="359" r:id="rId92"/>
    <p:sldId id="361" r:id="rId93"/>
    <p:sldId id="362" r:id="rId94"/>
    <p:sldId id="363" r:id="rId95"/>
    <p:sldId id="364" r:id="rId96"/>
    <p:sldId id="365" r:id="rId97"/>
    <p:sldId id="369" r:id="rId98"/>
    <p:sldId id="366" r:id="rId99"/>
    <p:sldId id="367" r:id="rId100"/>
    <p:sldId id="368" r:id="rId101"/>
    <p:sldId id="370" r:id="rId102"/>
    <p:sldId id="371" r:id="rId103"/>
    <p:sldId id="372" r:id="rId104"/>
    <p:sldId id="373" r:id="rId105"/>
    <p:sldId id="377" r:id="rId106"/>
    <p:sldId id="378" r:id="rId107"/>
    <p:sldId id="374" r:id="rId108"/>
    <p:sldId id="375" r:id="rId109"/>
    <p:sldId id="376"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Lst>
  <p:sldSz cx="9144000" cy="6858000" type="screen4x3"/>
  <p:notesSz cx="6934200" cy="92329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E2199C36-6ACB-46AC-B683-0B5B763BA1AE}">
          <p14:sldIdLst>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256"/>
            <p14:sldId id="257"/>
            <p14:sldId id="269"/>
            <p14:sldId id="270"/>
            <p14:sldId id="271"/>
            <p14:sldId id="272"/>
            <p14:sldId id="273"/>
            <p14:sldId id="274"/>
            <p14:sldId id="275"/>
            <p14:sldId id="276"/>
            <p14:sldId id="268"/>
            <p14:sldId id="277"/>
            <p14:sldId id="266"/>
            <p14:sldId id="278"/>
            <p14:sldId id="280"/>
            <p14:sldId id="281"/>
            <p14:sldId id="285"/>
            <p14:sldId id="286"/>
            <p14:sldId id="284"/>
            <p14:sldId id="283"/>
            <p14:sldId id="282"/>
            <p14:sldId id="28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4"/>
            <p14:sldId id="345"/>
            <p14:sldId id="346"/>
            <p14:sldId id="347"/>
            <p14:sldId id="348"/>
            <p14:sldId id="349"/>
            <p14:sldId id="350"/>
            <p14:sldId id="351"/>
            <p14:sldId id="352"/>
            <p14:sldId id="353"/>
            <p14:sldId id="354"/>
            <p14:sldId id="355"/>
            <p14:sldId id="356"/>
            <p14:sldId id="358"/>
            <p14:sldId id="359"/>
            <p14:sldId id="361"/>
            <p14:sldId id="362"/>
            <p14:sldId id="363"/>
            <p14:sldId id="364"/>
            <p14:sldId id="365"/>
            <p14:sldId id="369"/>
            <p14:sldId id="366"/>
            <p14:sldId id="367"/>
            <p14:sldId id="368"/>
            <p14:sldId id="370"/>
            <p14:sldId id="371"/>
            <p14:sldId id="372"/>
            <p14:sldId id="373"/>
            <p14:sldId id="377"/>
            <p14:sldId id="378"/>
            <p14:sldId id="374"/>
            <p14:sldId id="375"/>
            <p14:sldId id="376"/>
            <p14:sldId id="379"/>
            <p14:sldId id="380"/>
            <p14:sldId id="381"/>
            <p14:sldId id="382"/>
            <p14:sldId id="383"/>
            <p14:sldId id="384"/>
            <p14:sldId id="385"/>
            <p14:sldId id="386"/>
            <p14:sldId id="387"/>
            <p14:sldId id="388"/>
            <p14:sldId id="389"/>
            <p14:sldId id="3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p:cViewPr varScale="1">
        <p:scale>
          <a:sx n="104" d="100"/>
          <a:sy n="104" d="100"/>
        </p:scale>
        <p:origin x="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RUSHMORE\SHARED\Engineering\Scratch\Rehoboth%20Solar%20Project\Site-Schedule%20and%20Decision%20Matri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BIGHORN\HOME\USERS\MHH6\SOLAR%20DECISION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RUSHMORE\SHARED\Engineering\Scratch\Rehoboth%20Solar%20Project\Rehoboth%20Solar%20Project%20Financial%20Analysi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RUSHMORE\SHARED\Engineering\Scratch\Rehoboth%20Solar%20Project\Rehoboth%20Solar%20Project%20Financial%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1219816272965881E-2"/>
          <c:y val="0.10888222305545141"/>
          <c:w val="0.89655796150481193"/>
          <c:h val="0.77174431321084869"/>
        </c:manualLayout>
      </c:layout>
      <c:barChart>
        <c:barDir val="col"/>
        <c:grouping val="clustered"/>
        <c:varyColors val="0"/>
        <c:ser>
          <c:idx val="0"/>
          <c:order val="0"/>
          <c:spPr>
            <a:pattFill prst="narHorz">
              <a:fgClr>
                <a:schemeClr val="dk1">
                  <a:tint val="88500"/>
                </a:schemeClr>
              </a:fgClr>
              <a:bgClr>
                <a:schemeClr val="dk1">
                  <a:tint val="88500"/>
                  <a:lumMod val="20000"/>
                  <a:lumOff val="80000"/>
                </a:schemeClr>
              </a:bgClr>
            </a:pattFill>
            <a:ln>
              <a:noFill/>
            </a:ln>
            <a:effectLst>
              <a:innerShdw blurRad="114300">
                <a:schemeClr val="dk1">
                  <a:tint val="885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Decisions!$A$4:$A$9</c:f>
              <c:strCache>
                <c:ptCount val="6"/>
                <c:pt idx="0">
                  <c:v>High School</c:v>
                </c:pt>
                <c:pt idx="1">
                  <c:v>Parking Lot</c:v>
                </c:pt>
                <c:pt idx="2">
                  <c:v>Fields (GROUND)</c:v>
                </c:pt>
                <c:pt idx="3">
                  <c:v>Dorms</c:v>
                </c:pt>
                <c:pt idx="4">
                  <c:v>Fitness Center</c:v>
                </c:pt>
                <c:pt idx="5">
                  <c:v>Middle School</c:v>
                </c:pt>
              </c:strCache>
            </c:strRef>
          </c:cat>
          <c:val>
            <c:numRef>
              <c:f>Decisions!$K$4:$K$9</c:f>
              <c:numCache>
                <c:formatCode>General</c:formatCode>
                <c:ptCount val="6"/>
                <c:pt idx="0">
                  <c:v>287</c:v>
                </c:pt>
                <c:pt idx="1">
                  <c:v>249</c:v>
                </c:pt>
                <c:pt idx="2">
                  <c:v>236</c:v>
                </c:pt>
                <c:pt idx="3">
                  <c:v>232</c:v>
                </c:pt>
                <c:pt idx="4">
                  <c:v>261</c:v>
                </c:pt>
                <c:pt idx="5">
                  <c:v>231</c:v>
                </c:pt>
              </c:numCache>
            </c:numRef>
          </c:val>
        </c:ser>
        <c:dLbls>
          <c:dLblPos val="outEnd"/>
          <c:showLegendKey val="0"/>
          <c:showVal val="1"/>
          <c:showCatName val="0"/>
          <c:showSerName val="0"/>
          <c:showPercent val="0"/>
          <c:showBubbleSize val="0"/>
        </c:dLbls>
        <c:gapWidth val="164"/>
        <c:overlap val="-22"/>
        <c:axId val="257631208"/>
        <c:axId val="257631592"/>
      </c:barChart>
      <c:catAx>
        <c:axId val="25763120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57631592"/>
        <c:crosses val="autoZero"/>
        <c:auto val="1"/>
        <c:lblAlgn val="ctr"/>
        <c:lblOffset val="100"/>
        <c:noMultiLvlLbl val="0"/>
      </c:catAx>
      <c:valAx>
        <c:axId val="2576315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7631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207900453162381E-2"/>
          <c:y val="0.13199729066124799"/>
          <c:w val="0.9579148732663797"/>
          <c:h val="0.74450572710669227"/>
        </c:manualLayout>
      </c:layout>
      <c:barChart>
        <c:barDir val="col"/>
        <c:grouping val="clustered"/>
        <c:varyColors val="0"/>
        <c:ser>
          <c:idx val="0"/>
          <c:order val="0"/>
          <c:tx>
            <c:strRef>
              <c:f>'Band Room'!$C$21</c:f>
              <c:strCache>
                <c:ptCount val="1"/>
                <c:pt idx="0">
                  <c:v>SunPower E20-327</c:v>
                </c:pt>
              </c:strCache>
            </c:strRef>
          </c:tx>
          <c:spPr>
            <a:solidFill>
              <a:schemeClr val="accent1"/>
            </a:solidFill>
            <a:ln>
              <a:noFill/>
            </a:ln>
            <a:effectLst/>
          </c:spPr>
          <c:invertIfNegative val="0"/>
          <c:dLbls>
            <c:dLbl>
              <c:idx val="0"/>
              <c:layout>
                <c:manualLayout>
                  <c:x val="-1.5020653398422831E-3"/>
                  <c:y val="-2.5784981079534162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'Band Room'!$C$30</c:f>
              <c:numCache>
                <c:formatCode>General</c:formatCode>
                <c:ptCount val="1"/>
                <c:pt idx="0">
                  <c:v>3.2849999999999997</c:v>
                </c:pt>
              </c:numCache>
            </c:numRef>
          </c:val>
        </c:ser>
        <c:ser>
          <c:idx val="1"/>
          <c:order val="1"/>
          <c:tx>
            <c:strRef>
              <c:f>'Band Room'!$D$21</c:f>
              <c:strCache>
                <c:ptCount val="1"/>
                <c:pt idx="0">
                  <c:v>YL270C-30b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'Band Room'!$D$30</c:f>
              <c:numCache>
                <c:formatCode>General</c:formatCode>
                <c:ptCount val="1"/>
                <c:pt idx="0">
                  <c:v>2.7</c:v>
                </c:pt>
              </c:numCache>
            </c:numRef>
          </c:val>
        </c:ser>
        <c:ser>
          <c:idx val="2"/>
          <c:order val="2"/>
          <c:tx>
            <c:strRef>
              <c:f>'Band Room'!$E$21</c:f>
              <c:strCache>
                <c:ptCount val="1"/>
                <c:pt idx="0">
                  <c:v>Yingli YL310P-35b</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'Band Room'!$E$30</c:f>
              <c:numCache>
                <c:formatCode>General</c:formatCode>
                <c:ptCount val="1"/>
                <c:pt idx="0">
                  <c:v>3.1300000000000008</c:v>
                </c:pt>
              </c:numCache>
            </c:numRef>
          </c:val>
        </c:ser>
        <c:ser>
          <c:idx val="3"/>
          <c:order val="3"/>
          <c:tx>
            <c:strRef>
              <c:f>'Band Room'!$F$21</c:f>
              <c:strCache>
                <c:ptCount val="1"/>
                <c:pt idx="0">
                  <c:v>SW 245 poly (solarworld)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'Band Room'!$F$30</c:f>
              <c:numCache>
                <c:formatCode>General</c:formatCode>
                <c:ptCount val="1"/>
                <c:pt idx="0">
                  <c:v>2.67</c:v>
                </c:pt>
              </c:numCache>
            </c:numRef>
          </c:val>
        </c:ser>
        <c:ser>
          <c:idx val="4"/>
          <c:order val="4"/>
          <c:tx>
            <c:strRef>
              <c:f>'Band Room'!$G$21</c:f>
              <c:strCache>
                <c:ptCount val="1"/>
                <c:pt idx="0">
                  <c:v>SunPower E18 / 305 SOLAR PANEL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'Band Room'!$G$30</c:f>
              <c:numCache>
                <c:formatCode>General</c:formatCode>
                <c:ptCount val="1"/>
                <c:pt idx="0">
                  <c:v>3.4499999999999997</c:v>
                </c:pt>
              </c:numCache>
            </c:numRef>
          </c:val>
        </c:ser>
        <c:dLbls>
          <c:showLegendKey val="0"/>
          <c:showVal val="1"/>
          <c:showCatName val="0"/>
          <c:showSerName val="0"/>
          <c:showPercent val="0"/>
          <c:showBubbleSize val="0"/>
        </c:dLbls>
        <c:gapWidth val="150"/>
        <c:overlap val="-25"/>
        <c:axId val="257415968"/>
        <c:axId val="257416352"/>
      </c:barChart>
      <c:catAx>
        <c:axId val="257415968"/>
        <c:scaling>
          <c:orientation val="minMax"/>
        </c:scaling>
        <c:delete val="1"/>
        <c:axPos val="b"/>
        <c:majorTickMark val="out"/>
        <c:minorTickMark val="none"/>
        <c:tickLblPos val="nextTo"/>
        <c:crossAx val="257416352"/>
        <c:crosses val="autoZero"/>
        <c:auto val="1"/>
        <c:lblAlgn val="ctr"/>
        <c:lblOffset val="100"/>
        <c:noMultiLvlLbl val="0"/>
      </c:catAx>
      <c:valAx>
        <c:axId val="257416352"/>
        <c:scaling>
          <c:orientation val="minMax"/>
          <c:min val="0"/>
        </c:scaling>
        <c:delete val="0"/>
        <c:axPos val="l"/>
        <c:numFmt formatCode="General" sourceLinked="1"/>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15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Monthly</a:t>
            </a:r>
            <a:r>
              <a:rPr lang="en-US" sz="1800" baseline="0"/>
              <a:t> </a:t>
            </a:r>
            <a:r>
              <a:rPr lang="en-US" sz="1800"/>
              <a:t>Energy Demand</a:t>
            </a:r>
            <a:r>
              <a:rPr lang="en-US" sz="1800" baseline="0"/>
              <a:t> Charges</a:t>
            </a:r>
          </a:p>
          <a:p>
            <a:pPr>
              <a:defRPr sz="1800"/>
            </a:pPr>
            <a:r>
              <a:rPr lang="en-US" sz="1800" baseline="0"/>
              <a:t>Rehoboth 2012-2013</a:t>
            </a:r>
            <a:endParaRPr lang="en-US" sz="1800"/>
          </a:p>
        </c:rich>
      </c:tx>
      <c:layout>
        <c:manualLayout>
          <c:xMode val="edge"/>
          <c:yMode val="edge"/>
          <c:x val="0.29938906301760826"/>
          <c:y val="1.949436678037101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79364472644803"/>
          <c:y val="7.4904890604317556E-2"/>
          <c:w val="0.85481525367581479"/>
          <c:h val="0.74446671438797418"/>
        </c:manualLayout>
      </c:layout>
      <c:areaChart>
        <c:grouping val="stacked"/>
        <c:varyColors val="0"/>
        <c:ser>
          <c:idx val="0"/>
          <c:order val="0"/>
          <c:tx>
            <c:v>Cost per kWh</c:v>
          </c:tx>
          <c:spPr>
            <a:solidFill>
              <a:schemeClr val="accent1"/>
            </a:solidFill>
            <a:ln>
              <a:noFill/>
            </a:ln>
            <a:effectLst/>
          </c:spPr>
          <c:dLbls>
            <c:dLbl>
              <c:idx val="0"/>
              <c:layout>
                <c:manualLayout>
                  <c:x val="0.25821246719160107"/>
                  <c:y val="-0.12117344706911636"/>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fld id="{4AD0B625-0C2A-4E55-AC1E-0B575445EB87}" type="CELLRANGE">
                      <a:rPr lang="en-US" sz="1600">
                        <a:solidFill>
                          <a:schemeClr val="bg1">
                            <a:lumMod val="95000"/>
                          </a:schemeClr>
                        </a:solidFill>
                      </a:rPr>
                      <a:pPr>
                        <a:defRPr sz="1600">
                          <a:solidFill>
                            <a:schemeClr val="bg1">
                              <a:lumMod val="95000"/>
                            </a:schemeClr>
                          </a:solidFill>
                        </a:defRPr>
                      </a:pPr>
                      <a:t>[CELLRANGE]</a:t>
                    </a:fld>
                    <a:endParaRPr lang="en-US"/>
                  </a:p>
                </c:rich>
              </c:tx>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'Utility Electric Bill Data'!$A$3:$A$18</c:f>
              <c:strCache>
                <c:ptCount val="12"/>
                <c:pt idx="0">
                  <c:v>June, 2012</c:v>
                </c:pt>
                <c:pt idx="1">
                  <c:v>July</c:v>
                </c:pt>
                <c:pt idx="2">
                  <c:v>August</c:v>
                </c:pt>
                <c:pt idx="3">
                  <c:v>September</c:v>
                </c:pt>
                <c:pt idx="4">
                  <c:v>October</c:v>
                </c:pt>
                <c:pt idx="5">
                  <c:v>November</c:v>
                </c:pt>
                <c:pt idx="6">
                  <c:v>December</c:v>
                </c:pt>
                <c:pt idx="7">
                  <c:v>January, 2013</c:v>
                </c:pt>
                <c:pt idx="8">
                  <c:v>February</c:v>
                </c:pt>
                <c:pt idx="9">
                  <c:v>March</c:v>
                </c:pt>
                <c:pt idx="10">
                  <c:v>April</c:v>
                </c:pt>
                <c:pt idx="11">
                  <c:v>May</c:v>
                </c:pt>
              </c:strCache>
            </c:strRef>
          </c:cat>
          <c:val>
            <c:numRef>
              <c:f>'Utility Electric Bill Data'!$E$3:$E$18</c:f>
              <c:numCache>
                <c:formatCode>_("$"* #,##0.00_);_("$"* \(#,##0.00\);_("$"* "-"??_);_(@_)</c:formatCode>
                <c:ptCount val="12"/>
                <c:pt idx="0">
                  <c:v>2965.2</c:v>
                </c:pt>
                <c:pt idx="1">
                  <c:v>2866.3599999999997</c:v>
                </c:pt>
                <c:pt idx="2">
                  <c:v>3607.66</c:v>
                </c:pt>
                <c:pt idx="3">
                  <c:v>3854.7599999999998</c:v>
                </c:pt>
                <c:pt idx="4">
                  <c:v>3657.08</c:v>
                </c:pt>
                <c:pt idx="5">
                  <c:v>4250.12</c:v>
                </c:pt>
                <c:pt idx="6">
                  <c:v>3311.14</c:v>
                </c:pt>
                <c:pt idx="7">
                  <c:v>4892.58</c:v>
                </c:pt>
                <c:pt idx="8">
                  <c:v>3360.56</c:v>
                </c:pt>
                <c:pt idx="9">
                  <c:v>3558.24</c:v>
                </c:pt>
                <c:pt idx="10">
                  <c:v>3360.56</c:v>
                </c:pt>
                <c:pt idx="11">
                  <c:v>3014.62</c:v>
                </c:pt>
              </c:numCache>
            </c:numRef>
          </c:val>
          <c:extLst>
            <c:ext xmlns:c15="http://schemas.microsoft.com/office/drawing/2012/chart" uri="{02D57815-91ED-43cb-92C2-25804820EDAC}">
              <c15:datalabelsRange>
                <c15:f>'Utility Electric Bill Data'!$E$19</c15:f>
                <c15:dlblRangeCache>
                  <c:ptCount val="1"/>
                  <c:pt idx="0">
                    <c:v> $42,699 </c:v>
                  </c:pt>
                </c15:dlblRangeCache>
              </c15:datalabelsRange>
            </c:ext>
          </c:extLst>
        </c:ser>
        <c:ser>
          <c:idx val="3"/>
          <c:order val="1"/>
          <c:tx>
            <c:v>Environmental Surcharge</c:v>
          </c:tx>
          <c:spPr>
            <a:solidFill>
              <a:schemeClr val="accent4"/>
            </a:solidFill>
            <a:ln w="25400">
              <a:noFill/>
            </a:ln>
            <a:effectLst/>
          </c:spPr>
          <c:dLbls>
            <c:dLbl>
              <c:idx val="0"/>
              <c:layout>
                <c:manualLayout>
                  <c:x val="0.26130944881889762"/>
                  <c:y val="-8.2042650918635218E-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FF8EDBED-9533-4F42-8FD5-92FC378A81B8}" type="CELLRANGE">
                      <a:rPr lang="en-US" sz="1600">
                        <a:solidFill>
                          <a:schemeClr val="bg1"/>
                        </a:solidFill>
                      </a:rPr>
                      <a:pPr>
                        <a:defRPr sz="1600">
                          <a:solidFill>
                            <a:schemeClr val="bg1"/>
                          </a:solidFill>
                        </a:defRPr>
                      </a:pPr>
                      <a:t>[CELLRANGE]</a:t>
                    </a:fld>
                    <a:endParaRPr lang="en-US"/>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val>
            <c:numRef>
              <c:f>'Utility Electric Bill Data'!$F$3:$F$18</c:f>
              <c:numCache>
                <c:formatCode>_("$"* #,##0.00_);_("$"* \(#,##0.00\);_("$"* "-"??_);_(@_)</c:formatCode>
                <c:ptCount val="12"/>
                <c:pt idx="0">
                  <c:v>200.11</c:v>
                </c:pt>
                <c:pt idx="1">
                  <c:v>192.18</c:v>
                </c:pt>
                <c:pt idx="2">
                  <c:v>249.66</c:v>
                </c:pt>
                <c:pt idx="3">
                  <c:v>259.54000000000002</c:v>
                </c:pt>
                <c:pt idx="4">
                  <c:v>235.73</c:v>
                </c:pt>
                <c:pt idx="5">
                  <c:v>251.5</c:v>
                </c:pt>
                <c:pt idx="6">
                  <c:v>221.89</c:v>
                </c:pt>
                <c:pt idx="7">
                  <c:v>285.14999999999998</c:v>
                </c:pt>
                <c:pt idx="8">
                  <c:v>219.9</c:v>
                </c:pt>
                <c:pt idx="9">
                  <c:v>219.85</c:v>
                </c:pt>
                <c:pt idx="10">
                  <c:v>215.92</c:v>
                </c:pt>
                <c:pt idx="11">
                  <c:v>190.15</c:v>
                </c:pt>
              </c:numCache>
            </c:numRef>
          </c:val>
          <c:extLst>
            <c:ext xmlns:c15="http://schemas.microsoft.com/office/drawing/2012/chart" uri="{02D57815-91ED-43cb-92C2-25804820EDAC}">
              <c15:datalabelsRange>
                <c15:f>'Utility Electric Bill Data'!$F$19</c15:f>
                <c15:dlblRangeCache>
                  <c:ptCount val="1"/>
                  <c:pt idx="0">
                    <c:v> $2,742 </c:v>
                  </c:pt>
                </c15:dlblRangeCache>
              </c15:datalabelsRange>
            </c:ext>
          </c:extLst>
        </c:ser>
        <c:ser>
          <c:idx val="1"/>
          <c:order val="2"/>
          <c:tx>
            <c:v>Usage Surcharge</c:v>
          </c:tx>
          <c:spPr>
            <a:solidFill>
              <a:schemeClr val="accent2"/>
            </a:solidFill>
            <a:ln w="25400">
              <a:noFill/>
            </a:ln>
            <a:effectLst/>
          </c:spPr>
          <c:dLbls>
            <c:dLbl>
              <c:idx val="0"/>
              <c:layout>
                <c:manualLayout>
                  <c:x val="0.25068293963254595"/>
                  <c:y val="-8.4318678915135656E-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fld id="{498B4369-3E84-461E-81DF-0F78B5739C19}" type="CELLRANGE">
                      <a:rPr lang="en-US" sz="1600">
                        <a:solidFill>
                          <a:schemeClr val="bg1">
                            <a:lumMod val="95000"/>
                          </a:schemeClr>
                        </a:solidFill>
                      </a:rPr>
                      <a:pPr>
                        <a:defRPr sz="1600">
                          <a:solidFill>
                            <a:schemeClr val="bg1">
                              <a:lumMod val="95000"/>
                            </a:schemeClr>
                          </a:solidFill>
                        </a:defRPr>
                      </a:pPr>
                      <a:t>[CELLRANGE]</a:t>
                    </a:fld>
                    <a:endParaRPr lang="en-US"/>
                  </a:p>
                </c:rich>
              </c:tx>
              <c:numFmt formatCode="&quot;$&quot;#,##0" sourceLinked="0"/>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layout>
                <c:manualLayout>
                  <c:x val="0.49981089889444225"/>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layout>
                <c:manualLayout>
                  <c:x val="0.49981089889444236"/>
                  <c:y val="-2.8273617375584988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layout>
                <c:manualLayout>
                  <c:x val="0.43262293562702914"/>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layout>
                <c:manualLayout>
                  <c:x val="0.355942177648399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layout>
                <c:manualLayout>
                  <c:x val="0.27926141966976958"/>
                  <c:y val="-2.8273617375585026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layout>
                <c:manualLayout>
                  <c:x val="0.20258066169113978"/>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layout>
                <c:manualLayout>
                  <c:x val="0.12589990371251"/>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layout>
                <c:manualLayout>
                  <c:x val="4.9219145733880212E-2"/>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numFmt formatCode="&quot;$&quot;#,##0" sourceLinked="0"/>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Ref>
              <c:f>'Utility Electric Bill Data'!$A$3:$A$18</c:f>
              <c:strCache>
                <c:ptCount val="12"/>
                <c:pt idx="0">
                  <c:v>June, 2012</c:v>
                </c:pt>
                <c:pt idx="1">
                  <c:v>July</c:v>
                </c:pt>
                <c:pt idx="2">
                  <c:v>August</c:v>
                </c:pt>
                <c:pt idx="3">
                  <c:v>September</c:v>
                </c:pt>
                <c:pt idx="4">
                  <c:v>October</c:v>
                </c:pt>
                <c:pt idx="5">
                  <c:v>November</c:v>
                </c:pt>
                <c:pt idx="6">
                  <c:v>December</c:v>
                </c:pt>
                <c:pt idx="7">
                  <c:v>January, 2013</c:v>
                </c:pt>
                <c:pt idx="8">
                  <c:v>February</c:v>
                </c:pt>
                <c:pt idx="9">
                  <c:v>March</c:v>
                </c:pt>
                <c:pt idx="10">
                  <c:v>April</c:v>
                </c:pt>
                <c:pt idx="11">
                  <c:v>May</c:v>
                </c:pt>
              </c:strCache>
            </c:strRef>
          </c:cat>
          <c:val>
            <c:numRef>
              <c:f>'Utility Electric Bill Data'!$G$3:$G$18</c:f>
              <c:numCache>
                <c:formatCode>_("$"* #,##0.00_);_("$"* \(#,##0.00\);_("$"* "-"??_);_(@_)</c:formatCode>
                <c:ptCount val="12"/>
                <c:pt idx="0">
                  <c:v>1370.03</c:v>
                </c:pt>
                <c:pt idx="1">
                  <c:v>1370.03</c:v>
                </c:pt>
                <c:pt idx="2">
                  <c:v>1370.03</c:v>
                </c:pt>
                <c:pt idx="3">
                  <c:v>1370.03</c:v>
                </c:pt>
                <c:pt idx="4">
                  <c:v>1370.03</c:v>
                </c:pt>
                <c:pt idx="5">
                  <c:v>1370.03</c:v>
                </c:pt>
                <c:pt idx="6">
                  <c:v>1370.03</c:v>
                </c:pt>
                <c:pt idx="7">
                  <c:v>1370.03</c:v>
                </c:pt>
                <c:pt idx="8">
                  <c:v>1370.03</c:v>
                </c:pt>
                <c:pt idx="9">
                  <c:v>1370.03</c:v>
                </c:pt>
                <c:pt idx="10">
                  <c:v>1370.03</c:v>
                </c:pt>
                <c:pt idx="11">
                  <c:v>1370.03</c:v>
                </c:pt>
              </c:numCache>
            </c:numRef>
          </c:val>
          <c:extLst>
            <c:ext xmlns:c15="http://schemas.microsoft.com/office/drawing/2012/chart" uri="{02D57815-91ED-43cb-92C2-25804820EDAC}">
              <c15:datalabelsRange>
                <c15:f>'Utility Electric Bill Data'!$G$19</c15:f>
                <c15:dlblRangeCache>
                  <c:ptCount val="1"/>
                  <c:pt idx="0">
                    <c:v> $16,440 </c:v>
                  </c:pt>
                </c15:dlblRangeCache>
              </c15:datalabelsRange>
            </c:ext>
          </c:extLst>
        </c:ser>
        <c:ser>
          <c:idx val="2"/>
          <c:order val="3"/>
          <c:tx>
            <c:v>Additional kW Surcharge</c:v>
          </c:tx>
          <c:spPr>
            <a:solidFill>
              <a:schemeClr val="accent3">
                <a:lumMod val="50000"/>
              </a:schemeClr>
            </a:solidFill>
            <a:ln w="25400">
              <a:noFill/>
            </a:ln>
            <a:effectLst/>
          </c:spPr>
          <c:dLbls>
            <c:dLbl>
              <c:idx val="0"/>
              <c:layout>
                <c:manualLayout>
                  <c:x val="0.25128832020997371"/>
                  <c:y val="-9.5925853018372698E-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63E4D495-0979-4648-8E9E-2A075E15E12D}" type="CELLRANGE">
                      <a:rPr lang="en-US">
                        <a:solidFill>
                          <a:schemeClr val="bg1"/>
                        </a:solidFill>
                      </a:rPr>
                      <a:pPr>
                        <a:defRPr sz="1600">
                          <a:solidFill>
                            <a:schemeClr val="bg1"/>
                          </a:solidFill>
                        </a:defRPr>
                      </a:pPr>
                      <a:t>[CELLRANGE]</a:t>
                    </a:fld>
                    <a:endParaRPr lang="en-US"/>
                  </a:p>
                </c:rich>
              </c:tx>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Ref>
              <c:f>'Utility Electric Bill Data'!$A$3:$A$18</c:f>
              <c:strCache>
                <c:ptCount val="12"/>
                <c:pt idx="0">
                  <c:v>June, 2012</c:v>
                </c:pt>
                <c:pt idx="1">
                  <c:v>July</c:v>
                </c:pt>
                <c:pt idx="2">
                  <c:v>August</c:v>
                </c:pt>
                <c:pt idx="3">
                  <c:v>September</c:v>
                </c:pt>
                <c:pt idx="4">
                  <c:v>October</c:v>
                </c:pt>
                <c:pt idx="5">
                  <c:v>November</c:v>
                </c:pt>
                <c:pt idx="6">
                  <c:v>December</c:v>
                </c:pt>
                <c:pt idx="7">
                  <c:v>January, 2013</c:v>
                </c:pt>
                <c:pt idx="8">
                  <c:v>February</c:v>
                </c:pt>
                <c:pt idx="9">
                  <c:v>March</c:v>
                </c:pt>
                <c:pt idx="10">
                  <c:v>April</c:v>
                </c:pt>
                <c:pt idx="11">
                  <c:v>May</c:v>
                </c:pt>
              </c:strCache>
            </c:strRef>
          </c:cat>
          <c:val>
            <c:numRef>
              <c:f>'Utility Electric Bill Data'!$H$3:$H$18</c:f>
              <c:numCache>
                <c:formatCode>_("$"* #,##0.00_);_("$"* \(#,##0.00\);_("$"* "-"??_);_(@_)</c:formatCode>
                <c:ptCount val="12"/>
                <c:pt idx="0">
                  <c:v>667.4</c:v>
                </c:pt>
                <c:pt idx="1">
                  <c:v>568</c:v>
                </c:pt>
                <c:pt idx="2">
                  <c:v>1263.8</c:v>
                </c:pt>
                <c:pt idx="3">
                  <c:v>1263.8</c:v>
                </c:pt>
                <c:pt idx="4">
                  <c:v>866.19999999999993</c:v>
                </c:pt>
                <c:pt idx="5">
                  <c:v>667.4</c:v>
                </c:pt>
                <c:pt idx="6">
                  <c:v>866.19999999999993</c:v>
                </c:pt>
                <c:pt idx="7">
                  <c:v>866.19999999999993</c:v>
                </c:pt>
                <c:pt idx="8">
                  <c:v>766.8</c:v>
                </c:pt>
                <c:pt idx="9">
                  <c:v>568</c:v>
                </c:pt>
                <c:pt idx="10">
                  <c:v>667.4</c:v>
                </c:pt>
                <c:pt idx="11">
                  <c:v>369.2</c:v>
                </c:pt>
              </c:numCache>
            </c:numRef>
          </c:val>
          <c:extLst>
            <c:ext xmlns:c15="http://schemas.microsoft.com/office/drawing/2012/chart" uri="{02D57815-91ED-43cb-92C2-25804820EDAC}">
              <c15:datalabelsRange>
                <c15:f>'Utility Electric Bill Data'!$H$19</c15:f>
                <c15:dlblRangeCache>
                  <c:ptCount val="1"/>
                  <c:pt idx="0">
                    <c:v> $9,400 </c:v>
                  </c:pt>
                </c15:dlblRangeCache>
              </c15:datalabelsRange>
            </c:ext>
          </c:extLst>
        </c:ser>
        <c:dLbls>
          <c:showLegendKey val="0"/>
          <c:showVal val="0"/>
          <c:showCatName val="0"/>
          <c:showSerName val="0"/>
          <c:showPercent val="0"/>
          <c:showBubbleSize val="0"/>
        </c:dLbls>
        <c:axId val="305423840"/>
        <c:axId val="305424232"/>
      </c:areaChart>
      <c:catAx>
        <c:axId val="30542384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5424232"/>
        <c:crosses val="autoZero"/>
        <c:auto val="1"/>
        <c:lblAlgn val="ctr"/>
        <c:lblOffset val="100"/>
        <c:noMultiLvlLbl val="0"/>
      </c:catAx>
      <c:valAx>
        <c:axId val="30542423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Cost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05423840"/>
        <c:crosses val="autoZero"/>
        <c:crossBetween val="midCat"/>
      </c:valAx>
      <c:spPr>
        <a:noFill/>
        <a:ln w="25400">
          <a:noFill/>
        </a:ln>
        <a:effectLst/>
      </c:spPr>
    </c:plotArea>
    <c:legend>
      <c:legendPos val="r"/>
      <c:layout>
        <c:manualLayout>
          <c:xMode val="edge"/>
          <c:yMode val="edge"/>
          <c:x val="0.74380233417424779"/>
          <c:y val="3.5138212374241196E-2"/>
          <c:w val="0.2536049868766404"/>
          <c:h val="0.155781543489928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Monthly</a:t>
            </a:r>
            <a:r>
              <a:rPr lang="en-US" sz="1800" baseline="0"/>
              <a:t> </a:t>
            </a:r>
            <a:r>
              <a:rPr lang="en-US" sz="1800"/>
              <a:t>Energy Projection</a:t>
            </a:r>
            <a:endParaRPr lang="en-US" sz="1800" baseline="0"/>
          </a:p>
          <a:p>
            <a:pPr>
              <a:defRPr sz="1800"/>
            </a:pPr>
            <a:r>
              <a:rPr lang="en-US" sz="1800" baseline="0"/>
              <a:t>Rehoboth 2014</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54021635146074"/>
          <c:y val="6.7594414326671098E-2"/>
          <c:w val="0.82479689454706018"/>
          <c:h val="0.75961822953948943"/>
        </c:manualLayout>
      </c:layout>
      <c:areaChart>
        <c:grouping val="stacked"/>
        <c:varyColors val="0"/>
        <c:ser>
          <c:idx val="0"/>
          <c:order val="0"/>
          <c:tx>
            <c:v>Cost per kWh</c:v>
          </c:tx>
          <c:spPr>
            <a:solidFill>
              <a:schemeClr val="accent1"/>
            </a:solidFill>
            <a:ln>
              <a:noFill/>
            </a:ln>
            <a:effectLst/>
          </c:spPr>
          <c:dLbls>
            <c:dLbl>
              <c:idx val="0"/>
              <c:layout>
                <c:manualLayout>
                  <c:x val="0.23321249861875171"/>
                  <c:y val="-0.12117353672864073"/>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fld id="{4AD0B625-0C2A-4E55-AC1E-0B575445EB87}" type="CELLRANGE">
                      <a:rPr lang="en-US" sz="1600">
                        <a:solidFill>
                          <a:schemeClr val="bg1">
                            <a:lumMod val="95000"/>
                          </a:schemeClr>
                        </a:solidFill>
                      </a:rPr>
                      <a:pPr>
                        <a:defRPr sz="1600">
                          <a:solidFill>
                            <a:schemeClr val="bg1">
                              <a:lumMod val="95000"/>
                            </a:schemeClr>
                          </a:solidFill>
                        </a:defRPr>
                      </a:pPr>
                      <a:t>[CELLRANGE]</a:t>
                    </a:fld>
                    <a:endParaRPr lang="en-US"/>
                  </a:p>
                </c:rich>
              </c:tx>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'Electricity Bill Projection'!$A$3:$A$18</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'Electricity Bill Projection'!$G$3:$G$14</c:f>
              <c:numCache>
                <c:formatCode>_("$"* #,##0.00_);_("$"* \(#,##0.00\);_("$"* "-"??_);_(@_)</c:formatCode>
                <c:ptCount val="12"/>
                <c:pt idx="0">
                  <c:v>3322.2000000000003</c:v>
                </c:pt>
                <c:pt idx="1">
                  <c:v>3211.46</c:v>
                </c:pt>
                <c:pt idx="2">
                  <c:v>4042.01</c:v>
                </c:pt>
                <c:pt idx="3">
                  <c:v>4318.8600000000006</c:v>
                </c:pt>
                <c:pt idx="4">
                  <c:v>4097.38</c:v>
                </c:pt>
                <c:pt idx="5">
                  <c:v>4761.8200000000006</c:v>
                </c:pt>
                <c:pt idx="6">
                  <c:v>3709.79</c:v>
                </c:pt>
                <c:pt idx="7">
                  <c:v>5481.63</c:v>
                </c:pt>
                <c:pt idx="8">
                  <c:v>3765.1600000000003</c:v>
                </c:pt>
                <c:pt idx="9">
                  <c:v>3986.6400000000003</c:v>
                </c:pt>
                <c:pt idx="10">
                  <c:v>3765.1600000000003</c:v>
                </c:pt>
                <c:pt idx="11">
                  <c:v>3377.57</c:v>
                </c:pt>
              </c:numCache>
            </c:numRef>
          </c:val>
          <c:extLst>
            <c:ext xmlns:c15="http://schemas.microsoft.com/office/drawing/2012/chart" uri="{02D57815-91ED-43cb-92C2-25804820EDAC}">
              <c15:datalabelsRange>
                <c15:f>'Electricity Bill Projection'!$G$21</c15:f>
                <c15:dlblRangeCache>
                  <c:ptCount val="1"/>
                  <c:pt idx="0">
                    <c:v> $47,840 </c:v>
                  </c:pt>
                </c15:dlblRangeCache>
              </c15:datalabelsRange>
            </c:ext>
          </c:extLst>
        </c:ser>
        <c:ser>
          <c:idx val="3"/>
          <c:order val="1"/>
          <c:tx>
            <c:v>Environmental Surcharge</c:v>
          </c:tx>
          <c:spPr>
            <a:solidFill>
              <a:schemeClr val="accent1">
                <a:lumMod val="60000"/>
              </a:schemeClr>
            </a:solidFill>
            <a:ln>
              <a:noFill/>
            </a:ln>
            <a:effectLst/>
          </c:spPr>
          <c:dLbls>
            <c:dLbl>
              <c:idx val="0"/>
              <c:layout>
                <c:manualLayout>
                  <c:x val="0.23737077686940278"/>
                  <c:y val="-8.4820346654911852E-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FF8EDBED-9533-4F42-8FD5-92FC378A81B8}" type="CELLRANGE">
                      <a:rPr lang="en-US" sz="1600">
                        <a:solidFill>
                          <a:schemeClr val="bg1"/>
                        </a:solidFill>
                      </a:rPr>
                      <a:pPr>
                        <a:defRPr sz="1600">
                          <a:solidFill>
                            <a:schemeClr val="bg1"/>
                          </a:solidFill>
                        </a:defRPr>
                      </a:pPr>
                      <a:t>[CELLRANGE]</a:t>
                    </a:fld>
                    <a:endParaRPr lang="en-US"/>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'Electricity Bill Projection'!$A$3:$A$18</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'Electricity Bill Projection'!$H$3:$H$14</c:f>
              <c:numCache>
                <c:formatCode>_("$"* #,##0.00_);_("$"* \(#,##0.00\);_("$"* "-"??_);_(@_)</c:formatCode>
                <c:ptCount val="12"/>
                <c:pt idx="0">
                  <c:v>197.4</c:v>
                </c:pt>
                <c:pt idx="1">
                  <c:v>190.82000000000002</c:v>
                </c:pt>
                <c:pt idx="2">
                  <c:v>240.17000000000002</c:v>
                </c:pt>
                <c:pt idx="3">
                  <c:v>256.62</c:v>
                </c:pt>
                <c:pt idx="4">
                  <c:v>243.46</c:v>
                </c:pt>
                <c:pt idx="5">
                  <c:v>282.94</c:v>
                </c:pt>
                <c:pt idx="6">
                  <c:v>220.43</c:v>
                </c:pt>
                <c:pt idx="7">
                  <c:v>325.71000000000004</c:v>
                </c:pt>
                <c:pt idx="8">
                  <c:v>223.72</c:v>
                </c:pt>
                <c:pt idx="9">
                  <c:v>236.88</c:v>
                </c:pt>
                <c:pt idx="10">
                  <c:v>223.72</c:v>
                </c:pt>
                <c:pt idx="11">
                  <c:v>200.69</c:v>
                </c:pt>
              </c:numCache>
            </c:numRef>
          </c:val>
          <c:extLst>
            <c:ext xmlns:c15="http://schemas.microsoft.com/office/drawing/2012/chart" uri="{02D57815-91ED-43cb-92C2-25804820EDAC}">
              <c15:datalabelsRange>
                <c15:f>'Electricity Bill Projection'!$H$21</c15:f>
                <c15:dlblRangeCache>
                  <c:ptCount val="1"/>
                  <c:pt idx="0">
                    <c:v> $2,843 </c:v>
                  </c:pt>
                </c15:dlblRangeCache>
              </c15:datalabelsRange>
            </c:ext>
          </c:extLst>
        </c:ser>
        <c:ser>
          <c:idx val="1"/>
          <c:order val="2"/>
          <c:tx>
            <c:v>Usage Surcharge</c:v>
          </c:tx>
          <c:spPr>
            <a:solidFill>
              <a:schemeClr val="accent3"/>
            </a:solidFill>
            <a:ln>
              <a:noFill/>
            </a:ln>
            <a:effectLst/>
          </c:spPr>
          <c:dLbls>
            <c:dLbl>
              <c:idx val="0"/>
              <c:layout>
                <c:manualLayout>
                  <c:x val="0.23320915363333469"/>
                  <c:y val="-8.078262285551091E-2"/>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fld id="{498B4369-3E84-461E-81DF-0F78B5739C19}" type="CELLRANGE">
                      <a:rPr lang="en-US" sz="1600">
                        <a:solidFill>
                          <a:schemeClr val="bg1">
                            <a:lumMod val="95000"/>
                          </a:schemeClr>
                        </a:solidFill>
                      </a:rPr>
                      <a:pPr>
                        <a:defRPr sz="1600">
                          <a:solidFill>
                            <a:schemeClr val="bg1">
                              <a:lumMod val="95000"/>
                            </a:schemeClr>
                          </a:solidFill>
                        </a:defRPr>
                      </a:pPr>
                      <a:t>[CELLRANGE]</a:t>
                    </a:fld>
                    <a:endParaRPr lang="en-US"/>
                  </a:p>
                </c:rich>
              </c:tx>
              <c:numFmt formatCode="&quot;$&quot;#,##0" sourceLinked="0"/>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2"/>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3"/>
              <c:layout>
                <c:manualLayout>
                  <c:x val="0.499810898894442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4"/>
              <c:layout>
                <c:manualLayout>
                  <c:x val="0.49981089889444225"/>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5"/>
              <c:layout>
                <c:manualLayout>
                  <c:x val="0.49981089889444236"/>
                  <c:y val="-2.8273617375584988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6"/>
              <c:layout>
                <c:manualLayout>
                  <c:x val="0.43262293562702914"/>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7"/>
              <c:layout>
                <c:manualLayout>
                  <c:x val="0.35594217764839936"/>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8"/>
              <c:layout>
                <c:manualLayout>
                  <c:x val="0.27926141966976958"/>
                  <c:y val="-2.8273617375585026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9"/>
              <c:layout>
                <c:manualLayout>
                  <c:x val="0.20258066169113978"/>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0"/>
              <c:layout>
                <c:manualLayout>
                  <c:x val="0.12589990371251"/>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1"/>
              <c:layout>
                <c:manualLayout>
                  <c:x val="4.9219145733880212E-2"/>
                  <c:y val="-2.8273617375584953E-2"/>
                </c:manualLayout>
              </c:layout>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Lst>
            </c:dLbl>
            <c:numFmt formatCode="&quot;$&quot;#,##0" sourceLinked="0"/>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Ref>
              <c:f>'Electricity Bill Projection'!$A$3:$A$18</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'Electricity Bill Projection'!$I$3:$I$14</c:f>
              <c:numCache>
                <c:formatCode>_("$"* #,##0.00_);_("$"* \(#,##0.00\);_("$"* "-"??_);_(@_)</c:formatCode>
                <c:ptCount val="12"/>
                <c:pt idx="0">
                  <c:v>1534.43</c:v>
                </c:pt>
                <c:pt idx="1">
                  <c:v>1534.43</c:v>
                </c:pt>
                <c:pt idx="2">
                  <c:v>1534.43</c:v>
                </c:pt>
                <c:pt idx="3">
                  <c:v>1534.43</c:v>
                </c:pt>
                <c:pt idx="4">
                  <c:v>1534.43</c:v>
                </c:pt>
                <c:pt idx="5">
                  <c:v>1534.43</c:v>
                </c:pt>
                <c:pt idx="6">
                  <c:v>1534.43</c:v>
                </c:pt>
                <c:pt idx="7">
                  <c:v>1534.43</c:v>
                </c:pt>
                <c:pt idx="8">
                  <c:v>1534.43</c:v>
                </c:pt>
                <c:pt idx="9">
                  <c:v>1534.43</c:v>
                </c:pt>
                <c:pt idx="10">
                  <c:v>1534.43</c:v>
                </c:pt>
                <c:pt idx="11">
                  <c:v>1534.43</c:v>
                </c:pt>
              </c:numCache>
            </c:numRef>
          </c:val>
          <c:extLst>
            <c:ext xmlns:c15="http://schemas.microsoft.com/office/drawing/2012/chart" uri="{02D57815-91ED-43cb-92C2-25804820EDAC}">
              <c15:datalabelsRange>
                <c15:f>'Electricity Bill Projection'!$I$21</c15:f>
                <c15:dlblRangeCache>
                  <c:ptCount val="1"/>
                  <c:pt idx="0">
                    <c:v> $18,413 </c:v>
                  </c:pt>
                </c15:dlblRangeCache>
              </c15:datalabelsRange>
            </c:ext>
          </c:extLst>
        </c:ser>
        <c:ser>
          <c:idx val="2"/>
          <c:order val="3"/>
          <c:tx>
            <c:v>Additional kW Surcharge</c:v>
          </c:tx>
          <c:spPr>
            <a:solidFill>
              <a:schemeClr val="accent5"/>
            </a:solidFill>
            <a:ln>
              <a:noFill/>
            </a:ln>
            <a:effectLst/>
          </c:spPr>
          <c:dLbls>
            <c:dLbl>
              <c:idx val="0"/>
              <c:layout>
                <c:manualLayout>
                  <c:x val="0.22295504316530659"/>
                  <c:y val="-0.1070369713080056"/>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63E4D495-0979-4648-8E9E-2A075E15E12D}" type="CELLRANGE">
                      <a:rPr lang="en-US">
                        <a:solidFill>
                          <a:schemeClr val="bg1"/>
                        </a:solidFill>
                      </a:rPr>
                      <a:pPr>
                        <a:defRPr sz="1600">
                          <a:solidFill>
                            <a:schemeClr val="bg1"/>
                          </a:solidFill>
                        </a:defRPr>
                      </a:pPr>
                      <a:t>[CELLRANGE]</a:t>
                    </a:fld>
                    <a:endParaRPr lang="en-US"/>
                  </a:p>
                </c:rich>
              </c:tx>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Ref>
              <c:f>'Electricity Bill Projection'!$A$3:$A$18</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'Electricity Bill Projection'!$J$3:$J$14</c:f>
              <c:numCache>
                <c:formatCode>_("$"* #,##0.00_);_("$"* \(#,##0.00\);_("$"* "-"??_);_(@_)</c:formatCode>
                <c:ptCount val="12"/>
                <c:pt idx="0">
                  <c:v>747.30000000000007</c:v>
                </c:pt>
                <c:pt idx="1">
                  <c:v>636</c:v>
                </c:pt>
                <c:pt idx="2">
                  <c:v>1415.1000000000001</c:v>
                </c:pt>
                <c:pt idx="3">
                  <c:v>1415.1000000000001</c:v>
                </c:pt>
                <c:pt idx="4">
                  <c:v>969.9</c:v>
                </c:pt>
                <c:pt idx="5">
                  <c:v>747.30000000000007</c:v>
                </c:pt>
                <c:pt idx="6">
                  <c:v>969.9</c:v>
                </c:pt>
                <c:pt idx="7">
                  <c:v>969.9</c:v>
                </c:pt>
                <c:pt idx="8">
                  <c:v>858.6</c:v>
                </c:pt>
                <c:pt idx="9">
                  <c:v>636</c:v>
                </c:pt>
                <c:pt idx="10">
                  <c:v>747.30000000000007</c:v>
                </c:pt>
                <c:pt idx="11">
                  <c:v>413.40000000000003</c:v>
                </c:pt>
              </c:numCache>
            </c:numRef>
          </c:val>
          <c:extLst>
            <c:ext xmlns:c15="http://schemas.microsoft.com/office/drawing/2012/chart" uri="{02D57815-91ED-43cb-92C2-25804820EDAC}">
              <c15:datalabelsRange>
                <c15:f>'Electricity Bill Projection'!$J$21</c15:f>
                <c15:dlblRangeCache>
                  <c:ptCount val="1"/>
                  <c:pt idx="0">
                    <c:v> $10,526 </c:v>
                  </c:pt>
                </c15:dlblRangeCache>
              </c15:datalabelsRange>
            </c:ext>
          </c:extLst>
        </c:ser>
        <c:dLbls>
          <c:showLegendKey val="0"/>
          <c:showVal val="0"/>
          <c:showCatName val="0"/>
          <c:showSerName val="0"/>
          <c:showPercent val="0"/>
          <c:showBubbleSize val="0"/>
        </c:dLbls>
        <c:axId val="258165464"/>
        <c:axId val="258174040"/>
      </c:areaChart>
      <c:catAx>
        <c:axId val="25816546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8174040"/>
        <c:crosses val="autoZero"/>
        <c:auto val="1"/>
        <c:lblAlgn val="ctr"/>
        <c:lblOffset val="100"/>
        <c:noMultiLvlLbl val="0"/>
      </c:catAx>
      <c:valAx>
        <c:axId val="25817404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Cost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8165464"/>
        <c:crosses val="autoZero"/>
        <c:crossBetween val="midCat"/>
      </c:valAx>
      <c:spPr>
        <a:noFill/>
        <a:ln w="25400">
          <a:noFill/>
        </a:ln>
        <a:effectLst/>
      </c:spPr>
    </c:plotArea>
    <c:legend>
      <c:legendPos val="r"/>
      <c:layout>
        <c:manualLayout>
          <c:xMode val="edge"/>
          <c:yMode val="edge"/>
          <c:x val="0.73710452081340305"/>
          <c:y val="3.7134082484963818E-2"/>
          <c:w val="0.21530281845610419"/>
          <c:h val="0.155781543489928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Gallup Joint</a:t>
            </a:r>
            <a:r>
              <a:rPr lang="en-US" sz="1800" baseline="0"/>
              <a:t> Utilities</a:t>
            </a:r>
            <a:endParaRPr lang="en-US" sz="1800"/>
          </a:p>
          <a:p>
            <a:pPr>
              <a:defRPr sz="1800"/>
            </a:pPr>
            <a:r>
              <a:rPr lang="en-US" sz="1800"/>
              <a:t>General Small vs. Medium Rate Schedules</a:t>
            </a:r>
            <a:r>
              <a:rPr lang="en-US" sz="1800" baseline="0"/>
              <a:t> </a:t>
            </a:r>
            <a:endParaRPr lang="en-US" sz="1800"/>
          </a:p>
        </c:rich>
      </c:tx>
      <c:layout>
        <c:manualLayout>
          <c:xMode val="edge"/>
          <c:yMode val="edge"/>
          <c:x val="0.28624421947256595"/>
          <c:y val="2.119866450517214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42887139107612"/>
          <c:y val="0.12915198099879716"/>
          <c:w val="0.81654580052493442"/>
          <c:h val="0.75087843670071641"/>
        </c:manualLayout>
      </c:layout>
      <c:scatterChart>
        <c:scatterStyle val="smoothMarker"/>
        <c:varyColors val="0"/>
        <c:ser>
          <c:idx val="2"/>
          <c:order val="0"/>
          <c:tx>
            <c:v>Medium (Current kW Peak)</c:v>
          </c:tx>
          <c:spPr>
            <a:ln w="19050" cap="rnd">
              <a:solidFill>
                <a:schemeClr val="accent3"/>
              </a:solidFill>
              <a:round/>
            </a:ln>
            <a:effectLst/>
          </c:spPr>
          <c:marker>
            <c:symbol val="none"/>
          </c:marker>
          <c:xVal>
            <c:numRef>
              <c:f>'Small vs. Mid Tier'!$A$4:$A$74</c:f>
              <c:numCache>
                <c:formatCode>General</c:formatCode>
                <c:ptCount val="7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numCache>
            </c:numRef>
          </c:xVal>
          <c:yVal>
            <c:numRef>
              <c:f>'Small vs. Mid Tier'!$D$4:$D$74</c:f>
              <c:numCache>
                <c:formatCode>_("$"* #,##0_);_("$"* \(#,##0\);_("$"* "-"????_);_(@_)</c:formatCode>
                <c:ptCount val="71"/>
                <c:pt idx="0">
                  <c:v>2456.63</c:v>
                </c:pt>
                <c:pt idx="1">
                  <c:v>2540.4300000000003</c:v>
                </c:pt>
                <c:pt idx="2">
                  <c:v>2624.23</c:v>
                </c:pt>
                <c:pt idx="3">
                  <c:v>2708.03</c:v>
                </c:pt>
                <c:pt idx="4">
                  <c:v>2791.83</c:v>
                </c:pt>
                <c:pt idx="5">
                  <c:v>2875.63</c:v>
                </c:pt>
                <c:pt idx="6">
                  <c:v>2959.4300000000003</c:v>
                </c:pt>
                <c:pt idx="7">
                  <c:v>3043.2300000000005</c:v>
                </c:pt>
                <c:pt idx="8">
                  <c:v>3127.0299999999997</c:v>
                </c:pt>
                <c:pt idx="9">
                  <c:v>3210.83</c:v>
                </c:pt>
                <c:pt idx="10">
                  <c:v>3294.63</c:v>
                </c:pt>
                <c:pt idx="11">
                  <c:v>3378.4300000000003</c:v>
                </c:pt>
                <c:pt idx="12">
                  <c:v>3462.2300000000005</c:v>
                </c:pt>
                <c:pt idx="13">
                  <c:v>3546.0299999999997</c:v>
                </c:pt>
                <c:pt idx="14">
                  <c:v>3629.83</c:v>
                </c:pt>
                <c:pt idx="15">
                  <c:v>3713.63</c:v>
                </c:pt>
                <c:pt idx="16">
                  <c:v>3797.4300000000003</c:v>
                </c:pt>
                <c:pt idx="17">
                  <c:v>3881.2299999999996</c:v>
                </c:pt>
                <c:pt idx="18">
                  <c:v>3965.0299999999997</c:v>
                </c:pt>
                <c:pt idx="19">
                  <c:v>4048.83</c:v>
                </c:pt>
                <c:pt idx="20">
                  <c:v>4132.63</c:v>
                </c:pt>
                <c:pt idx="21">
                  <c:v>4216.43</c:v>
                </c:pt>
                <c:pt idx="22">
                  <c:v>4300.2299999999996</c:v>
                </c:pt>
                <c:pt idx="23">
                  <c:v>4384.03</c:v>
                </c:pt>
                <c:pt idx="24">
                  <c:v>4467.83</c:v>
                </c:pt>
                <c:pt idx="25">
                  <c:v>4551.63</c:v>
                </c:pt>
                <c:pt idx="26">
                  <c:v>4635.43</c:v>
                </c:pt>
                <c:pt idx="27">
                  <c:v>4719.2299999999996</c:v>
                </c:pt>
                <c:pt idx="28">
                  <c:v>4803.03</c:v>
                </c:pt>
                <c:pt idx="29">
                  <c:v>4886.83</c:v>
                </c:pt>
                <c:pt idx="30">
                  <c:v>4970.63</c:v>
                </c:pt>
                <c:pt idx="31">
                  <c:v>5054.43</c:v>
                </c:pt>
                <c:pt idx="32">
                  <c:v>5138.2299999999996</c:v>
                </c:pt>
                <c:pt idx="33">
                  <c:v>5222.03</c:v>
                </c:pt>
                <c:pt idx="34">
                  <c:v>5305.83</c:v>
                </c:pt>
                <c:pt idx="35">
                  <c:v>5389.63</c:v>
                </c:pt>
                <c:pt idx="36">
                  <c:v>5473.43</c:v>
                </c:pt>
                <c:pt idx="37">
                  <c:v>5557.23</c:v>
                </c:pt>
                <c:pt idx="38">
                  <c:v>5641.03</c:v>
                </c:pt>
                <c:pt idx="39">
                  <c:v>5724.83</c:v>
                </c:pt>
                <c:pt idx="40">
                  <c:v>5808.63</c:v>
                </c:pt>
                <c:pt idx="41">
                  <c:v>5892.43</c:v>
                </c:pt>
                <c:pt idx="42">
                  <c:v>5976.23</c:v>
                </c:pt>
                <c:pt idx="43">
                  <c:v>6060.03</c:v>
                </c:pt>
                <c:pt idx="44">
                  <c:v>6143.83</c:v>
                </c:pt>
                <c:pt idx="45">
                  <c:v>6227.63</c:v>
                </c:pt>
                <c:pt idx="46">
                  <c:v>6311.43</c:v>
                </c:pt>
                <c:pt idx="47">
                  <c:v>6395.23</c:v>
                </c:pt>
                <c:pt idx="48">
                  <c:v>6479.03</c:v>
                </c:pt>
                <c:pt idx="49">
                  <c:v>6562.83</c:v>
                </c:pt>
                <c:pt idx="50">
                  <c:v>6646.63</c:v>
                </c:pt>
                <c:pt idx="51">
                  <c:v>6730.43</c:v>
                </c:pt>
                <c:pt idx="52">
                  <c:v>6814.2300000000005</c:v>
                </c:pt>
                <c:pt idx="53">
                  <c:v>6898.03</c:v>
                </c:pt>
                <c:pt idx="54">
                  <c:v>6981.83</c:v>
                </c:pt>
                <c:pt idx="55">
                  <c:v>7065.63</c:v>
                </c:pt>
                <c:pt idx="56">
                  <c:v>7149.43</c:v>
                </c:pt>
                <c:pt idx="57">
                  <c:v>7233.2300000000005</c:v>
                </c:pt>
                <c:pt idx="58">
                  <c:v>7317.03</c:v>
                </c:pt>
                <c:pt idx="59">
                  <c:v>7400.83</c:v>
                </c:pt>
                <c:pt idx="60">
                  <c:v>7484.63</c:v>
                </c:pt>
                <c:pt idx="61">
                  <c:v>7568.43</c:v>
                </c:pt>
                <c:pt idx="62">
                  <c:v>7652.2300000000005</c:v>
                </c:pt>
                <c:pt idx="63">
                  <c:v>7736.03</c:v>
                </c:pt>
                <c:pt idx="64">
                  <c:v>7819.83</c:v>
                </c:pt>
                <c:pt idx="65">
                  <c:v>7903.63</c:v>
                </c:pt>
                <c:pt idx="66">
                  <c:v>7987.43</c:v>
                </c:pt>
                <c:pt idx="67">
                  <c:v>8071.2300000000005</c:v>
                </c:pt>
                <c:pt idx="68">
                  <c:v>8155.03</c:v>
                </c:pt>
                <c:pt idx="69">
                  <c:v>8238.83</c:v>
                </c:pt>
                <c:pt idx="70">
                  <c:v>8322.630000000001</c:v>
                </c:pt>
              </c:numCache>
            </c:numRef>
          </c:yVal>
          <c:smooth val="1"/>
        </c:ser>
        <c:ser>
          <c:idx val="0"/>
          <c:order val="1"/>
          <c:tx>
            <c:v>Medium (101 kW Peak)</c:v>
          </c:tx>
          <c:spPr>
            <a:ln w="19050" cap="rnd">
              <a:solidFill>
                <a:schemeClr val="accent1"/>
              </a:solidFill>
              <a:round/>
            </a:ln>
            <a:effectLst/>
          </c:spPr>
          <c:marker>
            <c:symbol val="none"/>
          </c:marker>
          <c:xVal>
            <c:numRef>
              <c:f>'Small vs. Mid Tier'!$A$4:$A$74</c:f>
              <c:numCache>
                <c:formatCode>General</c:formatCode>
                <c:ptCount val="7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numCache>
            </c:numRef>
          </c:xVal>
          <c:yVal>
            <c:numRef>
              <c:f>'Small vs. Mid Tier'!$B$4:$B$74</c:f>
              <c:numCache>
                <c:formatCode>_("$"* #,##0_);_("$"* \(#,##0\);_("$"* "-"????_);_(@_)</c:formatCode>
                <c:ptCount val="71"/>
                <c:pt idx="0">
                  <c:v>1550.3300000000002</c:v>
                </c:pt>
                <c:pt idx="1">
                  <c:v>1634.13</c:v>
                </c:pt>
                <c:pt idx="2">
                  <c:v>1717.93</c:v>
                </c:pt>
                <c:pt idx="3">
                  <c:v>1801.7300000000002</c:v>
                </c:pt>
                <c:pt idx="4">
                  <c:v>1885.5300000000002</c:v>
                </c:pt>
                <c:pt idx="5">
                  <c:v>1969.3300000000002</c:v>
                </c:pt>
                <c:pt idx="6">
                  <c:v>2053.13</c:v>
                </c:pt>
                <c:pt idx="7">
                  <c:v>2136.9300000000003</c:v>
                </c:pt>
                <c:pt idx="8">
                  <c:v>2220.73</c:v>
                </c:pt>
                <c:pt idx="9">
                  <c:v>2304.5300000000002</c:v>
                </c:pt>
                <c:pt idx="10">
                  <c:v>2388.3300000000004</c:v>
                </c:pt>
                <c:pt idx="11">
                  <c:v>2472.13</c:v>
                </c:pt>
                <c:pt idx="12">
                  <c:v>2555.9300000000003</c:v>
                </c:pt>
                <c:pt idx="13">
                  <c:v>2639.73</c:v>
                </c:pt>
                <c:pt idx="14">
                  <c:v>2723.53</c:v>
                </c:pt>
                <c:pt idx="15">
                  <c:v>2807.3300000000004</c:v>
                </c:pt>
                <c:pt idx="16">
                  <c:v>2891.13</c:v>
                </c:pt>
                <c:pt idx="17">
                  <c:v>2974.93</c:v>
                </c:pt>
                <c:pt idx="18">
                  <c:v>3058.73</c:v>
                </c:pt>
                <c:pt idx="19">
                  <c:v>3142.53</c:v>
                </c:pt>
                <c:pt idx="20">
                  <c:v>3226.3300000000004</c:v>
                </c:pt>
                <c:pt idx="21">
                  <c:v>3310.13</c:v>
                </c:pt>
                <c:pt idx="22">
                  <c:v>3393.93</c:v>
                </c:pt>
                <c:pt idx="23">
                  <c:v>3477.73</c:v>
                </c:pt>
                <c:pt idx="24">
                  <c:v>3561.53</c:v>
                </c:pt>
                <c:pt idx="25">
                  <c:v>3645.3300000000004</c:v>
                </c:pt>
                <c:pt idx="26">
                  <c:v>3729.1300000000006</c:v>
                </c:pt>
                <c:pt idx="27">
                  <c:v>3812.93</c:v>
                </c:pt>
                <c:pt idx="28">
                  <c:v>3896.73</c:v>
                </c:pt>
                <c:pt idx="29">
                  <c:v>3980.53</c:v>
                </c:pt>
                <c:pt idx="30">
                  <c:v>4064.3300000000004</c:v>
                </c:pt>
                <c:pt idx="31">
                  <c:v>4148.13</c:v>
                </c:pt>
                <c:pt idx="32">
                  <c:v>4231.9299999999994</c:v>
                </c:pt>
                <c:pt idx="33">
                  <c:v>4315.7299999999996</c:v>
                </c:pt>
                <c:pt idx="34">
                  <c:v>4399.53</c:v>
                </c:pt>
                <c:pt idx="35">
                  <c:v>4483.33</c:v>
                </c:pt>
                <c:pt idx="36">
                  <c:v>4567.13</c:v>
                </c:pt>
                <c:pt idx="37">
                  <c:v>4650.9299999999994</c:v>
                </c:pt>
                <c:pt idx="38">
                  <c:v>4734.7299999999996</c:v>
                </c:pt>
                <c:pt idx="39">
                  <c:v>4818.53</c:v>
                </c:pt>
                <c:pt idx="40">
                  <c:v>4902.33</c:v>
                </c:pt>
                <c:pt idx="41">
                  <c:v>4986.13</c:v>
                </c:pt>
                <c:pt idx="42">
                  <c:v>5069.9299999999994</c:v>
                </c:pt>
                <c:pt idx="43">
                  <c:v>5153.7299999999996</c:v>
                </c:pt>
                <c:pt idx="44">
                  <c:v>5237.53</c:v>
                </c:pt>
                <c:pt idx="45">
                  <c:v>5321.33</c:v>
                </c:pt>
                <c:pt idx="46">
                  <c:v>5405.13</c:v>
                </c:pt>
                <c:pt idx="47">
                  <c:v>5488.9299999999994</c:v>
                </c:pt>
                <c:pt idx="48">
                  <c:v>5572.73</c:v>
                </c:pt>
                <c:pt idx="49">
                  <c:v>5656.53</c:v>
                </c:pt>
                <c:pt idx="50">
                  <c:v>5740.33</c:v>
                </c:pt>
                <c:pt idx="51">
                  <c:v>5824.13</c:v>
                </c:pt>
                <c:pt idx="52">
                  <c:v>5907.93</c:v>
                </c:pt>
                <c:pt idx="53">
                  <c:v>5991.73</c:v>
                </c:pt>
                <c:pt idx="54">
                  <c:v>6075.53</c:v>
                </c:pt>
                <c:pt idx="55">
                  <c:v>6159.33</c:v>
                </c:pt>
                <c:pt idx="56">
                  <c:v>6243.13</c:v>
                </c:pt>
                <c:pt idx="57">
                  <c:v>6326.93</c:v>
                </c:pt>
                <c:pt idx="58">
                  <c:v>6410.73</c:v>
                </c:pt>
                <c:pt idx="59">
                  <c:v>6494.53</c:v>
                </c:pt>
                <c:pt idx="60">
                  <c:v>6578.33</c:v>
                </c:pt>
                <c:pt idx="61">
                  <c:v>6662.13</c:v>
                </c:pt>
                <c:pt idx="62">
                  <c:v>6745.93</c:v>
                </c:pt>
                <c:pt idx="63">
                  <c:v>6829.73</c:v>
                </c:pt>
                <c:pt idx="64">
                  <c:v>6913.53</c:v>
                </c:pt>
                <c:pt idx="65">
                  <c:v>6997.33</c:v>
                </c:pt>
                <c:pt idx="66">
                  <c:v>7081.13</c:v>
                </c:pt>
                <c:pt idx="67">
                  <c:v>7164.93</c:v>
                </c:pt>
                <c:pt idx="68">
                  <c:v>7248.73</c:v>
                </c:pt>
                <c:pt idx="69">
                  <c:v>7332.53</c:v>
                </c:pt>
                <c:pt idx="70">
                  <c:v>7416.33</c:v>
                </c:pt>
              </c:numCache>
            </c:numRef>
          </c:yVal>
          <c:smooth val="1"/>
        </c:ser>
        <c:ser>
          <c:idx val="1"/>
          <c:order val="2"/>
          <c:tx>
            <c:v>Small</c:v>
          </c:tx>
          <c:spPr>
            <a:ln w="19050" cap="rnd">
              <a:solidFill>
                <a:schemeClr val="accent2"/>
              </a:solidFill>
              <a:round/>
            </a:ln>
            <a:effectLst/>
          </c:spPr>
          <c:marker>
            <c:symbol val="none"/>
          </c:marker>
          <c:xVal>
            <c:numRef>
              <c:f>'Small vs. Mid Tier'!$A$4:$A$74</c:f>
              <c:numCache>
                <c:formatCode>General</c:formatCode>
                <c:ptCount val="7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numCache>
            </c:numRef>
          </c:xVal>
          <c:yVal>
            <c:numRef>
              <c:f>'Small vs. Mid Tier'!$C$4:$C$74</c:f>
              <c:numCache>
                <c:formatCode>_("$"* #,##0_);_("$"* \(#,##0\);_("$"* "-"????_);_(@_)</c:formatCode>
                <c:ptCount val="71"/>
                <c:pt idx="0">
                  <c:v>14.45</c:v>
                </c:pt>
                <c:pt idx="1">
                  <c:v>134.33000000000001</c:v>
                </c:pt>
                <c:pt idx="2">
                  <c:v>267.53000000000003</c:v>
                </c:pt>
                <c:pt idx="3">
                  <c:v>400.73</c:v>
                </c:pt>
                <c:pt idx="4">
                  <c:v>533.93000000000006</c:v>
                </c:pt>
                <c:pt idx="5">
                  <c:v>667.13000000000011</c:v>
                </c:pt>
                <c:pt idx="6">
                  <c:v>800.33000000000015</c:v>
                </c:pt>
                <c:pt idx="7">
                  <c:v>933.53000000000009</c:v>
                </c:pt>
                <c:pt idx="8">
                  <c:v>1066.7300000000002</c:v>
                </c:pt>
                <c:pt idx="9">
                  <c:v>1199.93</c:v>
                </c:pt>
                <c:pt idx="10">
                  <c:v>1333.13</c:v>
                </c:pt>
                <c:pt idx="11">
                  <c:v>1466.3300000000002</c:v>
                </c:pt>
                <c:pt idx="12">
                  <c:v>1599.5300000000002</c:v>
                </c:pt>
                <c:pt idx="13">
                  <c:v>1732.7300000000002</c:v>
                </c:pt>
                <c:pt idx="14">
                  <c:v>1865.9300000000003</c:v>
                </c:pt>
                <c:pt idx="15">
                  <c:v>1999.1300000000003</c:v>
                </c:pt>
                <c:pt idx="16">
                  <c:v>2132.33</c:v>
                </c:pt>
                <c:pt idx="17">
                  <c:v>2265.5300000000002</c:v>
                </c:pt>
                <c:pt idx="18">
                  <c:v>2398.73</c:v>
                </c:pt>
                <c:pt idx="19">
                  <c:v>2531.9299999999998</c:v>
                </c:pt>
                <c:pt idx="20">
                  <c:v>2665.13</c:v>
                </c:pt>
                <c:pt idx="21">
                  <c:v>2798.33</c:v>
                </c:pt>
                <c:pt idx="22">
                  <c:v>2931.53</c:v>
                </c:pt>
                <c:pt idx="23">
                  <c:v>3064.73</c:v>
                </c:pt>
                <c:pt idx="24">
                  <c:v>3197.9300000000003</c:v>
                </c:pt>
                <c:pt idx="25">
                  <c:v>3331.13</c:v>
                </c:pt>
                <c:pt idx="26">
                  <c:v>3464.33</c:v>
                </c:pt>
                <c:pt idx="27">
                  <c:v>3597.53</c:v>
                </c:pt>
                <c:pt idx="28">
                  <c:v>3730.73</c:v>
                </c:pt>
                <c:pt idx="29">
                  <c:v>3863.9300000000003</c:v>
                </c:pt>
                <c:pt idx="30">
                  <c:v>3997.13</c:v>
                </c:pt>
                <c:pt idx="31">
                  <c:v>4130.33</c:v>
                </c:pt>
                <c:pt idx="32">
                  <c:v>4263.5300000000007</c:v>
                </c:pt>
                <c:pt idx="33">
                  <c:v>4396.7300000000005</c:v>
                </c:pt>
                <c:pt idx="34">
                  <c:v>4529.93</c:v>
                </c:pt>
                <c:pt idx="35">
                  <c:v>4663.13</c:v>
                </c:pt>
                <c:pt idx="36">
                  <c:v>4796.33</c:v>
                </c:pt>
                <c:pt idx="37">
                  <c:v>4929.5300000000007</c:v>
                </c:pt>
                <c:pt idx="38">
                  <c:v>5062.7300000000005</c:v>
                </c:pt>
                <c:pt idx="39">
                  <c:v>5195.93</c:v>
                </c:pt>
              </c:numCache>
            </c:numRef>
          </c:yVal>
          <c:smooth val="1"/>
        </c:ser>
        <c:dLbls>
          <c:showLegendKey val="0"/>
          <c:showVal val="0"/>
          <c:showCatName val="0"/>
          <c:showSerName val="0"/>
          <c:showPercent val="0"/>
          <c:showBubbleSize val="0"/>
        </c:dLbls>
        <c:axId val="305425408"/>
        <c:axId val="305425800"/>
      </c:scatterChart>
      <c:valAx>
        <c:axId val="3054254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smtClean="0"/>
                  <a:t>Monthly Consumption</a:t>
                </a:r>
                <a:r>
                  <a:rPr lang="en-US" sz="1600" baseline="0" dirty="0" smtClean="0"/>
                  <a:t> </a:t>
                </a:r>
                <a:r>
                  <a:rPr lang="en-US" sz="1600" baseline="0" dirty="0"/>
                  <a:t>(kWh)</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5425800"/>
        <c:crosses val="autoZero"/>
        <c:crossBetween val="midCat"/>
      </c:valAx>
      <c:valAx>
        <c:axId val="30542580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Monthly</a:t>
                </a:r>
                <a:r>
                  <a:rPr lang="en-US" sz="1600" baseline="0"/>
                  <a:t> Cost</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5425408"/>
        <c:crosses val="autoZero"/>
        <c:crossBetween val="midCat"/>
      </c:valAx>
      <c:spPr>
        <a:noFill/>
        <a:ln>
          <a:noFill/>
        </a:ln>
        <a:effectLst/>
      </c:spPr>
    </c:plotArea>
    <c:legend>
      <c:legendPos val="r"/>
      <c:layout>
        <c:manualLayout>
          <c:xMode val="edge"/>
          <c:yMode val="edge"/>
          <c:x val="0.62709370078740145"/>
          <c:y val="0.61950464525267679"/>
          <c:w val="0.35305577427821522"/>
          <c:h val="0.164815175264342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Gallup Joint Utilities</a:t>
            </a:r>
          </a:p>
          <a:p>
            <a:pPr>
              <a:defRPr sz="1800"/>
            </a:pPr>
            <a:r>
              <a:rPr lang="en-US" sz="1800" dirty="0"/>
              <a:t>Cost of Electricity</a:t>
            </a:r>
            <a:r>
              <a:rPr lang="en-US" sz="1800" baseline="0" dirty="0"/>
              <a:t> Growth Rate</a:t>
            </a:r>
            <a:endParaRPr lang="en-US" sz="1800" dirty="0"/>
          </a:p>
        </c:rich>
      </c:tx>
      <c:layout>
        <c:manualLayout>
          <c:xMode val="edge"/>
          <c:yMode val="edge"/>
          <c:x val="0.34188488938882639"/>
          <c:y val="1.949436678037101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3170517898325"/>
          <c:y val="0.17171296296296296"/>
          <c:w val="0.78007470621223773"/>
          <c:h val="0.73146536726732403"/>
        </c:manualLayout>
      </c:layout>
      <c:scatterChart>
        <c:scatterStyle val="smoothMarker"/>
        <c:varyColors val="0"/>
        <c:ser>
          <c:idx val="0"/>
          <c:order val="0"/>
          <c:tx>
            <c:v>Cost Per kWh</c:v>
          </c:tx>
          <c:spPr>
            <a:ln w="22225" cap="rnd">
              <a:solidFill>
                <a:schemeClr val="accent2"/>
              </a:solidFill>
              <a:round/>
            </a:ln>
            <a:effectLst/>
          </c:spPr>
          <c:marker>
            <c:symbol val="none"/>
          </c:marker>
          <c:dLbls>
            <c:dLbl>
              <c:idx val="0"/>
              <c:delete val="1"/>
              <c:extLst>
                <c:ext xmlns:c15="http://schemas.microsoft.com/office/drawing/2012/chart" uri="{CE6537A1-D6FC-4f65-9D91-7224C49458BB}"/>
              </c:extLst>
            </c:dLbl>
            <c:dLbl>
              <c:idx val="1"/>
              <c:tx>
                <c:rich>
                  <a:bodyPr/>
                  <a:lstStyle/>
                  <a:p>
                    <a:fld id="{06EED3C8-2399-4FD9-BD84-A39F55573DE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521BDB9B-375F-4D32-9E71-36463562E81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C033252F-C6C7-4A02-B84C-A5465084F27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699B0053-3EAA-4BB6-8D69-B2A41861922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layout>
                <c:manualLayout>
                  <c:x val="-3.1080912428973956E-2"/>
                  <c:y val="2.7082534248535885E-2"/>
                </c:manualLayout>
              </c:layout>
              <c:tx>
                <c:rich>
                  <a:bodyPr/>
                  <a:lstStyle/>
                  <a:p>
                    <a:fld id="{3878CD6C-EEE0-4FB9-BE6A-EC32E715FFB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Lst>
            </c:dLbl>
            <c:dLbl>
              <c:idx val="6"/>
              <c:tx>
                <c:rich>
                  <a:bodyPr/>
                  <a:lstStyle/>
                  <a:p>
                    <a:fld id="{3262E455-7DF3-49E5-9755-526CA2B5CED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1CF08055-D22A-4846-90CE-6D586956145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xVal>
            <c:numRef>
              <c:f>'Gallup Electricity Prices'!$A$4:$A$11</c:f>
              <c:numCache>
                <c:formatCode>General</c:formatCode>
                <c:ptCount val="8"/>
                <c:pt idx="0">
                  <c:v>2005</c:v>
                </c:pt>
                <c:pt idx="1">
                  <c:v>2006</c:v>
                </c:pt>
                <c:pt idx="2">
                  <c:v>2007</c:v>
                </c:pt>
                <c:pt idx="3">
                  <c:v>2008</c:v>
                </c:pt>
                <c:pt idx="4">
                  <c:v>2009</c:v>
                </c:pt>
                <c:pt idx="5">
                  <c:v>2010</c:v>
                </c:pt>
                <c:pt idx="6">
                  <c:v>2011</c:v>
                </c:pt>
                <c:pt idx="7">
                  <c:v>2013</c:v>
                </c:pt>
              </c:numCache>
            </c:numRef>
          </c:xVal>
          <c:yVal>
            <c:numRef>
              <c:f>'Gallup Electricity Prices'!$B$4:$B$11</c:f>
              <c:numCache>
                <c:formatCode>_("$"* #,##0.0000_);_("$"* \(#,##0.0000\);_("$"* "-"??_);_(@_)</c:formatCode>
                <c:ptCount val="8"/>
                <c:pt idx="0">
                  <c:v>5.04E-2</c:v>
                </c:pt>
                <c:pt idx="1">
                  <c:v>5.4100000000000002E-2</c:v>
                </c:pt>
                <c:pt idx="2">
                  <c:v>5.5399999999999998E-2</c:v>
                </c:pt>
                <c:pt idx="3">
                  <c:v>5.79E-2</c:v>
                </c:pt>
                <c:pt idx="4">
                  <c:v>5.8000000000000003E-2</c:v>
                </c:pt>
                <c:pt idx="5">
                  <c:v>6.4299999999999996E-2</c:v>
                </c:pt>
                <c:pt idx="6">
                  <c:v>7.0599999999999996E-2</c:v>
                </c:pt>
                <c:pt idx="7">
                  <c:v>7.9100000000000004E-2</c:v>
                </c:pt>
              </c:numCache>
            </c:numRef>
          </c:yVal>
          <c:smooth val="1"/>
          <c:extLst>
            <c:ext xmlns:c15="http://schemas.microsoft.com/office/drawing/2012/chart" uri="{02D57815-91ED-43cb-92C2-25804820EDAC}">
              <c15:datalabelsRange>
                <c15:f>'Gallup Electricity Prices'!$C$4:$C$11</c15:f>
                <c15:dlblRangeCache>
                  <c:ptCount val="8"/>
                  <c:pt idx="0">
                    <c:v>0.00%</c:v>
                  </c:pt>
                  <c:pt idx="1">
                    <c:v>7.34%</c:v>
                  </c:pt>
                  <c:pt idx="2">
                    <c:v>2.40%</c:v>
                  </c:pt>
                  <c:pt idx="3">
                    <c:v>4.51%</c:v>
                  </c:pt>
                  <c:pt idx="4">
                    <c:v>0.17%</c:v>
                  </c:pt>
                  <c:pt idx="5">
                    <c:v>10.86%</c:v>
                  </c:pt>
                  <c:pt idx="6">
                    <c:v>9.80%</c:v>
                  </c:pt>
                  <c:pt idx="7">
                    <c:v>12.04%</c:v>
                  </c:pt>
                </c15:dlblRangeCache>
              </c15:datalabelsRange>
            </c:ext>
          </c:extLst>
        </c:ser>
        <c:dLbls>
          <c:showLegendKey val="0"/>
          <c:showVal val="0"/>
          <c:showCatName val="0"/>
          <c:showSerName val="0"/>
          <c:showPercent val="0"/>
          <c:showBubbleSize val="0"/>
        </c:dLbls>
        <c:axId val="306008416"/>
        <c:axId val="306008808"/>
      </c:scatterChart>
      <c:scatterChart>
        <c:scatterStyle val="smoothMarker"/>
        <c:varyColors val="0"/>
        <c:ser>
          <c:idx val="2"/>
          <c:order val="2"/>
          <c:tx>
            <c:v>Additional Surcharge</c:v>
          </c:tx>
          <c:spPr>
            <a:ln w="22225" cap="rnd">
              <a:solidFill>
                <a:schemeClr val="accent4"/>
              </a:solidFill>
              <a:round/>
            </a:ln>
            <a:effectLst/>
          </c:spPr>
          <c:marker>
            <c:symbol val="none"/>
          </c:marker>
          <c:dLbls>
            <c:dLbl>
              <c:idx val="0"/>
              <c:delete val="1"/>
              <c:extLst>
                <c:ext xmlns:c15="http://schemas.microsoft.com/office/drawing/2012/chart" uri="{CE6537A1-D6FC-4f65-9D91-7224C49458BB}"/>
              </c:extLst>
            </c:dLbl>
            <c:dLbl>
              <c:idx val="1"/>
              <c:tx>
                <c:rich>
                  <a:bodyPr/>
                  <a:lstStyle/>
                  <a:p>
                    <a:fld id="{BD654673-7621-466D-9D29-2095195E854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66628A92-52F1-4EA2-8A4A-6560EDAB25F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2598E661-3C55-4693-BFE0-FDA97593A63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5F7A7C4A-5590-4B78-98DF-8F400D05548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32C207C0-E4F6-4621-8956-2D762983A8A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9E66573D-2735-42E2-92A1-EFD1B95D704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2550E485-5789-40D2-B3AA-ACD82FACA45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xVal>
            <c:numRef>
              <c:f>'Gallup Electricity Prices'!$A$4:$A$11</c:f>
              <c:numCache>
                <c:formatCode>General</c:formatCode>
                <c:ptCount val="8"/>
                <c:pt idx="0">
                  <c:v>2005</c:v>
                </c:pt>
                <c:pt idx="1">
                  <c:v>2006</c:v>
                </c:pt>
                <c:pt idx="2">
                  <c:v>2007</c:v>
                </c:pt>
                <c:pt idx="3">
                  <c:v>2008</c:v>
                </c:pt>
                <c:pt idx="4">
                  <c:v>2009</c:v>
                </c:pt>
                <c:pt idx="5">
                  <c:v>2010</c:v>
                </c:pt>
                <c:pt idx="6">
                  <c:v>2011</c:v>
                </c:pt>
                <c:pt idx="7">
                  <c:v>2013</c:v>
                </c:pt>
              </c:numCache>
            </c:numRef>
          </c:xVal>
          <c:yVal>
            <c:numRef>
              <c:f>'Gallup Electricity Prices'!$F$4:$F$11</c:f>
              <c:numCache>
                <c:formatCode>_("$"* #,##0.00_);_("$"* \(#,##0.00\);_("$"* "-"??_);_(@_)</c:formatCode>
                <c:ptCount val="8"/>
                <c:pt idx="0">
                  <c:v>11.06</c:v>
                </c:pt>
                <c:pt idx="1">
                  <c:v>12.05</c:v>
                </c:pt>
                <c:pt idx="2">
                  <c:v>12.34</c:v>
                </c:pt>
                <c:pt idx="3">
                  <c:v>13.1</c:v>
                </c:pt>
                <c:pt idx="4">
                  <c:v>13.13</c:v>
                </c:pt>
                <c:pt idx="5">
                  <c:v>13.66</c:v>
                </c:pt>
                <c:pt idx="6">
                  <c:v>14.2</c:v>
                </c:pt>
                <c:pt idx="7">
                  <c:v>15.9</c:v>
                </c:pt>
              </c:numCache>
            </c:numRef>
          </c:yVal>
          <c:smooth val="1"/>
          <c:extLst>
            <c:ext xmlns:c15="http://schemas.microsoft.com/office/drawing/2012/chart" uri="{02D57815-91ED-43cb-92C2-25804820EDAC}">
              <c15:datalabelsRange>
                <c15:f>'Gallup Electricity Prices'!$G$4:$G$11</c15:f>
                <c15:dlblRangeCache>
                  <c:ptCount val="8"/>
                  <c:pt idx="0">
                    <c:v>0.00%</c:v>
                  </c:pt>
                  <c:pt idx="1">
                    <c:v>8.95%</c:v>
                  </c:pt>
                  <c:pt idx="2">
                    <c:v>2.41%</c:v>
                  </c:pt>
                  <c:pt idx="3">
                    <c:v>6.16%</c:v>
                  </c:pt>
                  <c:pt idx="4">
                    <c:v>0.23%</c:v>
                  </c:pt>
                  <c:pt idx="5">
                    <c:v>4.04%</c:v>
                  </c:pt>
                  <c:pt idx="6">
                    <c:v>3.95%</c:v>
                  </c:pt>
                  <c:pt idx="7">
                    <c:v>11.97%</c:v>
                  </c:pt>
                </c15:dlblRangeCache>
              </c15:datalabelsRange>
            </c:ext>
          </c:extLst>
        </c:ser>
        <c:dLbls>
          <c:showLegendKey val="0"/>
          <c:showVal val="0"/>
          <c:showCatName val="0"/>
          <c:showSerName val="0"/>
          <c:showPercent val="0"/>
          <c:showBubbleSize val="0"/>
        </c:dLbls>
        <c:axId val="306009592"/>
        <c:axId val="306009200"/>
        <c:extLst>
          <c:ext xmlns:c15="http://schemas.microsoft.com/office/drawing/2012/chart" uri="{02D57815-91ED-43cb-92C2-25804820EDAC}">
            <c15:filteredScatterSeries>
              <c15:ser>
                <c:idx val="1"/>
                <c:order val="1"/>
                <c:tx>
                  <c:v>Surcharge</c:v>
                </c:tx>
                <c:spPr>
                  <a:ln w="19050" cap="rnd">
                    <a:solidFill>
                      <a:schemeClr val="accent2"/>
                    </a:solidFill>
                    <a:round/>
                  </a:ln>
                  <a:effectLst/>
                </c:spPr>
                <c:marker>
                  <c:symbol val="none"/>
                </c:marker>
                <c:xVal>
                  <c:numRef>
                    <c:extLst>
                      <c:ext uri="{02D57815-91ED-43cb-92C2-25804820EDAC}">
                        <c15:formulaRef>
                          <c15:sqref>'Gallup Electricity Prices'!$A$4:$A$11</c15:sqref>
                        </c15:formulaRef>
                      </c:ext>
                    </c:extLst>
                    <c:numCache>
                      <c:formatCode>General</c:formatCode>
                      <c:ptCount val="8"/>
                      <c:pt idx="0">
                        <c:v>2005</c:v>
                      </c:pt>
                      <c:pt idx="1">
                        <c:v>2006</c:v>
                      </c:pt>
                      <c:pt idx="2">
                        <c:v>2007</c:v>
                      </c:pt>
                      <c:pt idx="3">
                        <c:v>2008</c:v>
                      </c:pt>
                      <c:pt idx="4">
                        <c:v>2009</c:v>
                      </c:pt>
                      <c:pt idx="5">
                        <c:v>2010</c:v>
                      </c:pt>
                      <c:pt idx="6">
                        <c:v>2011</c:v>
                      </c:pt>
                      <c:pt idx="7">
                        <c:v>2013</c:v>
                      </c:pt>
                    </c:numCache>
                  </c:numRef>
                </c:xVal>
                <c:yVal>
                  <c:numRef>
                    <c:extLst>
                      <c:ext uri="{02D57815-91ED-43cb-92C2-25804820EDAC}">
                        <c15:formulaRef>
                          <c15:sqref>'Gallup Electricity Prices'!$D$4:$D$11</c15:sqref>
                        </c15:formulaRef>
                      </c:ext>
                    </c:extLst>
                    <c:numCache>
                      <c:formatCode>_("$"* #,##0.00_);_("$"* \(#,##0.00\);_("$"* "-"??_);_(@_)</c:formatCode>
                      <c:ptCount val="8"/>
                      <c:pt idx="0">
                        <c:v>1106</c:v>
                      </c:pt>
                      <c:pt idx="1">
                        <c:v>1205.19</c:v>
                      </c:pt>
                      <c:pt idx="2">
                        <c:v>1234.3599999999999</c:v>
                      </c:pt>
                      <c:pt idx="3">
                        <c:v>1309.99</c:v>
                      </c:pt>
                      <c:pt idx="4">
                        <c:v>1313.13</c:v>
                      </c:pt>
                      <c:pt idx="5">
                        <c:v>1341.74</c:v>
                      </c:pt>
                      <c:pt idx="6">
                        <c:v>1370.03</c:v>
                      </c:pt>
                      <c:pt idx="7">
                        <c:v>1534.43</c:v>
                      </c:pt>
                    </c:numCache>
                  </c:numRef>
                </c:yVal>
                <c:smooth val="1"/>
              </c15:ser>
            </c15:filteredScatterSeries>
          </c:ext>
        </c:extLst>
      </c:scatterChart>
      <c:valAx>
        <c:axId val="306008416"/>
        <c:scaling>
          <c:orientation val="minMax"/>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6008808"/>
        <c:crosses val="autoZero"/>
        <c:crossBetween val="midCat"/>
      </c:valAx>
      <c:valAx>
        <c:axId val="306008808"/>
        <c:scaling>
          <c:orientation val="minMax"/>
          <c:min val="2.0000000000000004E-2"/>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smtClean="0"/>
                  <a:t>Cost per kWh</a:t>
                </a:r>
                <a:r>
                  <a:rPr lang="en-US" sz="1600" baseline="0" dirty="0" smtClean="0"/>
                  <a:t> (</a:t>
                </a:r>
                <a:r>
                  <a:rPr lang="en-US" sz="1600" dirty="0" smtClean="0"/>
                  <a:t>$/kWh)</a:t>
                </a:r>
                <a:endParaRPr lang="en-US" sz="1600" dirty="0"/>
              </a:p>
            </c:rich>
          </c:tx>
          <c:layout>
            <c:manualLayout>
              <c:xMode val="edge"/>
              <c:yMode val="edge"/>
              <c:x val="6.0108736407949006E-3"/>
              <c:y val="0.319320797841497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6008416"/>
        <c:crosses val="autoZero"/>
        <c:crossBetween val="midCat"/>
      </c:valAx>
      <c:valAx>
        <c:axId val="306009200"/>
        <c:scaling>
          <c:orientation val="minMax"/>
          <c:min val="2"/>
        </c:scaling>
        <c:delete val="0"/>
        <c:axPos val="r"/>
        <c:title>
          <c:tx>
            <c:rich>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smtClean="0"/>
                  <a:t>Additional Surcharge</a:t>
                </a:r>
                <a:r>
                  <a:rPr lang="en-US" sz="1600" baseline="0" dirty="0" smtClean="0"/>
                  <a:t> (</a:t>
                </a:r>
                <a:r>
                  <a:rPr lang="en-US" sz="1600" dirty="0" smtClean="0"/>
                  <a:t>$/kW)</a:t>
                </a:r>
                <a:endParaRPr lang="en-US" sz="1600" dirty="0"/>
              </a:p>
            </c:rich>
          </c:tx>
          <c:layout>
            <c:manualLayout>
              <c:xMode val="edge"/>
              <c:yMode val="edge"/>
              <c:x val="0.95107074115735546"/>
              <c:y val="0.27000004988715914"/>
            </c:manualLayout>
          </c:layout>
          <c:overlay val="0"/>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6009592"/>
        <c:crosses val="max"/>
        <c:crossBetween val="midCat"/>
      </c:valAx>
      <c:valAx>
        <c:axId val="306009592"/>
        <c:scaling>
          <c:orientation val="minMax"/>
        </c:scaling>
        <c:delete val="1"/>
        <c:axPos val="b"/>
        <c:numFmt formatCode="General" sourceLinked="1"/>
        <c:majorTickMark val="out"/>
        <c:minorTickMark val="none"/>
        <c:tickLblPos val="nextTo"/>
        <c:crossAx val="306009200"/>
        <c:crosses val="autoZero"/>
        <c:crossBetween val="midCat"/>
      </c:valAx>
      <c:spPr>
        <a:noFill/>
        <a:ln w="25400">
          <a:noFill/>
        </a:ln>
        <a:effectLst/>
      </c:spPr>
    </c:plotArea>
    <c:legend>
      <c:legendPos val="r"/>
      <c:layout>
        <c:manualLayout>
          <c:xMode val="edge"/>
          <c:yMode val="edge"/>
          <c:x val="0.55843556430446195"/>
          <c:y val="0.72300193293554083"/>
          <c:w val="0.29924750656167981"/>
          <c:h val="9.573019642877016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Rehoboth Solar Project</a:t>
            </a:r>
          </a:p>
          <a:p>
            <a:pPr>
              <a:defRPr sz="2000"/>
            </a:pPr>
            <a:r>
              <a:rPr lang="en-US" sz="2000"/>
              <a:t>30</a:t>
            </a:r>
            <a:r>
              <a:rPr lang="en-US" sz="2000" baseline="0"/>
              <a:t> Year Forecast of Financing Alternatives</a:t>
            </a:r>
            <a:endParaRPr lang="en-US" sz="2000"/>
          </a:p>
        </c:rich>
      </c:tx>
      <c:layout>
        <c:manualLayout>
          <c:xMode val="edge"/>
          <c:yMode val="edge"/>
          <c:x val="0.27195954090190494"/>
          <c:y val="1.211746498815923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3224409448819"/>
          <c:y val="0.10506787237532808"/>
          <c:w val="0.75821338582677167"/>
          <c:h val="0.83413679636753313"/>
        </c:manualLayout>
      </c:layout>
      <c:scatterChart>
        <c:scatterStyle val="smoothMarker"/>
        <c:varyColors val="0"/>
        <c:ser>
          <c:idx val="3"/>
          <c:order val="0"/>
          <c:tx>
            <c:v>Direct Financing</c:v>
          </c:tx>
          <c:spPr>
            <a:ln w="19050" cap="rnd">
              <a:solidFill>
                <a:schemeClr val="accent4"/>
              </a:solidFill>
              <a:round/>
            </a:ln>
            <a:effectLst/>
          </c:spPr>
          <c:marker>
            <c:symbol val="none"/>
          </c:marker>
          <c:xVal>
            <c:numRef>
              <c:f>'Combined Cost-Benefit Analysis'!$B$3:$B$33</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'Combined Cost-Benefit Analysis'!$G$3:$G$33</c:f>
              <c:numCache>
                <c:formatCode>_("$"* #,##0.00_);_("$"* \(#,##0.00\);_("$"* "-"??_);_(@_)</c:formatCode>
                <c:ptCount val="31"/>
                <c:pt idx="0">
                  <c:v>-568936.23199999996</c:v>
                </c:pt>
                <c:pt idx="1">
                  <c:v>-531769.28016003326</c:v>
                </c:pt>
                <c:pt idx="2">
                  <c:v>-493406.32879580406</c:v>
                </c:pt>
                <c:pt idx="3">
                  <c:v>-453814.94335487491</c:v>
                </c:pt>
                <c:pt idx="4">
                  <c:v>-412961.72193434718</c:v>
                </c:pt>
                <c:pt idx="5">
                  <c:v>-370812.26793977187</c:v>
                </c:pt>
                <c:pt idx="6">
                  <c:v>-327331.16194767295</c:v>
                </c:pt>
                <c:pt idx="7">
                  <c:v>-282481.93274887663</c:v>
                </c:pt>
                <c:pt idx="8">
                  <c:v>-236227.02754917933</c:v>
                </c:pt>
                <c:pt idx="9">
                  <c:v>-188527.78130321135</c:v>
                </c:pt>
                <c:pt idx="10">
                  <c:v>-139344.38515665097</c:v>
                </c:pt>
                <c:pt idx="11">
                  <c:v>-88635.853971230448</c:v>
                </c:pt>
                <c:pt idx="12">
                  <c:v>-36359.992906233616</c:v>
                </c:pt>
                <c:pt idx="13">
                  <c:v>17526.636970573854</c:v>
                </c:pt>
                <c:pt idx="14">
                  <c:v>73068.754070422132</c:v>
                </c:pt>
                <c:pt idx="15">
                  <c:v>130312.39269806801</c:v>
                </c:pt>
                <c:pt idx="16">
                  <c:v>189304.94052285113</c:v>
                </c:pt>
                <c:pt idx="17">
                  <c:v>250095.17713659897</c:v>
                </c:pt>
                <c:pt idx="18">
                  <c:v>312733.31372957979</c:v>
                </c:pt>
                <c:pt idx="19">
                  <c:v>377271.03391660372</c:v>
                </c:pt>
                <c:pt idx="20">
                  <c:v>443761.53574629792</c:v>
                </c:pt>
                <c:pt idx="21">
                  <c:v>512259.574927537</c:v>
                </c:pt>
                <c:pt idx="22">
                  <c:v>582821.50930798845</c:v>
                </c:pt>
                <c:pt idx="23">
                  <c:v>655505.3446407445</c:v>
                </c:pt>
                <c:pt idx="24">
                  <c:v>730370.78167604748</c:v>
                </c:pt>
                <c:pt idx="25">
                  <c:v>807479.26461618545</c:v>
                </c:pt>
                <c:pt idx="26">
                  <c:v>886894.0309727334</c:v>
                </c:pt>
                <c:pt idx="27">
                  <c:v>968680.16286644503</c:v>
                </c:pt>
                <c:pt idx="28">
                  <c:v>1052904.639811263</c:v>
                </c:pt>
                <c:pt idx="29">
                  <c:v>1139636.3930251151</c:v>
                </c:pt>
                <c:pt idx="30">
                  <c:v>1228946.361311388</c:v>
                </c:pt>
              </c:numCache>
            </c:numRef>
          </c:yVal>
          <c:smooth val="1"/>
        </c:ser>
        <c:ser>
          <c:idx val="0"/>
          <c:order val="1"/>
          <c:tx>
            <c:v>L.L.C</c:v>
          </c:tx>
          <c:spPr>
            <a:ln w="19050" cap="rnd">
              <a:solidFill>
                <a:schemeClr val="accent1"/>
              </a:solidFill>
              <a:round/>
            </a:ln>
            <a:effectLst/>
          </c:spPr>
          <c:marker>
            <c:symbol val="none"/>
          </c:marker>
          <c:xVal>
            <c:numRef>
              <c:f>'Financing Options'!$A$4:$A$34</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'Financing Options'!$D$4:$D$34</c:f>
              <c:numCache>
                <c:formatCode>_("$"* #,##0.00_);_("$"* \(#,##0.00\);_("$"* "-"??_);_(@_)</c:formatCode>
                <c:ptCount val="31"/>
                <c:pt idx="0">
                  <c:v>-398255.36239999998</c:v>
                </c:pt>
                <c:pt idx="1">
                  <c:v>-364805.10574402998</c:v>
                </c:pt>
                <c:pt idx="2">
                  <c:v>-330278.44951622374</c:v>
                </c:pt>
                <c:pt idx="3">
                  <c:v>-294646.20261938742</c:v>
                </c:pt>
                <c:pt idx="4">
                  <c:v>-257878.30334091245</c:v>
                </c:pt>
                <c:pt idx="5">
                  <c:v>-219943.7947457947</c:v>
                </c:pt>
                <c:pt idx="6">
                  <c:v>-180810.79935290571</c:v>
                </c:pt>
                <c:pt idx="7">
                  <c:v>-140446.49307398894</c:v>
                </c:pt>
                <c:pt idx="8">
                  <c:v>-98817.078394261407</c:v>
                </c:pt>
                <c:pt idx="9">
                  <c:v>-55887.756772890221</c:v>
                </c:pt>
                <c:pt idx="10">
                  <c:v>-11622.700240985872</c:v>
                </c:pt>
                <c:pt idx="11">
                  <c:v>34014.97782589258</c:v>
                </c:pt>
                <c:pt idx="12">
                  <c:v>81063.252784389741</c:v>
                </c:pt>
                <c:pt idx="13">
                  <c:v>129561.21967351645</c:v>
                </c:pt>
                <c:pt idx="14">
                  <c:v>179549.12506337991</c:v>
                </c:pt>
                <c:pt idx="15">
                  <c:v>231068.3998282612</c:v>
                </c:pt>
                <c:pt idx="16">
                  <c:v>284161.69287056604</c:v>
                </c:pt>
                <c:pt idx="17">
                  <c:v>338872.90582293901</c:v>
                </c:pt>
                <c:pt idx="18">
                  <c:v>395247.22875662183</c:v>
                </c:pt>
                <c:pt idx="19">
                  <c:v>453331.17692494334</c:v>
                </c:pt>
                <c:pt idx="20">
                  <c:v>513172.62857166812</c:v>
                </c:pt>
                <c:pt idx="21">
                  <c:v>574820.8638347832</c:v>
                </c:pt>
                <c:pt idx="22">
                  <c:v>638326.60477718967</c:v>
                </c:pt>
                <c:pt idx="23">
                  <c:v>703742.05657667015</c:v>
                </c:pt>
                <c:pt idx="24">
                  <c:v>771120.9499084428</c:v>
                </c:pt>
                <c:pt idx="25">
                  <c:v>840518.584554567</c:v>
                </c:pt>
                <c:pt idx="26">
                  <c:v>911991.87427546014</c:v>
                </c:pt>
                <c:pt idx="27">
                  <c:v>985599.39297980047</c:v>
                </c:pt>
                <c:pt idx="28">
                  <c:v>1061401.4222301368</c:v>
                </c:pt>
                <c:pt idx="29">
                  <c:v>1139460.000122604</c:v>
                </c:pt>
                <c:pt idx="30">
                  <c:v>1219838.9715802493</c:v>
                </c:pt>
              </c:numCache>
            </c:numRef>
          </c:yVal>
          <c:smooth val="1"/>
        </c:ser>
        <c:ser>
          <c:idx val="1"/>
          <c:order val="2"/>
          <c:tx>
            <c:strRef>
              <c:f>'Financing Options'!$E$3</c:f>
              <c:strCache>
                <c:ptCount val="1"/>
                <c:pt idx="0">
                  <c:v>PPA</c:v>
                </c:pt>
              </c:strCache>
            </c:strRef>
          </c:tx>
          <c:spPr>
            <a:ln w="19050" cap="rnd">
              <a:solidFill>
                <a:schemeClr val="accent2"/>
              </a:solidFill>
              <a:round/>
            </a:ln>
            <a:effectLst/>
          </c:spPr>
          <c:marker>
            <c:symbol val="none"/>
          </c:marker>
          <c:xVal>
            <c:numRef>
              <c:f>'Financing Options'!$A$4:$A$34</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'Financing Options'!$E$4:$E$34</c:f>
              <c:numCache>
                <c:formatCode>_("$"* #,##0.00_);_("$"* \(#,##0.00\);_("$"* "-"??_);_(@_)</c:formatCode>
                <c:ptCount val="31"/>
                <c:pt idx="0">
                  <c:v>0</c:v>
                </c:pt>
                <c:pt idx="1">
                  <c:v>20420.235246665234</c:v>
                </c:pt>
                <c:pt idx="2">
                  <c:v>41428.841694902723</c:v>
                </c:pt>
                <c:pt idx="3">
                  <c:v>63042.772169528536</c:v>
                </c:pt>
                <c:pt idx="4">
                  <c:v>85279.467959560381</c:v>
                </c:pt>
                <c:pt idx="5">
                  <c:v>108156.87289240753</c:v>
                </c:pt>
                <c:pt idx="6">
                  <c:v>131693.44781358243</c:v>
                </c:pt>
                <c:pt idx="7">
                  <c:v>155908.18548361835</c:v>
                </c:pt>
                <c:pt idx="8">
                  <c:v>180820.62590421404</c:v>
                </c:pt>
                <c:pt idx="9">
                  <c:v>206450.87208597289</c:v>
                </c:pt>
                <c:pt idx="10">
                  <c:v>232819.60627046015</c:v>
                </c:pt>
                <c:pt idx="11">
                  <c:v>259948.10661966875</c:v>
                </c:pt>
                <c:pt idx="12">
                  <c:v>287858.264386361</c:v>
                </c:pt>
                <c:pt idx="13">
                  <c:v>316572.60157914198</c:v>
                </c:pt>
                <c:pt idx="14">
                  <c:v>346114.28913651913</c:v>
                </c:pt>
                <c:pt idx="15">
                  <c:v>376507.16562461364</c:v>
                </c:pt>
                <c:pt idx="16">
                  <c:v>407775.75647361187</c:v>
                </c:pt>
                <c:pt idx="17">
                  <c:v>439945.29376847931</c:v>
                </c:pt>
                <c:pt idx="18">
                  <c:v>473041.7366099073</c:v>
                </c:pt>
                <c:pt idx="19">
                  <c:v>507091.79206192255</c:v>
                </c:pt>
                <c:pt idx="20">
                  <c:v>542122.93670306331</c:v>
                </c:pt>
                <c:pt idx="21">
                  <c:v>578163.4387985128</c:v>
                </c:pt>
                <c:pt idx="22">
                  <c:v>615242.38111108134</c:v>
                </c:pt>
                <c:pt idx="23">
                  <c:v>653389.68436944438</c:v>
                </c:pt>
                <c:pt idx="24">
                  <c:v>692636.13141257502</c:v>
                </c:pt>
                <c:pt idx="25">
                  <c:v>733013.39202985284</c:v>
                </c:pt>
                <c:pt idx="26">
                  <c:v>774554.04851689492</c:v>
                </c:pt>
                <c:pt idx="27">
                  <c:v>817291.62196773023</c:v>
                </c:pt>
                <c:pt idx="28">
                  <c:v>861260.59932453453</c:v>
                </c:pt>
                <c:pt idx="29">
                  <c:v>906496.46120675351</c:v>
                </c:pt>
                <c:pt idx="30">
                  <c:v>953035.71054206975</c:v>
                </c:pt>
              </c:numCache>
            </c:numRef>
          </c:yVal>
          <c:smooth val="1"/>
        </c:ser>
        <c:ser>
          <c:idx val="2"/>
          <c:order val="3"/>
          <c:tx>
            <c:v>Solar Lease</c:v>
          </c:tx>
          <c:spPr>
            <a:ln w="19050" cap="rnd">
              <a:solidFill>
                <a:schemeClr val="accent3"/>
              </a:solidFill>
              <a:round/>
            </a:ln>
            <a:effectLst/>
          </c:spPr>
          <c:marker>
            <c:symbol val="none"/>
          </c:marker>
          <c:xVal>
            <c:numRef>
              <c:f>'Financing Options'!$A$4:$A$34</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'Financing Options'!$F$4:$F$34</c:f>
              <c:numCache>
                <c:formatCode>_("$"* #,##0.00_);_("$"* \(#,##0.00\);_("$"* "-"??_);_(@_)</c:formatCode>
                <c:ptCount val="31"/>
                <c:pt idx="0">
                  <c:v>0</c:v>
                </c:pt>
                <c:pt idx="1">
                  <c:v>20720.828548100642</c:v>
                </c:pt>
                <c:pt idx="2">
                  <c:v>42088.260696353194</c:v>
                </c:pt>
                <c:pt idx="3">
                  <c:v>64122.474026689713</c:v>
                </c:pt>
                <c:pt idx="4">
                  <c:v>86844.275772365771</c:v>
                </c:pt>
                <c:pt idx="5">
                  <c:v>110275.12246653829</c:v>
                </c:pt>
                <c:pt idx="6">
                  <c:v>134437.1402039869</c:v>
                </c:pt>
                <c:pt idx="7">
                  <c:v>159353.14553511213</c:v>
                </c:pt>
                <c:pt idx="8">
                  <c:v>185046.66701194123</c:v>
                </c:pt>
                <c:pt idx="9">
                  <c:v>211541.96740648744</c:v>
                </c:pt>
                <c:pt idx="10">
                  <c:v>238864.06662244422</c:v>
                </c:pt>
                <c:pt idx="11">
                  <c:v>267038.76532184996</c:v>
                </c:pt>
                <c:pt idx="12">
                  <c:v>296092.6692890345</c:v>
                </c:pt>
                <c:pt idx="13">
                  <c:v>326053.21455485432</c:v>
                </c:pt>
                <c:pt idx="14">
                  <c:v>356948.69330494205</c:v>
                </c:pt>
                <c:pt idx="15">
                  <c:v>388808.2805964353</c:v>
                </c:pt>
                <c:pt idx="16">
                  <c:v>421662.06190841441</c:v>
                </c:pt>
                <c:pt idx="17">
                  <c:v>455541.06155206473</c:v>
                </c:pt>
                <c:pt idx="18">
                  <c:v>490477.2719673923</c:v>
                </c:pt>
                <c:pt idx="19">
                  <c:v>526503.6839341576</c:v>
                </c:pt>
                <c:pt idx="20">
                  <c:v>563654.31772555655</c:v>
                </c:pt>
                <c:pt idx="21">
                  <c:v>601964.2552340671</c:v>
                </c:pt>
                <c:pt idx="22">
                  <c:v>641469.67309979862</c:v>
                </c:pt>
                <c:pt idx="23">
                  <c:v>682207.87687262788</c:v>
                </c:pt>
                <c:pt idx="24">
                  <c:v>724217.33624038112</c:v>
                </c:pt>
                <c:pt idx="25">
                  <c:v>767537.72135632858</c:v>
                </c:pt>
                <c:pt idx="26">
                  <c:v>812209.94030029676</c:v>
                </c:pt>
                <c:pt idx="27">
                  <c:v>858276.17770877236</c:v>
                </c:pt>
                <c:pt idx="28">
                  <c:v>905779.934610478</c:v>
                </c:pt>
                <c:pt idx="29">
                  <c:v>954766.06950503658</c:v>
                </c:pt>
                <c:pt idx="30">
                  <c:v>1005280.8407235154</c:v>
                </c:pt>
              </c:numCache>
            </c:numRef>
          </c:yVal>
          <c:smooth val="1"/>
        </c:ser>
        <c:dLbls>
          <c:showLegendKey val="0"/>
          <c:showVal val="0"/>
          <c:showCatName val="0"/>
          <c:showSerName val="0"/>
          <c:showPercent val="0"/>
          <c:showBubbleSize val="0"/>
        </c:dLbls>
        <c:axId val="306010376"/>
        <c:axId val="306010768"/>
      </c:scatterChart>
      <c:valAx>
        <c:axId val="306010376"/>
        <c:scaling>
          <c:orientation val="minMax"/>
          <c:max val="3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Year </a:t>
                </a:r>
              </a:p>
            </c:rich>
          </c:tx>
          <c:layout>
            <c:manualLayout>
              <c:xMode val="edge"/>
              <c:yMode val="edge"/>
              <c:x val="0.52298408686627229"/>
              <c:y val="0.924765331455603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6010768"/>
        <c:crosses val="autoZero"/>
        <c:crossBetween val="midCat"/>
      </c:valAx>
      <c:valAx>
        <c:axId val="306010768"/>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Net Present Value</a:t>
                </a:r>
              </a:p>
            </c:rich>
          </c:tx>
          <c:layout>
            <c:manualLayout>
              <c:xMode val="edge"/>
              <c:yMode val="edge"/>
              <c:x val="1.2922843727835598E-3"/>
              <c:y val="0.4041074921621160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6010376"/>
        <c:crosses val="autoZero"/>
        <c:crossBetween val="midCat"/>
      </c:valAx>
      <c:spPr>
        <a:noFill/>
        <a:ln>
          <a:noFill/>
        </a:ln>
        <a:effectLst/>
      </c:spPr>
    </c:plotArea>
    <c:legend>
      <c:legendPos val="r"/>
      <c:layout>
        <c:manualLayout>
          <c:xMode val="edge"/>
          <c:yMode val="edge"/>
          <c:x val="0.7237908178627448"/>
          <c:y val="0.71945223248947554"/>
          <c:w val="0.25510236220472443"/>
          <c:h val="0.216808315627213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25 Year NPV Cost of Energy</a:t>
            </a:r>
          </a:p>
          <a:p>
            <a:pPr>
              <a:defRPr sz="2000"/>
            </a:pPr>
            <a:r>
              <a:rPr lang="en-US" sz="2000" b="0" dirty="0"/>
              <a:t>($/kWh) </a:t>
            </a:r>
          </a:p>
        </c:rich>
      </c:tx>
      <c:layout>
        <c:manualLayout>
          <c:xMode val="edge"/>
          <c:yMode val="edge"/>
          <c:x val="0.33457496453705082"/>
          <c:y val="1.615635278604854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'Inputs &amp; Outputs'!$D$15</c:f>
              <c:strCache>
                <c:ptCount val="1"/>
              </c:strCache>
            </c:strRef>
          </c:tx>
          <c:spPr>
            <a:solidFill>
              <a:schemeClr val="accent2">
                <a:lumMod val="50000"/>
              </a:schemeClr>
            </a:solidFill>
            <a:ln>
              <a:noFill/>
            </a:ln>
            <a:effectLst/>
          </c:spPr>
          <c:invertIfNegative val="0"/>
          <c:dPt>
            <c:idx val="0"/>
            <c:invertIfNegative val="0"/>
            <c:bubble3D val="0"/>
            <c:spPr>
              <a:solidFill>
                <a:schemeClr val="accent2">
                  <a:lumMod val="75000"/>
                </a:schemeClr>
              </a:solidFill>
              <a:ln>
                <a:noFill/>
              </a:ln>
              <a:effectLst/>
            </c:spPr>
          </c:dPt>
          <c:dPt>
            <c:idx val="1"/>
            <c:invertIfNegative val="0"/>
            <c:bubble3D val="0"/>
            <c:spPr>
              <a:solidFill>
                <a:schemeClr val="accent6">
                  <a:lumMod val="75000"/>
                </a:schemeClr>
              </a:solidFill>
              <a:ln>
                <a:noFill/>
              </a:ln>
              <a:effectLst/>
            </c:spPr>
          </c:dPt>
          <c:dPt>
            <c:idx val="2"/>
            <c:invertIfNegative val="0"/>
            <c:bubble3D val="0"/>
            <c:spPr>
              <a:solidFill>
                <a:schemeClr val="accent3">
                  <a:lumMod val="75000"/>
                </a:schemeClr>
              </a:solidFill>
              <a:ln>
                <a:noFill/>
              </a:ln>
              <a:effectLst/>
            </c:spPr>
          </c:dPt>
          <c:dPt>
            <c:idx val="3"/>
            <c:invertIfNegative val="0"/>
            <c:bubble3D val="0"/>
            <c:spPr>
              <a:solidFill>
                <a:srgbClr val="91DE58"/>
              </a:solidFill>
              <a:ln>
                <a:noFill/>
              </a:ln>
              <a:effectLst/>
            </c:spPr>
          </c:dPt>
          <c:dPt>
            <c:idx val="4"/>
            <c:invertIfNegative val="0"/>
            <c:bubble3D val="0"/>
            <c:spPr>
              <a:solidFill>
                <a:srgbClr val="F1E83B"/>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'Inputs &amp; Outputs'!$C$16:$C$20</c:f>
              <c:strCache>
                <c:ptCount val="5"/>
                <c:pt idx="0">
                  <c:v>No Solar</c:v>
                </c:pt>
                <c:pt idx="1">
                  <c:v>Donation Direct Purchase</c:v>
                </c:pt>
                <c:pt idx="2">
                  <c:v>Donation L.L.C.</c:v>
                </c:pt>
                <c:pt idx="3">
                  <c:v>Solar Lease</c:v>
                </c:pt>
                <c:pt idx="4">
                  <c:v>PPA</c:v>
                </c:pt>
              </c:strCache>
            </c:strRef>
          </c:cat>
          <c:val>
            <c:numRef>
              <c:f>'Inputs &amp; Outputs'!$D$16:$D$20</c:f>
              <c:numCache>
                <c:formatCode>"$"#,##0.000</c:formatCode>
                <c:ptCount val="5"/>
                <c:pt idx="0">
                  <c:v>0.14148001431394278</c:v>
                </c:pt>
                <c:pt idx="1">
                  <c:v>8.5963500366971604E-2</c:v>
                </c:pt>
                <c:pt idx="2">
                  <c:v>6.2542454795788002E-2</c:v>
                </c:pt>
                <c:pt idx="3">
                  <c:v>6.8922401372212699E-2</c:v>
                </c:pt>
                <c:pt idx="4">
                  <c:v>7.0000000000000007E-2</c:v>
                </c:pt>
              </c:numCache>
            </c:numRef>
          </c:val>
        </c:ser>
        <c:dLbls>
          <c:showLegendKey val="0"/>
          <c:showVal val="0"/>
          <c:showCatName val="0"/>
          <c:showSerName val="0"/>
          <c:showPercent val="0"/>
          <c:showBubbleSize val="0"/>
        </c:dLbls>
        <c:gapWidth val="36"/>
        <c:axId val="122557384"/>
        <c:axId val="122557776"/>
      </c:barChart>
      <c:catAx>
        <c:axId val="122557384"/>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2557776"/>
        <c:crosses val="autoZero"/>
        <c:auto val="1"/>
        <c:lblAlgn val="ctr"/>
        <c:lblOffset val="100"/>
        <c:noMultiLvlLbl val="0"/>
      </c:catAx>
      <c:valAx>
        <c:axId val="12255777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($/kW)</a:t>
                </a:r>
              </a:p>
            </c:rich>
          </c:tx>
          <c:layout>
            <c:manualLayout>
              <c:xMode val="edge"/>
              <c:yMode val="edge"/>
              <c:x val="7.3286055556369845E-3"/>
              <c:y val="0.4532256094729657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0"/>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2557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0.44947</cdr:x>
      <cdr:y>0.75112</cdr:y>
    </cdr:from>
    <cdr:to>
      <cdr:x>0.59488</cdr:x>
      <cdr:y>0.87784</cdr:y>
    </cdr:to>
    <cdr:sp macro="" textlink="">
      <cdr:nvSpPr>
        <cdr:cNvPr id="2" name="TextBox 3"/>
        <cdr:cNvSpPr txBox="1"/>
      </cdr:nvSpPr>
      <cdr:spPr>
        <a:xfrm xmlns:a="http://schemas.openxmlformats.org/drawingml/2006/main">
          <a:off x="3800321" y="3391192"/>
          <a:ext cx="1229424" cy="57212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600" dirty="0" err="1"/>
            <a:t>Yingli</a:t>
          </a:r>
          <a:r>
            <a:rPr lang="en-US" sz="1600" dirty="0"/>
            <a:t> YL270</a:t>
          </a:r>
        </a:p>
        <a:p xmlns:a="http://schemas.openxmlformats.org/drawingml/2006/main">
          <a:pPr algn="ctr"/>
          <a:r>
            <a:rPr lang="en-US" sz="1600" dirty="0"/>
            <a:t>310 W</a:t>
          </a:r>
        </a:p>
      </cdr:txBody>
    </cdr:sp>
  </cdr:relSizeAnchor>
</c:userShapes>
</file>

<file path=ppt/drawings/drawing2.xml><?xml version="1.0" encoding="utf-8"?>
<c:userShapes xmlns:c="http://schemas.openxmlformats.org/drawingml/2006/chart">
  <cdr:relSizeAnchor xmlns:cdr="http://schemas.openxmlformats.org/drawingml/2006/chartDrawing">
    <cdr:from>
      <cdr:x>0.44619</cdr:x>
      <cdr:y>0.53478</cdr:y>
    </cdr:from>
    <cdr:to>
      <cdr:x>0.44619</cdr:x>
      <cdr:y>0.88099</cdr:y>
    </cdr:to>
    <cdr:cxnSp macro="">
      <cdr:nvCxnSpPr>
        <cdr:cNvPr id="3" name="Straight Connector 2"/>
        <cdr:cNvCxnSpPr/>
      </cdr:nvCxnSpPr>
      <cdr:spPr>
        <a:xfrm xmlns:a="http://schemas.openxmlformats.org/drawingml/2006/main">
          <a:off x="3868316" y="3362908"/>
          <a:ext cx="0" cy="2177143"/>
        </a:xfrm>
        <a:prstGeom xmlns:a="http://schemas.openxmlformats.org/drawingml/2006/main" prst="line">
          <a:avLst/>
        </a:prstGeom>
        <a:ln xmlns:a="http://schemas.openxmlformats.org/drawingml/2006/main" w="19050">
          <a:prstDash val="dashDot"/>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2382" tIns="46191" rIns="92382" bIns="46191"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2382" tIns="46191" rIns="92382" bIns="46191" rtlCol="0"/>
          <a:lstStyle>
            <a:lvl1pPr algn="r" eaLnBrk="1" fontAlgn="auto" hangingPunct="1">
              <a:spcBef>
                <a:spcPts val="0"/>
              </a:spcBef>
              <a:spcAft>
                <a:spcPts val="0"/>
              </a:spcAft>
              <a:defRPr sz="1200">
                <a:latin typeface="+mn-lt"/>
              </a:defRPr>
            </a:lvl1pPr>
          </a:lstStyle>
          <a:p>
            <a:pPr>
              <a:defRPr/>
            </a:pPr>
            <a:fld id="{2E124A9D-B41B-41EE-A41F-F95DC31124FC}" type="datetimeFigureOut">
              <a:rPr lang="en-US"/>
              <a:pPr>
                <a:defRPr/>
              </a:pPr>
              <a:t>1/28/2014</a:t>
            </a:fld>
            <a:endParaRPr lang="en-US"/>
          </a:p>
        </p:txBody>
      </p:sp>
      <p:sp>
        <p:nvSpPr>
          <p:cNvPr id="4" name="Footer Placeholder 3"/>
          <p:cNvSpPr>
            <a:spLocks noGrp="1"/>
          </p:cNvSpPr>
          <p:nvPr>
            <p:ph type="ftr" sz="quarter" idx="2"/>
          </p:nvPr>
        </p:nvSpPr>
        <p:spPr>
          <a:xfrm>
            <a:off x="0" y="8769350"/>
            <a:ext cx="3005138" cy="463550"/>
          </a:xfrm>
          <a:prstGeom prst="rect">
            <a:avLst/>
          </a:prstGeom>
        </p:spPr>
        <p:txBody>
          <a:bodyPr vert="horz" lIns="92382" tIns="46191" rIns="92382" bIns="46191"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27475" y="8769350"/>
            <a:ext cx="3005138" cy="463550"/>
          </a:xfrm>
          <a:prstGeom prst="rect">
            <a:avLst/>
          </a:prstGeom>
        </p:spPr>
        <p:txBody>
          <a:bodyPr vert="horz" lIns="92382" tIns="46191" rIns="92382" bIns="46191" rtlCol="0" anchor="b"/>
          <a:lstStyle>
            <a:lvl1pPr algn="r" eaLnBrk="1" fontAlgn="auto" hangingPunct="1">
              <a:spcBef>
                <a:spcPts val="0"/>
              </a:spcBef>
              <a:spcAft>
                <a:spcPts val="0"/>
              </a:spcAft>
              <a:defRPr sz="1200">
                <a:latin typeface="+mn-lt"/>
              </a:defRPr>
            </a:lvl1pPr>
          </a:lstStyle>
          <a:p>
            <a:pPr>
              <a:defRPr/>
            </a:pPr>
            <a:fld id="{CAC4AD8E-9FF0-4AEB-850A-565AC4A704F2}" type="slidenum">
              <a:rPr lang="en-US"/>
              <a:pPr>
                <a:defRPr/>
              </a:pPr>
              <a:t>‹#›</a:t>
            </a:fld>
            <a:endParaRPr lang="en-US"/>
          </a:p>
        </p:txBody>
      </p:sp>
    </p:spTree>
    <p:extLst>
      <p:ext uri="{BB962C8B-B14F-4D97-AF65-F5344CB8AC3E}">
        <p14:creationId xmlns:p14="http://schemas.microsoft.com/office/powerpoint/2010/main" val="1024373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2382" tIns="46191" rIns="92382" bIns="46191"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3550"/>
          </a:xfrm>
          <a:prstGeom prst="rect">
            <a:avLst/>
          </a:prstGeom>
        </p:spPr>
        <p:txBody>
          <a:bodyPr vert="horz" lIns="92382" tIns="46191" rIns="92382" bIns="46191" rtlCol="0"/>
          <a:lstStyle>
            <a:lvl1pPr algn="r" eaLnBrk="1" fontAlgn="auto" hangingPunct="1">
              <a:spcBef>
                <a:spcPts val="0"/>
              </a:spcBef>
              <a:spcAft>
                <a:spcPts val="0"/>
              </a:spcAft>
              <a:defRPr sz="1200">
                <a:latin typeface="+mn-lt"/>
              </a:defRPr>
            </a:lvl1pPr>
          </a:lstStyle>
          <a:p>
            <a:pPr>
              <a:defRPr/>
            </a:pPr>
            <a:fld id="{ED57E142-39CF-465F-929D-5A9B3BB5F40A}" type="datetimeFigureOut">
              <a:rPr lang="en-US"/>
              <a:pPr>
                <a:defRPr/>
              </a:pPr>
              <a:t>1/28/2014</a:t>
            </a:fld>
            <a:endParaRPr lang="en-US"/>
          </a:p>
        </p:txBody>
      </p:sp>
      <p:sp>
        <p:nvSpPr>
          <p:cNvPr id="4" name="Slide Image Placeholder 3"/>
          <p:cNvSpPr>
            <a:spLocks noGrp="1" noRot="1" noChangeAspect="1"/>
          </p:cNvSpPr>
          <p:nvPr>
            <p:ph type="sldImg" idx="2"/>
          </p:nvPr>
        </p:nvSpPr>
        <p:spPr>
          <a:xfrm>
            <a:off x="1389063" y="1154113"/>
            <a:ext cx="4156075" cy="3116262"/>
          </a:xfrm>
          <a:prstGeom prst="rect">
            <a:avLst/>
          </a:prstGeom>
          <a:noFill/>
          <a:ln w="12700">
            <a:solidFill>
              <a:prstClr val="black"/>
            </a:solidFill>
          </a:ln>
        </p:spPr>
        <p:txBody>
          <a:bodyPr vert="horz" lIns="92382" tIns="46191" rIns="92382" bIns="46191" rtlCol="0" anchor="ctr"/>
          <a:lstStyle/>
          <a:p>
            <a:pPr lvl="0"/>
            <a:endParaRPr lang="en-US" noProof="0"/>
          </a:p>
        </p:txBody>
      </p:sp>
      <p:sp>
        <p:nvSpPr>
          <p:cNvPr id="5" name="Notes Placeholder 4"/>
          <p:cNvSpPr>
            <a:spLocks noGrp="1"/>
          </p:cNvSpPr>
          <p:nvPr>
            <p:ph type="body" sz="quarter" idx="3"/>
          </p:nvPr>
        </p:nvSpPr>
        <p:spPr>
          <a:xfrm>
            <a:off x="693738" y="4443413"/>
            <a:ext cx="5546725" cy="3635375"/>
          </a:xfrm>
          <a:prstGeom prst="rect">
            <a:avLst/>
          </a:prstGeom>
        </p:spPr>
        <p:txBody>
          <a:bodyPr vert="horz" lIns="92382" tIns="46191" rIns="92382" bIns="461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69350"/>
            <a:ext cx="3005138" cy="463550"/>
          </a:xfrm>
          <a:prstGeom prst="rect">
            <a:avLst/>
          </a:prstGeom>
        </p:spPr>
        <p:txBody>
          <a:bodyPr vert="horz" lIns="92382" tIns="46191" rIns="92382" bIns="46191"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69350"/>
            <a:ext cx="3005138" cy="463550"/>
          </a:xfrm>
          <a:prstGeom prst="rect">
            <a:avLst/>
          </a:prstGeom>
        </p:spPr>
        <p:txBody>
          <a:bodyPr vert="horz" lIns="92382" tIns="46191" rIns="92382" bIns="46191" rtlCol="0" anchor="b"/>
          <a:lstStyle>
            <a:lvl1pPr algn="r" eaLnBrk="1" fontAlgn="auto" hangingPunct="1">
              <a:spcBef>
                <a:spcPts val="0"/>
              </a:spcBef>
              <a:spcAft>
                <a:spcPts val="0"/>
              </a:spcAft>
              <a:defRPr sz="1200">
                <a:latin typeface="+mn-lt"/>
              </a:defRPr>
            </a:lvl1pPr>
          </a:lstStyle>
          <a:p>
            <a:pPr>
              <a:defRPr/>
            </a:pPr>
            <a:fld id="{8DB5DE9D-7F54-40E1-B543-B1E05482A975}" type="slidenum">
              <a:rPr lang="en-US"/>
              <a:pPr>
                <a:defRPr/>
              </a:pPr>
              <a:t>‹#›</a:t>
            </a:fld>
            <a:endParaRPr lang="en-US"/>
          </a:p>
        </p:txBody>
      </p:sp>
    </p:spTree>
    <p:extLst>
      <p:ext uri="{BB962C8B-B14F-4D97-AF65-F5344CB8AC3E}">
        <p14:creationId xmlns:p14="http://schemas.microsoft.com/office/powerpoint/2010/main" val="158591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Mast</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pPr fontAlgn="base">
                <a:spcBef>
                  <a:spcPct val="0"/>
                </a:spcBef>
                <a:spcAft>
                  <a:spcPct val="0"/>
                </a:spcAft>
              </a:pPr>
              <a:t>3</a:t>
            </a:fld>
            <a:endParaRPr lang="en-US" smtClean="0"/>
          </a:p>
        </p:txBody>
      </p:sp>
    </p:spTree>
    <p:extLst>
      <p:ext uri="{BB962C8B-B14F-4D97-AF65-F5344CB8AC3E}">
        <p14:creationId xmlns:p14="http://schemas.microsoft.com/office/powerpoint/2010/main" val="1286324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12</a:t>
            </a:fld>
            <a:endParaRPr lang="en-US"/>
          </a:p>
        </p:txBody>
      </p:sp>
    </p:spTree>
    <p:extLst>
      <p:ext uri="{BB962C8B-B14F-4D97-AF65-F5344CB8AC3E}">
        <p14:creationId xmlns:p14="http://schemas.microsoft.com/office/powerpoint/2010/main" val="181774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13</a:t>
            </a:fld>
            <a:endParaRPr lang="en-US"/>
          </a:p>
        </p:txBody>
      </p:sp>
    </p:spTree>
    <p:extLst>
      <p:ext uri="{BB962C8B-B14F-4D97-AF65-F5344CB8AC3E}">
        <p14:creationId xmlns:p14="http://schemas.microsoft.com/office/powerpoint/2010/main" val="274429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14</a:t>
            </a:fld>
            <a:endParaRPr lang="en-US"/>
          </a:p>
        </p:txBody>
      </p:sp>
    </p:spTree>
    <p:extLst>
      <p:ext uri="{BB962C8B-B14F-4D97-AF65-F5344CB8AC3E}">
        <p14:creationId xmlns:p14="http://schemas.microsoft.com/office/powerpoint/2010/main" val="223628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15</a:t>
            </a:fld>
            <a:endParaRPr lang="en-US"/>
          </a:p>
        </p:txBody>
      </p:sp>
    </p:spTree>
    <p:extLst>
      <p:ext uri="{BB962C8B-B14F-4D97-AF65-F5344CB8AC3E}">
        <p14:creationId xmlns:p14="http://schemas.microsoft.com/office/powerpoint/2010/main" val="423492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16</a:t>
            </a:fld>
            <a:endParaRPr lang="en-US"/>
          </a:p>
        </p:txBody>
      </p:sp>
    </p:spTree>
    <p:extLst>
      <p:ext uri="{BB962C8B-B14F-4D97-AF65-F5344CB8AC3E}">
        <p14:creationId xmlns:p14="http://schemas.microsoft.com/office/powerpoint/2010/main" val="306876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17</a:t>
            </a:fld>
            <a:endParaRPr lang="en-US"/>
          </a:p>
        </p:txBody>
      </p:sp>
    </p:spTree>
    <p:extLst>
      <p:ext uri="{BB962C8B-B14F-4D97-AF65-F5344CB8AC3E}">
        <p14:creationId xmlns:p14="http://schemas.microsoft.com/office/powerpoint/2010/main" val="53322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18</a:t>
            </a:fld>
            <a:endParaRPr lang="en-US"/>
          </a:p>
        </p:txBody>
      </p:sp>
    </p:spTree>
    <p:extLst>
      <p:ext uri="{BB962C8B-B14F-4D97-AF65-F5344CB8AC3E}">
        <p14:creationId xmlns:p14="http://schemas.microsoft.com/office/powerpoint/2010/main" val="1622893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Veltema</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19</a:t>
            </a:fld>
            <a:endParaRPr lang="en-US"/>
          </a:p>
        </p:txBody>
      </p:sp>
    </p:spTree>
    <p:extLst>
      <p:ext uri="{BB962C8B-B14F-4D97-AF65-F5344CB8AC3E}">
        <p14:creationId xmlns:p14="http://schemas.microsoft.com/office/powerpoint/2010/main" val="1910773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20</a:t>
            </a:fld>
            <a:endParaRPr lang="en-US"/>
          </a:p>
        </p:txBody>
      </p:sp>
    </p:spTree>
    <p:extLst>
      <p:ext uri="{BB962C8B-B14F-4D97-AF65-F5344CB8AC3E}">
        <p14:creationId xmlns:p14="http://schemas.microsoft.com/office/powerpoint/2010/main" val="108443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Jack</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21</a:t>
            </a:fld>
            <a:endParaRPr lang="en-US"/>
          </a:p>
        </p:txBody>
      </p:sp>
    </p:spTree>
    <p:extLst>
      <p:ext uri="{BB962C8B-B14F-4D97-AF65-F5344CB8AC3E}">
        <p14:creationId xmlns:p14="http://schemas.microsoft.com/office/powerpoint/2010/main" val="28826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a:t>
            </a:fld>
            <a:endParaRPr lang="en-US"/>
          </a:p>
        </p:txBody>
      </p:sp>
    </p:spTree>
    <p:extLst>
      <p:ext uri="{BB962C8B-B14F-4D97-AF65-F5344CB8AC3E}">
        <p14:creationId xmlns:p14="http://schemas.microsoft.com/office/powerpoint/2010/main" val="130594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22</a:t>
            </a:fld>
            <a:endParaRPr lang="en-US"/>
          </a:p>
        </p:txBody>
      </p:sp>
    </p:spTree>
    <p:extLst>
      <p:ext uri="{BB962C8B-B14F-4D97-AF65-F5344CB8AC3E}">
        <p14:creationId xmlns:p14="http://schemas.microsoft.com/office/powerpoint/2010/main" val="763659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Jack</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23</a:t>
            </a:fld>
            <a:endParaRPr lang="en-US"/>
          </a:p>
        </p:txBody>
      </p:sp>
    </p:spTree>
    <p:extLst>
      <p:ext uri="{BB962C8B-B14F-4D97-AF65-F5344CB8AC3E}">
        <p14:creationId xmlns:p14="http://schemas.microsoft.com/office/powerpoint/2010/main" val="1083003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24</a:t>
            </a:fld>
            <a:endParaRPr lang="en-US"/>
          </a:p>
        </p:txBody>
      </p:sp>
    </p:spTree>
    <p:extLst>
      <p:ext uri="{BB962C8B-B14F-4D97-AF65-F5344CB8AC3E}">
        <p14:creationId xmlns:p14="http://schemas.microsoft.com/office/powerpoint/2010/main" val="317840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25</a:t>
            </a:fld>
            <a:endParaRPr lang="en-US"/>
          </a:p>
        </p:txBody>
      </p:sp>
    </p:spTree>
    <p:extLst>
      <p:ext uri="{BB962C8B-B14F-4D97-AF65-F5344CB8AC3E}">
        <p14:creationId xmlns:p14="http://schemas.microsoft.com/office/powerpoint/2010/main" val="3166273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8B8CA113-E801-4BF3-8FE0-7E344ADB9FAD}" type="slidenum">
              <a:rPr lang="en-US" smtClean="0"/>
              <a:pPr>
                <a:defRPr/>
              </a:pPr>
              <a:t>26</a:t>
            </a:fld>
            <a:endParaRPr lang="en-US"/>
          </a:p>
        </p:txBody>
      </p:sp>
    </p:spTree>
    <p:extLst>
      <p:ext uri="{BB962C8B-B14F-4D97-AF65-F5344CB8AC3E}">
        <p14:creationId xmlns:p14="http://schemas.microsoft.com/office/powerpoint/2010/main" val="921986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p>
          <a:p>
            <a:endParaRPr lang="en-US" dirty="0" smtClean="0"/>
          </a:p>
        </p:txBody>
      </p:sp>
      <p:sp>
        <p:nvSpPr>
          <p:cNvPr id="4" name="Slide Number Placeholder 3"/>
          <p:cNvSpPr>
            <a:spLocks noGrp="1"/>
          </p:cNvSpPr>
          <p:nvPr>
            <p:ph type="sldNum" sz="quarter" idx="10"/>
          </p:nvPr>
        </p:nvSpPr>
        <p:spPr/>
        <p:txBody>
          <a:bodyPr/>
          <a:lstStyle/>
          <a:p>
            <a:pPr>
              <a:defRPr/>
            </a:pPr>
            <a:fld id="{8B8CA113-E801-4BF3-8FE0-7E344ADB9FAD}" type="slidenum">
              <a:rPr lang="en-US" smtClean="0"/>
              <a:pPr>
                <a:defRPr/>
              </a:pPr>
              <a:t>27</a:t>
            </a:fld>
            <a:endParaRPr lang="en-US"/>
          </a:p>
        </p:txBody>
      </p:sp>
    </p:spTree>
    <p:extLst>
      <p:ext uri="{BB962C8B-B14F-4D97-AF65-F5344CB8AC3E}">
        <p14:creationId xmlns:p14="http://schemas.microsoft.com/office/powerpoint/2010/main" val="248111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28</a:t>
            </a:fld>
            <a:endParaRPr lang="en-US"/>
          </a:p>
        </p:txBody>
      </p:sp>
    </p:spTree>
    <p:extLst>
      <p:ext uri="{BB962C8B-B14F-4D97-AF65-F5344CB8AC3E}">
        <p14:creationId xmlns:p14="http://schemas.microsoft.com/office/powerpoint/2010/main" val="561470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29</a:t>
            </a:fld>
            <a:endParaRPr lang="en-US"/>
          </a:p>
        </p:txBody>
      </p:sp>
    </p:spTree>
    <p:extLst>
      <p:ext uri="{BB962C8B-B14F-4D97-AF65-F5344CB8AC3E}">
        <p14:creationId xmlns:p14="http://schemas.microsoft.com/office/powerpoint/2010/main" val="3920946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30</a:t>
            </a:fld>
            <a:endParaRPr lang="en-US"/>
          </a:p>
        </p:txBody>
      </p:sp>
    </p:spTree>
    <p:extLst>
      <p:ext uri="{BB962C8B-B14F-4D97-AF65-F5344CB8AC3E}">
        <p14:creationId xmlns:p14="http://schemas.microsoft.com/office/powerpoint/2010/main" val="24217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937B61-8720-498D-B66C-50635B53508D}" type="slidenum">
              <a:rPr lang="en-US" smtClean="0"/>
              <a:pPr fontAlgn="base">
                <a:spcBef>
                  <a:spcPct val="0"/>
                </a:spcBef>
                <a:spcAft>
                  <a:spcPct val="0"/>
                </a:spcAft>
              </a:pPr>
              <a:t>31</a:t>
            </a:fld>
            <a:endParaRPr lang="en-US" smtClean="0"/>
          </a:p>
        </p:txBody>
      </p:sp>
    </p:spTree>
    <p:extLst>
      <p:ext uri="{BB962C8B-B14F-4D97-AF65-F5344CB8AC3E}">
        <p14:creationId xmlns:p14="http://schemas.microsoft.com/office/powerpoint/2010/main" val="317533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a:t>
            </a:fld>
            <a:endParaRPr lang="en-US"/>
          </a:p>
        </p:txBody>
      </p:sp>
    </p:spTree>
    <p:extLst>
      <p:ext uri="{BB962C8B-B14F-4D97-AF65-F5344CB8AC3E}">
        <p14:creationId xmlns:p14="http://schemas.microsoft.com/office/powerpoint/2010/main" val="3344265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smtClean="0"/>
              <a:t>Made out of silicon</a:t>
            </a:r>
            <a:r>
              <a:rPr lang="en-US" altLang="ko-KR" baseline="0" dirty="0" smtClean="0"/>
              <a:t> ingots</a:t>
            </a:r>
          </a:p>
          <a:p>
            <a:r>
              <a:rPr lang="en-US" altLang="ko-KR" sz="1200" b="0" i="0" kern="1200" dirty="0" smtClean="0">
                <a:solidFill>
                  <a:schemeClr val="tx1"/>
                </a:solidFill>
                <a:effectLst/>
                <a:latin typeface="+mn-lt"/>
                <a:ea typeface="+mn-ea"/>
                <a:cs typeface="+mn-cs"/>
              </a:rPr>
              <a:t>If the solar panel is partially covered with shade, dirt or snow, the entire circuit can break down.</a:t>
            </a:r>
            <a:endParaRPr lang="ko-KR" altLang="en-US" dirty="0"/>
          </a:p>
        </p:txBody>
      </p:sp>
      <p:sp>
        <p:nvSpPr>
          <p:cNvPr id="4" name="Slide Number Placeholder 3"/>
          <p:cNvSpPr>
            <a:spLocks noGrp="1"/>
          </p:cNvSpPr>
          <p:nvPr>
            <p:ph type="sldNum" sz="quarter" idx="10"/>
          </p:nvPr>
        </p:nvSpPr>
        <p:spPr/>
        <p:txBody>
          <a:bodyPr/>
          <a:lstStyle/>
          <a:p>
            <a:fld id="{F1A83E27-8D46-4F97-8E81-19C9769C3822}" type="slidenum">
              <a:rPr lang="ko-KR" altLang="en-US" smtClean="0"/>
              <a:t>33</a:t>
            </a:fld>
            <a:endParaRPr lang="ko-KR" altLang="en-US"/>
          </a:p>
        </p:txBody>
      </p:sp>
    </p:spTree>
    <p:extLst>
      <p:ext uri="{BB962C8B-B14F-4D97-AF65-F5344CB8AC3E}">
        <p14:creationId xmlns:p14="http://schemas.microsoft.com/office/powerpoint/2010/main" val="2740107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Leads to Decision Matrix</a:t>
            </a:r>
            <a:endParaRPr lang="en-US" dirty="0"/>
          </a:p>
        </p:txBody>
      </p:sp>
      <p:sp>
        <p:nvSpPr>
          <p:cNvPr id="4" name="Slide Number Placeholder 3"/>
          <p:cNvSpPr>
            <a:spLocks noGrp="1"/>
          </p:cNvSpPr>
          <p:nvPr>
            <p:ph type="sldNum" sz="quarter" idx="10"/>
          </p:nvPr>
        </p:nvSpPr>
        <p:spPr/>
        <p:txBody>
          <a:bodyPr/>
          <a:lstStyle/>
          <a:p>
            <a:pPr>
              <a:defRPr/>
            </a:pPr>
            <a:fld id="{8B8CA113-E801-4BF3-8FE0-7E344ADB9FAD}" type="slidenum">
              <a:rPr lang="en-US" smtClean="0"/>
              <a:pPr>
                <a:defRPr/>
              </a:pPr>
              <a:t>39</a:t>
            </a:fld>
            <a:endParaRPr lang="en-US"/>
          </a:p>
        </p:txBody>
      </p:sp>
    </p:spTree>
    <p:extLst>
      <p:ext uri="{BB962C8B-B14F-4D97-AF65-F5344CB8AC3E}">
        <p14:creationId xmlns:p14="http://schemas.microsoft.com/office/powerpoint/2010/main" val="3044739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Sunpower</a:t>
            </a:r>
            <a:r>
              <a:rPr lang="en-US" dirty="0" smtClean="0"/>
              <a:t> E18 is Best</a:t>
            </a:r>
            <a:endParaRPr lang="en-US" dirty="0"/>
          </a:p>
        </p:txBody>
      </p:sp>
      <p:sp>
        <p:nvSpPr>
          <p:cNvPr id="4" name="Slide Number Placeholder 3"/>
          <p:cNvSpPr>
            <a:spLocks noGrp="1"/>
          </p:cNvSpPr>
          <p:nvPr>
            <p:ph type="sldNum" sz="quarter" idx="10"/>
          </p:nvPr>
        </p:nvSpPr>
        <p:spPr/>
        <p:txBody>
          <a:bodyPr/>
          <a:lstStyle/>
          <a:p>
            <a:pPr>
              <a:defRPr/>
            </a:pPr>
            <a:fld id="{8B8CA113-E801-4BF3-8FE0-7E344ADB9FAD}" type="slidenum">
              <a:rPr lang="en-US" smtClean="0"/>
              <a:pPr>
                <a:defRPr/>
              </a:pPr>
              <a:t>40</a:t>
            </a:fld>
            <a:endParaRPr lang="en-US"/>
          </a:p>
        </p:txBody>
      </p:sp>
    </p:spTree>
    <p:extLst>
      <p:ext uri="{BB962C8B-B14F-4D97-AF65-F5344CB8AC3E}">
        <p14:creationId xmlns:p14="http://schemas.microsoft.com/office/powerpoint/2010/main" val="3236555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B5DE9D-7F54-40E1-B543-B1E05482A975}" type="slidenum">
              <a:rPr lang="en-US" smtClean="0"/>
              <a:pPr>
                <a:defRPr/>
              </a:pPr>
              <a:t>41</a:t>
            </a:fld>
            <a:endParaRPr lang="en-US"/>
          </a:p>
        </p:txBody>
      </p:sp>
    </p:spTree>
    <p:extLst>
      <p:ext uri="{BB962C8B-B14F-4D97-AF65-F5344CB8AC3E}">
        <p14:creationId xmlns:p14="http://schemas.microsoft.com/office/powerpoint/2010/main" val="3088980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Looked at all</a:t>
            </a:r>
            <a:r>
              <a:rPr lang="en-US" baseline="0" dirty="0" smtClean="0"/>
              <a:t> areas</a:t>
            </a:r>
            <a:endParaRPr lang="en-US" dirty="0"/>
          </a:p>
        </p:txBody>
      </p:sp>
      <p:sp>
        <p:nvSpPr>
          <p:cNvPr id="4" name="Slide Number Placeholder 3"/>
          <p:cNvSpPr>
            <a:spLocks noGrp="1"/>
          </p:cNvSpPr>
          <p:nvPr>
            <p:ph type="sldNum" sz="quarter" idx="10"/>
          </p:nvPr>
        </p:nvSpPr>
        <p:spPr/>
        <p:txBody>
          <a:bodyPr/>
          <a:lstStyle/>
          <a:p>
            <a:pPr>
              <a:defRPr/>
            </a:pPr>
            <a:fld id="{8B8CA113-E801-4BF3-8FE0-7E344ADB9FAD}" type="slidenum">
              <a:rPr lang="en-US" smtClean="0"/>
              <a:pPr>
                <a:defRPr/>
              </a:pPr>
              <a:t>42</a:t>
            </a:fld>
            <a:endParaRPr lang="en-US"/>
          </a:p>
        </p:txBody>
      </p:sp>
    </p:spTree>
    <p:extLst>
      <p:ext uri="{BB962C8B-B14F-4D97-AF65-F5344CB8AC3E}">
        <p14:creationId xmlns:p14="http://schemas.microsoft.com/office/powerpoint/2010/main" val="2090910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B5DE9D-7F54-40E1-B543-B1E05482A975}" type="slidenum">
              <a:rPr lang="en-US" smtClean="0"/>
              <a:pPr>
                <a:defRPr/>
              </a:pPr>
              <a:t>43</a:t>
            </a:fld>
            <a:endParaRPr lang="en-US"/>
          </a:p>
        </p:txBody>
      </p:sp>
    </p:spTree>
    <p:extLst>
      <p:ext uri="{BB962C8B-B14F-4D97-AF65-F5344CB8AC3E}">
        <p14:creationId xmlns:p14="http://schemas.microsoft.com/office/powerpoint/2010/main" val="977491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Jack</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44</a:t>
            </a:fld>
            <a:endParaRPr lang="en-US"/>
          </a:p>
        </p:txBody>
      </p:sp>
    </p:spTree>
    <p:extLst>
      <p:ext uri="{BB962C8B-B14F-4D97-AF65-F5344CB8AC3E}">
        <p14:creationId xmlns:p14="http://schemas.microsoft.com/office/powerpoint/2010/main" val="3917486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45</a:t>
            </a:fld>
            <a:endParaRPr lang="en-US"/>
          </a:p>
        </p:txBody>
      </p:sp>
    </p:spTree>
    <p:extLst>
      <p:ext uri="{BB962C8B-B14F-4D97-AF65-F5344CB8AC3E}">
        <p14:creationId xmlns:p14="http://schemas.microsoft.com/office/powerpoint/2010/main" val="3435954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46</a:t>
            </a:fld>
            <a:endParaRPr lang="en-US"/>
          </a:p>
        </p:txBody>
      </p:sp>
    </p:spTree>
    <p:extLst>
      <p:ext uri="{BB962C8B-B14F-4D97-AF65-F5344CB8AC3E}">
        <p14:creationId xmlns:p14="http://schemas.microsoft.com/office/powerpoint/2010/main" val="3328715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47</a:t>
            </a:fld>
            <a:endParaRPr lang="en-US"/>
          </a:p>
        </p:txBody>
      </p:sp>
    </p:spTree>
    <p:extLst>
      <p:ext uri="{BB962C8B-B14F-4D97-AF65-F5344CB8AC3E}">
        <p14:creationId xmlns:p14="http://schemas.microsoft.com/office/powerpoint/2010/main" val="206820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a:t>
            </a:fld>
            <a:endParaRPr lang="en-US"/>
          </a:p>
        </p:txBody>
      </p:sp>
    </p:spTree>
    <p:extLst>
      <p:ext uri="{BB962C8B-B14F-4D97-AF65-F5344CB8AC3E}">
        <p14:creationId xmlns:p14="http://schemas.microsoft.com/office/powerpoint/2010/main" val="256672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pPr fontAlgn="base">
                <a:spcBef>
                  <a:spcPct val="0"/>
                </a:spcBef>
                <a:spcAft>
                  <a:spcPct val="0"/>
                </a:spcAft>
              </a:pPr>
              <a:t>53</a:t>
            </a:fld>
            <a:endParaRPr lang="en-US" smtClean="0"/>
          </a:p>
        </p:txBody>
      </p:sp>
    </p:spTree>
    <p:extLst>
      <p:ext uri="{BB962C8B-B14F-4D97-AF65-F5344CB8AC3E}">
        <p14:creationId xmlns:p14="http://schemas.microsoft.com/office/powerpoint/2010/main" val="2748705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54</a:t>
            </a:fld>
            <a:endParaRPr lang="en-US"/>
          </a:p>
        </p:txBody>
      </p:sp>
    </p:spTree>
    <p:extLst>
      <p:ext uri="{BB962C8B-B14F-4D97-AF65-F5344CB8AC3E}">
        <p14:creationId xmlns:p14="http://schemas.microsoft.com/office/powerpoint/2010/main" val="4113615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a:t>
            </a:r>
            <a:r>
              <a:rPr lang="en-US" baseline="0" dirty="0" smtClean="0"/>
              <a:t> checks to make sure that all inverters are performing equally. If they are not, then it is likely that panels are shaded or some equipment has failed.</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58</a:t>
            </a:fld>
            <a:endParaRPr lang="en-US"/>
          </a:p>
        </p:txBody>
      </p:sp>
    </p:spTree>
    <p:extLst>
      <p:ext uri="{BB962C8B-B14F-4D97-AF65-F5344CB8AC3E}">
        <p14:creationId xmlns:p14="http://schemas.microsoft.com/office/powerpoint/2010/main" val="2892681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SC-125U no longer available, used</a:t>
            </a:r>
            <a:r>
              <a:rPr lang="en-US" baseline="0" dirty="0" smtClean="0"/>
              <a:t> for system model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62</a:t>
            </a:fld>
            <a:endParaRPr lang="en-US"/>
          </a:p>
        </p:txBody>
      </p:sp>
    </p:spTree>
    <p:extLst>
      <p:ext uri="{BB962C8B-B14F-4D97-AF65-F5344CB8AC3E}">
        <p14:creationId xmlns:p14="http://schemas.microsoft.com/office/powerpoint/2010/main" val="706622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per panel</a:t>
            </a:r>
          </a:p>
          <a:p>
            <a:r>
              <a:rPr lang="en-US" dirty="0" smtClean="0"/>
              <a:t>Enables</a:t>
            </a:r>
            <a:r>
              <a:rPr lang="en-US" baseline="0" dirty="0" smtClean="0"/>
              <a:t> accurate monitoring</a:t>
            </a:r>
          </a:p>
          <a:p>
            <a:r>
              <a:rPr lang="en-US" baseline="0" dirty="0" smtClean="0"/>
              <a:t>Maximizes power production</a:t>
            </a:r>
          </a:p>
          <a:p>
            <a:r>
              <a:rPr lang="en-US" baseline="0" dirty="0" smtClean="0"/>
              <a:t>High cost per watt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63</a:t>
            </a:fld>
            <a:endParaRPr lang="en-US"/>
          </a:p>
        </p:txBody>
      </p:sp>
    </p:spTree>
    <p:extLst>
      <p:ext uri="{BB962C8B-B14F-4D97-AF65-F5344CB8AC3E}">
        <p14:creationId xmlns:p14="http://schemas.microsoft.com/office/powerpoint/2010/main" val="897536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per panel</a:t>
            </a:r>
          </a:p>
          <a:p>
            <a:r>
              <a:rPr lang="en-US" dirty="0" smtClean="0"/>
              <a:t>Enables</a:t>
            </a:r>
            <a:r>
              <a:rPr lang="en-US" baseline="0" dirty="0" smtClean="0"/>
              <a:t> accurate monitoring</a:t>
            </a:r>
          </a:p>
          <a:p>
            <a:r>
              <a:rPr lang="en-US" baseline="0" dirty="0" smtClean="0"/>
              <a:t>Maximizes power production</a:t>
            </a:r>
          </a:p>
          <a:p>
            <a:r>
              <a:rPr lang="en-US" baseline="0" dirty="0" smtClean="0"/>
              <a:t>High cost per watt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67</a:t>
            </a:fld>
            <a:endParaRPr lang="en-US"/>
          </a:p>
        </p:txBody>
      </p:sp>
    </p:spTree>
    <p:extLst>
      <p:ext uri="{BB962C8B-B14F-4D97-AF65-F5344CB8AC3E}">
        <p14:creationId xmlns:p14="http://schemas.microsoft.com/office/powerpoint/2010/main" val="2357176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a:t>
            </a:r>
            <a:r>
              <a:rPr lang="en-US" baseline="0" dirty="0" smtClean="0"/>
              <a:t> central inverters start at 250 kW. Other central inverters come as small as 100 kW. </a:t>
            </a:r>
            <a:endParaRPr lang="en-US" dirty="0" smtClean="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68</a:t>
            </a:fld>
            <a:endParaRPr lang="en-US"/>
          </a:p>
        </p:txBody>
      </p:sp>
    </p:spTree>
    <p:extLst>
      <p:ext uri="{BB962C8B-B14F-4D97-AF65-F5344CB8AC3E}">
        <p14:creationId xmlns:p14="http://schemas.microsoft.com/office/powerpoint/2010/main" val="1138152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a:t>
            </a:r>
            <a:r>
              <a:rPr lang="en-US" baseline="0" dirty="0" smtClean="0"/>
              <a:t> central inverters start at 250 kW. Other central inverters come as small as 100 kW. </a:t>
            </a:r>
            <a:endParaRPr lang="en-US" dirty="0" smtClean="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71</a:t>
            </a:fld>
            <a:endParaRPr lang="en-US"/>
          </a:p>
        </p:txBody>
      </p:sp>
    </p:spTree>
    <p:extLst>
      <p:ext uri="{BB962C8B-B14F-4D97-AF65-F5344CB8AC3E}">
        <p14:creationId xmlns:p14="http://schemas.microsoft.com/office/powerpoint/2010/main" val="2925440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handles</a:t>
            </a:r>
            <a:r>
              <a:rPr lang="en-US" baseline="0" dirty="0" smtClean="0"/>
              <a:t> 2-5 strings, up to 600 volts</a:t>
            </a:r>
          </a:p>
          <a:p>
            <a:r>
              <a:rPr lang="en-US" baseline="0" dirty="0" smtClean="0"/>
              <a:t>Similar cost per watt to central inverters. Substantially cheaper than micro inverters</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72</a:t>
            </a:fld>
            <a:endParaRPr lang="en-US"/>
          </a:p>
        </p:txBody>
      </p:sp>
    </p:spTree>
    <p:extLst>
      <p:ext uri="{BB962C8B-B14F-4D97-AF65-F5344CB8AC3E}">
        <p14:creationId xmlns:p14="http://schemas.microsoft.com/office/powerpoint/2010/main" val="3228421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handles</a:t>
            </a:r>
            <a:r>
              <a:rPr lang="en-US" baseline="0" dirty="0" smtClean="0"/>
              <a:t> 2-5 strings, up to 600 volts</a:t>
            </a:r>
          </a:p>
          <a:p>
            <a:r>
              <a:rPr lang="en-US" baseline="0" dirty="0" smtClean="0"/>
              <a:t>Similar cost per watt to central inverters. Substantially cheaper than micro inverters</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73</a:t>
            </a:fld>
            <a:endParaRPr lang="en-US"/>
          </a:p>
        </p:txBody>
      </p:sp>
    </p:spTree>
    <p:extLst>
      <p:ext uri="{BB962C8B-B14F-4D97-AF65-F5344CB8AC3E}">
        <p14:creationId xmlns:p14="http://schemas.microsoft.com/office/powerpoint/2010/main" val="116512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7</a:t>
            </a:fld>
            <a:endParaRPr lang="en-US"/>
          </a:p>
        </p:txBody>
      </p:sp>
    </p:spTree>
    <p:extLst>
      <p:ext uri="{BB962C8B-B14F-4D97-AF65-F5344CB8AC3E}">
        <p14:creationId xmlns:p14="http://schemas.microsoft.com/office/powerpoint/2010/main" val="2289209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systems can be inverter integrated</a:t>
            </a:r>
            <a:r>
              <a:rPr lang="en-US" baseline="0" dirty="0" smtClean="0"/>
              <a:t> or be an extra component. ECHS used DECK to handle the data, and recommends them.</a:t>
            </a:r>
          </a:p>
          <a:p>
            <a:endParaRPr lang="en-US" baseline="0" dirty="0" smtClean="0"/>
          </a:p>
          <a:p>
            <a:r>
              <a:rPr lang="en-US" baseline="0" dirty="0" err="1" smtClean="0"/>
              <a:t>ALSOenergy</a:t>
            </a:r>
            <a:r>
              <a:rPr lang="en-US" baseline="0" dirty="0" smtClean="0"/>
              <a:t> quoted “less than 1% of total system cost”</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81</a:t>
            </a:fld>
            <a:endParaRPr lang="en-US"/>
          </a:p>
        </p:txBody>
      </p:sp>
    </p:spTree>
    <p:extLst>
      <p:ext uri="{BB962C8B-B14F-4D97-AF65-F5344CB8AC3E}">
        <p14:creationId xmlns:p14="http://schemas.microsoft.com/office/powerpoint/2010/main" val="3080471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83</a:t>
            </a:fld>
            <a:endParaRPr lang="en-US"/>
          </a:p>
        </p:txBody>
      </p:sp>
    </p:spTree>
    <p:extLst>
      <p:ext uri="{BB962C8B-B14F-4D97-AF65-F5344CB8AC3E}">
        <p14:creationId xmlns:p14="http://schemas.microsoft.com/office/powerpoint/2010/main" val="3242567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three elements are generally built into inverter.</a:t>
            </a:r>
          </a:p>
          <a:p>
            <a:endParaRPr lang="en-US" baseline="0" dirty="0" smtClean="0"/>
          </a:p>
          <a:p>
            <a:r>
              <a:rPr lang="en-US" baseline="0" dirty="0" smtClean="0"/>
              <a:t>Two AC disconnects are for convenience when working on the inverter.</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84</a:t>
            </a:fld>
            <a:endParaRPr lang="en-US"/>
          </a:p>
        </p:txBody>
      </p:sp>
    </p:spTree>
    <p:extLst>
      <p:ext uri="{BB962C8B-B14F-4D97-AF65-F5344CB8AC3E}">
        <p14:creationId xmlns:p14="http://schemas.microsoft.com/office/powerpoint/2010/main" val="1857011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CID = Construction Industries</a:t>
            </a:r>
            <a:r>
              <a:rPr lang="en-US" baseline="0" dirty="0" smtClean="0"/>
              <a:t> Division</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85</a:t>
            </a:fld>
            <a:endParaRPr lang="en-US"/>
          </a:p>
        </p:txBody>
      </p:sp>
    </p:spTree>
    <p:extLst>
      <p:ext uri="{BB962C8B-B14F-4D97-AF65-F5344CB8AC3E}">
        <p14:creationId xmlns:p14="http://schemas.microsoft.com/office/powerpoint/2010/main" val="2564745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90</a:t>
            </a:fld>
            <a:endParaRPr lang="en-US"/>
          </a:p>
        </p:txBody>
      </p:sp>
    </p:spTree>
    <p:extLst>
      <p:ext uri="{BB962C8B-B14F-4D97-AF65-F5344CB8AC3E}">
        <p14:creationId xmlns:p14="http://schemas.microsoft.com/office/powerpoint/2010/main" val="3203145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B5DE9D-7F54-40E1-B543-B1E05482A975}" type="slidenum">
              <a:rPr lang="en-US" smtClean="0"/>
              <a:pPr>
                <a:defRPr/>
              </a:pPr>
              <a:t>92</a:t>
            </a:fld>
            <a:endParaRPr lang="en-US"/>
          </a:p>
        </p:txBody>
      </p:sp>
    </p:spTree>
    <p:extLst>
      <p:ext uri="{BB962C8B-B14F-4D97-AF65-F5344CB8AC3E}">
        <p14:creationId xmlns:p14="http://schemas.microsoft.com/office/powerpoint/2010/main" val="347183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JON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pPr fontAlgn="base">
                <a:spcBef>
                  <a:spcPct val="0"/>
                </a:spcBef>
                <a:spcAft>
                  <a:spcPct val="0"/>
                </a:spcAft>
              </a:pPr>
              <a:t>93</a:t>
            </a:fld>
            <a:endParaRPr lang="en-US" dirty="0" smtClean="0"/>
          </a:p>
        </p:txBody>
      </p:sp>
    </p:spTree>
    <p:extLst>
      <p:ext uri="{BB962C8B-B14F-4D97-AF65-F5344CB8AC3E}">
        <p14:creationId xmlns:p14="http://schemas.microsoft.com/office/powerpoint/2010/main" val="3906283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94</a:t>
            </a:fld>
            <a:endParaRPr lang="en-US" dirty="0"/>
          </a:p>
        </p:txBody>
      </p:sp>
    </p:spTree>
    <p:extLst>
      <p:ext uri="{BB962C8B-B14F-4D97-AF65-F5344CB8AC3E}">
        <p14:creationId xmlns:p14="http://schemas.microsoft.com/office/powerpoint/2010/main" val="539362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95</a:t>
            </a:fld>
            <a:endParaRPr lang="en-US" dirty="0"/>
          </a:p>
        </p:txBody>
      </p:sp>
    </p:spTree>
    <p:extLst>
      <p:ext uri="{BB962C8B-B14F-4D97-AF65-F5344CB8AC3E}">
        <p14:creationId xmlns:p14="http://schemas.microsoft.com/office/powerpoint/2010/main" val="221296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96</a:t>
            </a:fld>
            <a:endParaRPr lang="en-US"/>
          </a:p>
        </p:txBody>
      </p:sp>
    </p:spTree>
    <p:extLst>
      <p:ext uri="{BB962C8B-B14F-4D97-AF65-F5344CB8AC3E}">
        <p14:creationId xmlns:p14="http://schemas.microsoft.com/office/powerpoint/2010/main" val="263407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8</a:t>
            </a:fld>
            <a:endParaRPr lang="en-US"/>
          </a:p>
        </p:txBody>
      </p:sp>
    </p:spTree>
    <p:extLst>
      <p:ext uri="{BB962C8B-B14F-4D97-AF65-F5344CB8AC3E}">
        <p14:creationId xmlns:p14="http://schemas.microsoft.com/office/powerpoint/2010/main" val="456005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97</a:t>
            </a:fld>
            <a:endParaRPr lang="en-US" dirty="0"/>
          </a:p>
        </p:txBody>
      </p:sp>
    </p:spTree>
    <p:extLst>
      <p:ext uri="{BB962C8B-B14F-4D97-AF65-F5344CB8AC3E}">
        <p14:creationId xmlns:p14="http://schemas.microsoft.com/office/powerpoint/2010/main" val="1196322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98</a:t>
            </a:fld>
            <a:endParaRPr lang="en-US" dirty="0"/>
          </a:p>
        </p:txBody>
      </p:sp>
    </p:spTree>
    <p:extLst>
      <p:ext uri="{BB962C8B-B14F-4D97-AF65-F5344CB8AC3E}">
        <p14:creationId xmlns:p14="http://schemas.microsoft.com/office/powerpoint/2010/main" val="4282593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99</a:t>
            </a:fld>
            <a:endParaRPr lang="en-US" dirty="0"/>
          </a:p>
        </p:txBody>
      </p:sp>
    </p:spTree>
    <p:extLst>
      <p:ext uri="{BB962C8B-B14F-4D97-AF65-F5344CB8AC3E}">
        <p14:creationId xmlns:p14="http://schemas.microsoft.com/office/powerpoint/2010/main" val="4290033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100</a:t>
            </a:fld>
            <a:endParaRPr lang="en-US" dirty="0"/>
          </a:p>
        </p:txBody>
      </p:sp>
    </p:spTree>
    <p:extLst>
      <p:ext uri="{BB962C8B-B14F-4D97-AF65-F5344CB8AC3E}">
        <p14:creationId xmlns:p14="http://schemas.microsoft.com/office/powerpoint/2010/main" val="2566138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101</a:t>
            </a:fld>
            <a:endParaRPr lang="en-US" dirty="0"/>
          </a:p>
        </p:txBody>
      </p:sp>
    </p:spTree>
    <p:extLst>
      <p:ext uri="{BB962C8B-B14F-4D97-AF65-F5344CB8AC3E}">
        <p14:creationId xmlns:p14="http://schemas.microsoft.com/office/powerpoint/2010/main" val="3759662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102</a:t>
            </a:fld>
            <a:endParaRPr lang="en-US" dirty="0"/>
          </a:p>
        </p:txBody>
      </p:sp>
    </p:spTree>
    <p:extLst>
      <p:ext uri="{BB962C8B-B14F-4D97-AF65-F5344CB8AC3E}">
        <p14:creationId xmlns:p14="http://schemas.microsoft.com/office/powerpoint/2010/main" val="865505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103</a:t>
            </a:fld>
            <a:endParaRPr lang="en-US" dirty="0"/>
          </a:p>
        </p:txBody>
      </p:sp>
    </p:spTree>
    <p:extLst>
      <p:ext uri="{BB962C8B-B14F-4D97-AF65-F5344CB8AC3E}">
        <p14:creationId xmlns:p14="http://schemas.microsoft.com/office/powerpoint/2010/main" val="8088211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104</a:t>
            </a:fld>
            <a:endParaRPr lang="en-US" dirty="0"/>
          </a:p>
        </p:txBody>
      </p:sp>
    </p:spTree>
    <p:extLst>
      <p:ext uri="{BB962C8B-B14F-4D97-AF65-F5344CB8AC3E}">
        <p14:creationId xmlns:p14="http://schemas.microsoft.com/office/powerpoint/2010/main" val="3146050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105</a:t>
            </a:fld>
            <a:endParaRPr lang="en-US" dirty="0"/>
          </a:p>
        </p:txBody>
      </p:sp>
    </p:spTree>
    <p:extLst>
      <p:ext uri="{BB962C8B-B14F-4D97-AF65-F5344CB8AC3E}">
        <p14:creationId xmlns:p14="http://schemas.microsoft.com/office/powerpoint/2010/main" val="38859520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106</a:t>
            </a:fld>
            <a:endParaRPr lang="en-US" dirty="0"/>
          </a:p>
        </p:txBody>
      </p:sp>
    </p:spTree>
    <p:extLst>
      <p:ext uri="{BB962C8B-B14F-4D97-AF65-F5344CB8AC3E}">
        <p14:creationId xmlns:p14="http://schemas.microsoft.com/office/powerpoint/2010/main" val="226993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9</a:t>
            </a:fld>
            <a:endParaRPr lang="en-US"/>
          </a:p>
        </p:txBody>
      </p:sp>
    </p:spTree>
    <p:extLst>
      <p:ext uri="{BB962C8B-B14F-4D97-AF65-F5344CB8AC3E}">
        <p14:creationId xmlns:p14="http://schemas.microsoft.com/office/powerpoint/2010/main" val="38499866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107</a:t>
            </a:fld>
            <a:endParaRPr lang="en-US" dirty="0"/>
          </a:p>
        </p:txBody>
      </p:sp>
    </p:spTree>
    <p:extLst>
      <p:ext uri="{BB962C8B-B14F-4D97-AF65-F5344CB8AC3E}">
        <p14:creationId xmlns:p14="http://schemas.microsoft.com/office/powerpoint/2010/main" val="1920178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108</a:t>
            </a:fld>
            <a:endParaRPr lang="en-US" dirty="0"/>
          </a:p>
        </p:txBody>
      </p:sp>
    </p:spTree>
    <p:extLst>
      <p:ext uri="{BB962C8B-B14F-4D97-AF65-F5344CB8AC3E}">
        <p14:creationId xmlns:p14="http://schemas.microsoft.com/office/powerpoint/2010/main" val="232507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109</a:t>
            </a:fld>
            <a:endParaRPr lang="en-US"/>
          </a:p>
        </p:txBody>
      </p:sp>
    </p:spTree>
    <p:extLst>
      <p:ext uri="{BB962C8B-B14F-4D97-AF65-F5344CB8AC3E}">
        <p14:creationId xmlns:p14="http://schemas.microsoft.com/office/powerpoint/2010/main" val="892434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110</a:t>
            </a:fld>
            <a:endParaRPr lang="en-US" dirty="0"/>
          </a:p>
        </p:txBody>
      </p:sp>
    </p:spTree>
    <p:extLst>
      <p:ext uri="{BB962C8B-B14F-4D97-AF65-F5344CB8AC3E}">
        <p14:creationId xmlns:p14="http://schemas.microsoft.com/office/powerpoint/2010/main" val="3977021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113</a:t>
            </a:fld>
            <a:endParaRPr lang="en-US"/>
          </a:p>
        </p:txBody>
      </p:sp>
    </p:spTree>
    <p:extLst>
      <p:ext uri="{BB962C8B-B14F-4D97-AF65-F5344CB8AC3E}">
        <p14:creationId xmlns:p14="http://schemas.microsoft.com/office/powerpoint/2010/main" val="4062095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117</a:t>
            </a:fld>
            <a:endParaRPr lang="en-US" dirty="0"/>
          </a:p>
        </p:txBody>
      </p:sp>
    </p:spTree>
    <p:extLst>
      <p:ext uri="{BB962C8B-B14F-4D97-AF65-F5344CB8AC3E}">
        <p14:creationId xmlns:p14="http://schemas.microsoft.com/office/powerpoint/2010/main" val="12170653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118</a:t>
            </a:fld>
            <a:endParaRPr lang="en-US" dirty="0"/>
          </a:p>
        </p:txBody>
      </p:sp>
    </p:spTree>
    <p:extLst>
      <p:ext uri="{BB962C8B-B14F-4D97-AF65-F5344CB8AC3E}">
        <p14:creationId xmlns:p14="http://schemas.microsoft.com/office/powerpoint/2010/main" val="3034824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Prefer to minimize energy aspect</a:t>
            </a:r>
          </a:p>
          <a:p>
            <a:pPr lvl="2"/>
            <a:r>
              <a:rPr lang="en-US" dirty="0" smtClean="0"/>
              <a:t>Remove as much responsibility as possible</a:t>
            </a:r>
          </a:p>
          <a:p>
            <a:pPr lvl="2"/>
            <a:r>
              <a:rPr lang="en-US" dirty="0" smtClean="0"/>
              <a:t>Place responsibility on outside company</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119</a:t>
            </a:fld>
            <a:endParaRPr lang="en-US"/>
          </a:p>
        </p:txBody>
      </p:sp>
    </p:spTree>
    <p:extLst>
      <p:ext uri="{BB962C8B-B14F-4D97-AF65-F5344CB8AC3E}">
        <p14:creationId xmlns:p14="http://schemas.microsoft.com/office/powerpoint/2010/main" val="707937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121</a:t>
            </a:fld>
            <a:endParaRPr lang="en-US" dirty="0"/>
          </a:p>
        </p:txBody>
      </p:sp>
    </p:spTree>
    <p:extLst>
      <p:ext uri="{BB962C8B-B14F-4D97-AF65-F5344CB8AC3E}">
        <p14:creationId xmlns:p14="http://schemas.microsoft.com/office/powerpoint/2010/main" val="255177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a:t>
            </a:fld>
            <a:endParaRPr lang="en-US"/>
          </a:p>
        </p:txBody>
      </p:sp>
    </p:spTree>
    <p:extLst>
      <p:ext uri="{BB962C8B-B14F-4D97-AF65-F5344CB8AC3E}">
        <p14:creationId xmlns:p14="http://schemas.microsoft.com/office/powerpoint/2010/main" val="54430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11</a:t>
            </a:fld>
            <a:endParaRPr lang="en-US"/>
          </a:p>
        </p:txBody>
      </p:sp>
    </p:spTree>
    <p:extLst>
      <p:ext uri="{BB962C8B-B14F-4D97-AF65-F5344CB8AC3E}">
        <p14:creationId xmlns:p14="http://schemas.microsoft.com/office/powerpoint/2010/main" val="247437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EDE7926E-4A0F-42AE-BB20-2A40B9CE885D}"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361384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9523AB4A-3615-4D7D-97A6-8659C7A2B2DA}"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104498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B761E3F7-AED3-4E84-86A1-E58B09F582B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141229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35A63873-CEBB-4626-A781-2301CDEE8C32}"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387865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0150067E-F4B6-4890-A835-234CF9BA1A6C}"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56705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9EFE2A17-CFDF-4870-AD48-0A32D7A4FDB2}"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35842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2EDC07D7-40F0-4641-A346-99DA6B7CFD19}"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405680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75CE76BF-23F8-40F6-A21B-8DC5499EE97D}"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305410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C6E47D3C-4F9B-4E31-88FE-21BAF83578EC}"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287361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3BEBCEA4-BC98-41DB-BE09-BBCD8A741131}"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27208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FFF43C99-A831-447A-8AE3-4CFC97E4309C}"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r>
              <a:rPr lang="en-US" smtClean="0"/>
              <a:t>01/28/2014</a:t>
            </a:r>
            <a:endParaRPr lang="en-US"/>
          </a:p>
        </p:txBody>
      </p:sp>
    </p:spTree>
    <p:extLst>
      <p:ext uri="{BB962C8B-B14F-4D97-AF65-F5344CB8AC3E}">
        <p14:creationId xmlns:p14="http://schemas.microsoft.com/office/powerpoint/2010/main" val="105209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duotone>
              <a:schemeClr val="bg2">
                <a:tint val="97000"/>
              </a:schemeClr>
              <a:schemeClr val="bg2">
                <a:shade val="96000"/>
              </a:schemeClr>
            </a:duotone>
            <a:lum/>
          </a:blip>
          <a:srcRect/>
          <a:tile tx="0" ty="0" sx="32000" sy="32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675" y="274638"/>
            <a:ext cx="6613525"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ts val="0"/>
              </a:spcBef>
              <a:spcAft>
                <a:spcPts val="0"/>
              </a:spcAft>
              <a:defRPr sz="1800">
                <a:solidFill>
                  <a:srgbClr val="FFFFFF"/>
                </a:solidFill>
                <a:latin typeface="+mn-lt"/>
              </a:defRPr>
            </a:lvl1pPr>
          </a:lstStyle>
          <a:p>
            <a:pPr>
              <a:defRPr/>
            </a:pPr>
            <a:fld id="{A6C7D0D1-0FBA-4B41-9909-4C63A87500A3}" type="slidenum">
              <a:rPr lang="en-US"/>
              <a:pPr>
                <a:defRPr/>
              </a:pPr>
              <a:t>‹#›</a:t>
            </a:fld>
            <a:endParaRPr 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2"/>
                </a:solidFill>
                <a:latin typeface="+mn-lt"/>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2"/>
                </a:solidFill>
                <a:latin typeface="+mn-lt"/>
              </a:defRPr>
            </a:lvl1pPr>
          </a:lstStyle>
          <a:p>
            <a:pPr>
              <a:defRPr/>
            </a:pPr>
            <a:r>
              <a:rPr lang="en-US" smtClean="0"/>
              <a:t>01/28/2014</a:t>
            </a:r>
            <a:endParaRPr lang="en-US"/>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25643" t="39997" r="27857"/>
          <a:stretch/>
        </p:blipFill>
        <p:spPr>
          <a:xfrm>
            <a:off x="278760" y="381000"/>
            <a:ext cx="1022991" cy="935038"/>
          </a:xfrm>
          <a:prstGeom prst="rect">
            <a:avLst/>
          </a:prstGeom>
          <a:effectLst>
            <a:reflection blurRad="6350" stA="52000" endA="300" endPos="35000" dir="5400000" sy="-100000" algn="bl" rotWithShape="0"/>
          </a:effec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p:txStyles>
    <p:title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p:titleStyle>
    <p:body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0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1.png"/><Relationship Id="rId4" Type="http://schemas.microsoft.com/office/2007/relationships/hdphoto" Target="../media/hdphoto7.wdp"/></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9.wdp"/></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1.wdp"/></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2.wdp"/></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543800" cy="1524000"/>
          </a:xfrm>
        </p:spPr>
        <p:txBody>
          <a:bodyPr/>
          <a:lstStyle/>
          <a:p>
            <a:r>
              <a:rPr lang="en-US" sz="6000" dirty="0" smtClean="0"/>
              <a:t>Rehoboth Solar Project</a:t>
            </a:r>
            <a:endParaRPr lang="en-US" sz="6000" dirty="0"/>
          </a:p>
        </p:txBody>
      </p:sp>
      <p:sp>
        <p:nvSpPr>
          <p:cNvPr id="3" name="Subtitle 2"/>
          <p:cNvSpPr>
            <a:spLocks noGrp="1"/>
          </p:cNvSpPr>
          <p:nvPr>
            <p:ph type="subTitle" idx="1"/>
          </p:nvPr>
        </p:nvSpPr>
        <p:spPr>
          <a:xfrm>
            <a:off x="719447" y="3391602"/>
            <a:ext cx="6461760" cy="1066800"/>
          </a:xfrm>
        </p:spPr>
        <p:txBody>
          <a:bodyPr/>
          <a:lstStyle/>
          <a:p>
            <a:r>
              <a:rPr lang="en-US" dirty="0" smtClean="0"/>
              <a:t>Engineering W83</a:t>
            </a:r>
            <a:endParaRPr lang="en-US" dirty="0"/>
          </a:p>
        </p:txBody>
      </p:sp>
      <p:sp>
        <p:nvSpPr>
          <p:cNvPr id="4" name="Slide Number Placeholder 3"/>
          <p:cNvSpPr>
            <a:spLocks noGrp="1"/>
          </p:cNvSpPr>
          <p:nvPr>
            <p:ph type="sldNum" sz="quarter" idx="10"/>
          </p:nvPr>
        </p:nvSpPr>
        <p:spPr/>
        <p:txBody>
          <a:bodyPr/>
          <a:lstStyle/>
          <a:p>
            <a:pPr>
              <a:defRPr/>
            </a:pPr>
            <a:fld id="{4F553261-6508-4F81-B88D-25F4F072AC21}" type="slidenum">
              <a:rPr lang="en-US" smtClean="0"/>
              <a:pPr>
                <a:defRPr/>
              </a:pPr>
              <a:t>1</a:t>
            </a:fld>
            <a:endParaRPr lang="en-US"/>
          </a:p>
        </p:txBody>
      </p:sp>
      <p:pic>
        <p:nvPicPr>
          <p:cNvPr id="5" name="Picture 2" descr="http://www.swissmetalassets.com/wp-content/uploads/2011/10/Fotolia_18753621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925002"/>
            <a:ext cx="3733800" cy="23612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4234824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Depot</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014" r="28985" b="30454"/>
          <a:stretch/>
        </p:blipFill>
        <p:spPr>
          <a:xfrm>
            <a:off x="1752600" y="1828800"/>
            <a:ext cx="4907566" cy="4416809"/>
          </a:xfrm>
          <a:prstGeom prst="rect">
            <a:avLst/>
          </a:prstGeom>
        </p:spPr>
      </p:pic>
      <p:sp>
        <p:nvSpPr>
          <p:cNvPr id="7" name="Oval 6"/>
          <p:cNvSpPr/>
          <p:nvPr/>
        </p:nvSpPr>
        <p:spPr>
          <a:xfrm>
            <a:off x="2057400" y="2133600"/>
            <a:ext cx="1447800" cy="14478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4572574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Solar Lease</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100</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8" name="Content Placeholder 2"/>
          <p:cNvSpPr txBox="1">
            <a:spLocks/>
          </p:cNvSpPr>
          <p:nvPr/>
        </p:nvSpPr>
        <p:spPr bwMode="auto">
          <a:xfrm>
            <a:off x="457200" y="16764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b="1" dirty="0" smtClean="0"/>
              <a:t>Process</a:t>
            </a:r>
            <a:endParaRPr lang="en-US" dirty="0" smtClean="0"/>
          </a:p>
          <a:p>
            <a:r>
              <a:rPr lang="en-US" dirty="0" smtClean="0"/>
              <a:t>PV System is Leased</a:t>
            </a:r>
          </a:p>
          <a:p>
            <a:r>
              <a:rPr lang="en-US" dirty="0" smtClean="0"/>
              <a:t>Set Monthly Payment</a:t>
            </a:r>
          </a:p>
          <a:p>
            <a:pPr lvl="1"/>
            <a:endParaRPr lang="en-US" dirty="0" smtClean="0"/>
          </a:p>
          <a:p>
            <a:pPr lvl="1"/>
            <a:endParaRPr lang="en-US" dirty="0" smtClean="0"/>
          </a:p>
          <a:p>
            <a:pPr lvl="1"/>
            <a:endParaRPr lang="en-US" dirty="0"/>
          </a:p>
          <a:p>
            <a:pPr lvl="1"/>
            <a:endParaRPr lang="en-US" dirty="0" smtClean="0"/>
          </a:p>
          <a:p>
            <a:pPr marL="114300" indent="0">
              <a:buNone/>
            </a:pPr>
            <a:r>
              <a:rPr lang="en-US" sz="2400" b="1" dirty="0" smtClean="0"/>
              <a:t>Advantages</a:t>
            </a:r>
          </a:p>
          <a:p>
            <a:r>
              <a:rPr lang="en-US" dirty="0" smtClean="0"/>
              <a:t>For-profit federal and state tax incentives</a:t>
            </a:r>
          </a:p>
          <a:p>
            <a:r>
              <a:rPr lang="en-US" dirty="0" smtClean="0"/>
              <a:t>Set Monthly Payment</a:t>
            </a:r>
          </a:p>
          <a:p>
            <a:r>
              <a:rPr lang="en-US" dirty="0" smtClean="0"/>
              <a:t>Low Upfront Cost</a:t>
            </a:r>
            <a:endParaRPr lang="en-US" dirty="0"/>
          </a:p>
          <a:p>
            <a:pPr marL="114300" indent="0">
              <a:buNone/>
            </a:pPr>
            <a:endParaRPr lang="en-US" dirty="0" smtClean="0"/>
          </a:p>
          <a:p>
            <a:endParaRPr lang="en-US" dirty="0"/>
          </a:p>
        </p:txBody>
      </p:sp>
      <p:cxnSp>
        <p:nvCxnSpPr>
          <p:cNvPr id="9" name="Straight Connector 8"/>
          <p:cNvCxnSpPr/>
          <p:nvPr/>
        </p:nvCxnSpPr>
        <p:spPr>
          <a:xfrm>
            <a:off x="685800" y="2133600"/>
            <a:ext cx="3374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4800600"/>
            <a:ext cx="337423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64882" y="4385101"/>
            <a:ext cx="3798118" cy="1508105"/>
          </a:xfrm>
          <a:prstGeom prst="rect">
            <a:avLst/>
          </a:prstGeom>
          <a:noFill/>
        </p:spPr>
        <p:txBody>
          <a:bodyPr wrap="square" rtlCol="0">
            <a:spAutoFit/>
          </a:bodyPr>
          <a:lstStyle/>
          <a:p>
            <a:r>
              <a:rPr lang="en-US" sz="2400" b="1" dirty="0" smtClean="0"/>
              <a:t>Disadvantages</a:t>
            </a:r>
          </a:p>
          <a:p>
            <a:pPr marL="342900" indent="-342900">
              <a:buClr>
                <a:schemeClr val="bg2">
                  <a:lumMod val="75000"/>
                </a:schemeClr>
              </a:buClr>
              <a:buFont typeface="Arial" panose="020B0604020202020204" pitchFamily="34" charset="0"/>
              <a:buChar char="•"/>
            </a:pPr>
            <a:r>
              <a:rPr lang="en-US" sz="2200" dirty="0" smtClean="0"/>
              <a:t>20-25 Year Contract</a:t>
            </a:r>
          </a:p>
          <a:p>
            <a:pPr marL="342900" indent="-342900">
              <a:buClr>
                <a:schemeClr val="bg2">
                  <a:lumMod val="75000"/>
                </a:schemeClr>
              </a:buClr>
              <a:buFont typeface="Arial" panose="020B0604020202020204" pitchFamily="34" charset="0"/>
              <a:buChar char="•"/>
            </a:pPr>
            <a:r>
              <a:rPr lang="en-US" sz="2200" dirty="0" smtClean="0"/>
              <a:t>Responsible for Damages</a:t>
            </a:r>
          </a:p>
          <a:p>
            <a:pPr marL="342900" indent="-342900">
              <a:buFont typeface="Arial" panose="020B0604020202020204" pitchFamily="34" charset="0"/>
              <a:buChar char="•"/>
            </a:pPr>
            <a:endParaRPr lang="en-US" sz="2400" b="1" dirty="0"/>
          </a:p>
        </p:txBody>
      </p:sp>
      <p:cxnSp>
        <p:nvCxnSpPr>
          <p:cNvPr id="12" name="Straight Connector 11"/>
          <p:cNvCxnSpPr/>
          <p:nvPr/>
        </p:nvCxnSpPr>
        <p:spPr>
          <a:xfrm>
            <a:off x="4964883" y="4800599"/>
            <a:ext cx="3374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4539730" y="1388186"/>
            <a:ext cx="3642764" cy="2639145"/>
          </a:xfrm>
          <a:prstGeom prst="rect">
            <a:avLst/>
          </a:prstGeom>
        </p:spPr>
      </p:pic>
    </p:spTree>
    <p:extLst>
      <p:ext uri="{BB962C8B-B14F-4D97-AF65-F5344CB8AC3E}">
        <p14:creationId xmlns:p14="http://schemas.microsoft.com/office/powerpoint/2010/main" val="229836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500"/>
                                        <p:tgtEl>
                                          <p:spTgt spid="8">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500"/>
                                        <p:tgtEl>
                                          <p:spTgt spid="8">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0" end="10"/>
                                            </p:txEl>
                                          </p:spTgt>
                                        </p:tgtEl>
                                        <p:attrNameLst>
                                          <p:attrName>style.visibility</p:attrName>
                                        </p:attrNameLst>
                                      </p:cBhvr>
                                      <p:to>
                                        <p:strVal val="visible"/>
                                      </p:to>
                                    </p:set>
                                    <p:animEffect transition="in" filter="fade">
                                      <p:cBhvr>
                                        <p:cTn id="16" dur="500"/>
                                        <p:tgtEl>
                                          <p:spTgt spid="8">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Grant Possibilities</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101</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13" name="Content Placeholder 2"/>
          <p:cNvSpPr>
            <a:spLocks noGrp="1"/>
          </p:cNvSpPr>
          <p:nvPr>
            <p:ph idx="1"/>
          </p:nvPr>
        </p:nvSpPr>
        <p:spPr>
          <a:xfrm>
            <a:off x="457199" y="1600199"/>
            <a:ext cx="6705601" cy="4048125"/>
          </a:xfrm>
        </p:spPr>
        <p:txBody>
          <a:bodyPr/>
          <a:lstStyle/>
          <a:p>
            <a:r>
              <a:rPr lang="en-US" dirty="0" smtClean="0"/>
              <a:t>USDA High Energy Cost Grant</a:t>
            </a:r>
          </a:p>
          <a:p>
            <a:pPr lvl="1"/>
            <a:r>
              <a:rPr lang="en-US" dirty="0" smtClean="0"/>
              <a:t>Federal Grant</a:t>
            </a:r>
          </a:p>
          <a:p>
            <a:pPr lvl="1"/>
            <a:r>
              <a:rPr lang="en-US" dirty="0" smtClean="0"/>
              <a:t>Applicable to: Nonprofits and Schools</a:t>
            </a:r>
          </a:p>
          <a:p>
            <a:pPr lvl="1"/>
            <a:r>
              <a:rPr lang="en-US" dirty="0" smtClean="0"/>
              <a:t>Max Incentive = $3 million</a:t>
            </a:r>
          </a:p>
          <a:p>
            <a:pPr lvl="1"/>
            <a:endParaRPr lang="en-US" dirty="0" smtClean="0"/>
          </a:p>
          <a:p>
            <a:pPr lvl="1"/>
            <a:r>
              <a:rPr lang="en-US" dirty="0" smtClean="0"/>
              <a:t>Eligible in areas where average </a:t>
            </a:r>
            <a:br>
              <a:rPr lang="en-US" dirty="0" smtClean="0"/>
            </a:br>
            <a:r>
              <a:rPr lang="en-US" dirty="0" smtClean="0"/>
              <a:t>home energy costs are 275% </a:t>
            </a:r>
            <a:br>
              <a:rPr lang="en-US" dirty="0" smtClean="0"/>
            </a:br>
            <a:r>
              <a:rPr lang="en-US" dirty="0" smtClean="0"/>
              <a:t>above national average</a:t>
            </a:r>
          </a:p>
          <a:p>
            <a:pPr lvl="2"/>
            <a:r>
              <a:rPr lang="en-US" dirty="0" smtClean="0"/>
              <a:t>NOT applicable to Rehoboth </a:t>
            </a:r>
          </a:p>
          <a:p>
            <a:pPr lvl="3"/>
            <a:r>
              <a:rPr lang="en-US" dirty="0" smtClean="0"/>
              <a:t>New Mexico Avg. Home Energy Cost = $0.0809/kWh </a:t>
            </a:r>
          </a:p>
          <a:p>
            <a:pPr lvl="3"/>
            <a:r>
              <a:rPr lang="en-US" dirty="0" smtClean="0"/>
              <a:t>National Avg. = $0.113/kWh</a:t>
            </a:r>
          </a:p>
          <a:p>
            <a:pPr lvl="1"/>
            <a:endParaRPr lang="en-US" dirty="0" smtClean="0"/>
          </a:p>
          <a:p>
            <a:pPr lvl="1"/>
            <a:endParaRPr lang="en-US" dirty="0" smtClean="0"/>
          </a:p>
          <a:p>
            <a:pPr marL="114300" indent="0">
              <a:buNone/>
            </a:pPr>
            <a:endParaRPr lang="en-US" dirty="0"/>
          </a:p>
        </p:txBody>
      </p:sp>
      <p:pic>
        <p:nvPicPr>
          <p:cNvPr id="16" name="Picture 2" descr="http://www.rcsnm.org/logos/colored%20logo%20no%20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239" y="3048000"/>
            <a:ext cx="20313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301" y="2190750"/>
            <a:ext cx="2628900" cy="2628900"/>
          </a:xfrm>
          <a:prstGeom prst="rect">
            <a:avLst/>
          </a:prstGeom>
        </p:spPr>
      </p:pic>
    </p:spTree>
    <p:extLst>
      <p:ext uri="{BB962C8B-B14F-4D97-AF65-F5344CB8AC3E}">
        <p14:creationId xmlns:p14="http://schemas.microsoft.com/office/powerpoint/2010/main" val="399821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accent1"/>
                                      </p:to>
                                    </p:animClr>
                                  </p:subTnLst>
                                </p:cTn>
                              </p:par>
                              <p:par>
                                <p:cTn id="14" presetID="10" presetClass="entr" presetSubtype="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500"/>
                                        <p:tgtEl>
                                          <p:spTgt spid="1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6" end="6"/>
                                            </p:txEl>
                                          </p:spTgt>
                                        </p:tgtEl>
                                        <p:attrNameLst>
                                          <p:attrName>style.visibility</p:attrName>
                                        </p:attrNameLst>
                                      </p:cBhvr>
                                      <p:to>
                                        <p:strVal val="visible"/>
                                      </p:to>
                                    </p:set>
                                    <p:animEffect transition="in" filter="fade">
                                      <p:cBhvr>
                                        <p:cTn id="24" dur="500"/>
                                        <p:tgtEl>
                                          <p:spTgt spid="1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fade">
                                      <p:cBhvr>
                                        <p:cTn id="27" dur="500"/>
                                        <p:tgtEl>
                                          <p:spTgt spid="1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8" end="8"/>
                                            </p:txEl>
                                          </p:spTgt>
                                        </p:tgtEl>
                                        <p:attrNameLst>
                                          <p:attrName>style.visibility</p:attrName>
                                        </p:attrNameLst>
                                      </p:cBhvr>
                                      <p:to>
                                        <p:strVal val="visible"/>
                                      </p:to>
                                    </p:set>
                                    <p:animEffect transition="in" filter="fade">
                                      <p:cBhvr>
                                        <p:cTn id="30" dur="500"/>
                                        <p:tgtEl>
                                          <p:spTgt spid="1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Grant Possibilities</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102</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16" name="Picture 2" descr="http://www.rcsnm.org/logos/colored%20logo%20no%20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239" y="3048000"/>
            <a:ext cx="2031324"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457200" y="1600200"/>
            <a:ext cx="4495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USDA Rural Energy for America Program (REAP)</a:t>
            </a:r>
          </a:p>
          <a:p>
            <a:pPr lvl="1"/>
            <a:r>
              <a:rPr lang="en-US" dirty="0" smtClean="0"/>
              <a:t>Federal Grant</a:t>
            </a:r>
          </a:p>
          <a:p>
            <a:pPr lvl="1"/>
            <a:r>
              <a:rPr lang="en-US" dirty="0" smtClean="0"/>
              <a:t>Applicable to: “Schools”</a:t>
            </a:r>
          </a:p>
          <a:p>
            <a:pPr lvl="1"/>
            <a:r>
              <a:rPr lang="en-US" dirty="0" smtClean="0"/>
              <a:t>$2,500 - $500,000</a:t>
            </a:r>
          </a:p>
          <a:p>
            <a:pPr lvl="1"/>
            <a:r>
              <a:rPr lang="en-US" dirty="0" smtClean="0"/>
              <a:t>Max Incentive = 25% of total project cost</a:t>
            </a:r>
          </a:p>
          <a:p>
            <a:pPr lvl="1"/>
            <a:endParaRPr lang="en-US" dirty="0" smtClean="0"/>
          </a:p>
          <a:p>
            <a:pPr lvl="1"/>
            <a:r>
              <a:rPr lang="en-US" dirty="0" smtClean="0"/>
              <a:t>Eligible for colleges and universities</a:t>
            </a:r>
          </a:p>
          <a:p>
            <a:pPr lvl="2"/>
            <a:r>
              <a:rPr lang="en-US" dirty="0" smtClean="0"/>
              <a:t>NOT applicable to Rehoboth (K-12 School)</a:t>
            </a:r>
          </a:p>
          <a:p>
            <a:pPr lvl="1"/>
            <a:endParaRPr lang="en-US" dirty="0" smtClean="0"/>
          </a:p>
          <a:p>
            <a:pPr marL="114300" indent="0">
              <a:buFont typeface="Arial" panose="020B0604020202020204" pitchFamily="34" charset="0"/>
              <a:buNone/>
            </a:pPr>
            <a:endParaRPr lang="en-US" dirty="0"/>
          </a:p>
        </p:txBody>
      </p:sp>
      <p:pic>
        <p:nvPicPr>
          <p:cNvPr id="1026" name="Picture 2" descr="http://www.iconsdb.com/icons/download/yellow/circle-outline-51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5073" y="2031206"/>
            <a:ext cx="3100387" cy="3100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5846762"/>
            <a:ext cx="4572000" cy="646331"/>
          </a:xfrm>
          <a:prstGeom prst="rect">
            <a:avLst/>
          </a:prstGeom>
          <a:noFill/>
        </p:spPr>
        <p:txBody>
          <a:bodyPr wrap="square" rtlCol="0">
            <a:spAutoFit/>
          </a:bodyPr>
          <a:lstStyle/>
          <a:p>
            <a:pPr marL="0" lvl="1"/>
            <a:r>
              <a:rPr lang="en-US" b="1" i="1" dirty="0"/>
              <a:t>Might be available with a L.L.C.</a:t>
            </a:r>
          </a:p>
          <a:p>
            <a:endParaRPr lang="en-US" dirty="0"/>
          </a:p>
        </p:txBody>
      </p:sp>
    </p:spTree>
    <p:extLst>
      <p:ext uri="{BB962C8B-B14F-4D97-AF65-F5344CB8AC3E}">
        <p14:creationId xmlns:p14="http://schemas.microsoft.com/office/powerpoint/2010/main" val="474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accent1"/>
                                      </p:to>
                                    </p:animClr>
                                  </p:sub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accent1"/>
                                      </p:to>
                                    </p:animClr>
                                  </p:sub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accent1"/>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animEffect transition="in" filter="fade">
                                      <p:cBhvr>
                                        <p:cTn id="24" dur="500"/>
                                        <p:tgtEl>
                                          <p:spTgt spid="9">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State Incentives</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103</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9" name="Content Placeholder 2"/>
          <p:cNvSpPr txBox="1">
            <a:spLocks/>
          </p:cNvSpPr>
          <p:nvPr/>
        </p:nvSpPr>
        <p:spPr bwMode="auto">
          <a:xfrm>
            <a:off x="457200" y="1600200"/>
            <a:ext cx="5867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New Mexico Corporate </a:t>
            </a:r>
            <a:r>
              <a:rPr lang="en-US" dirty="0"/>
              <a:t>T</a:t>
            </a:r>
            <a:r>
              <a:rPr lang="en-US" dirty="0" smtClean="0"/>
              <a:t>ax </a:t>
            </a:r>
            <a:r>
              <a:rPr lang="en-US" dirty="0"/>
              <a:t>C</a:t>
            </a:r>
            <a:r>
              <a:rPr lang="en-US" dirty="0" smtClean="0"/>
              <a:t>redit</a:t>
            </a:r>
          </a:p>
          <a:p>
            <a:pPr lvl="1"/>
            <a:r>
              <a:rPr lang="en-US" dirty="0" smtClean="0"/>
              <a:t>6% tax credit</a:t>
            </a:r>
          </a:p>
          <a:p>
            <a:pPr lvl="1"/>
            <a:r>
              <a:rPr lang="en-US" dirty="0" smtClean="0"/>
              <a:t>Max incentive = $60 million</a:t>
            </a:r>
          </a:p>
          <a:p>
            <a:pPr lvl="1"/>
            <a:r>
              <a:rPr lang="en-US" dirty="0" smtClean="0"/>
              <a:t>Applicable to commercial sector</a:t>
            </a:r>
          </a:p>
          <a:p>
            <a:endParaRPr lang="en-US" dirty="0"/>
          </a:p>
          <a:p>
            <a:r>
              <a:rPr lang="en-US" dirty="0" smtClean="0"/>
              <a:t>Sustainable Building Tax Credit</a:t>
            </a:r>
          </a:p>
          <a:p>
            <a:pPr lvl="1"/>
            <a:r>
              <a:rPr lang="en-US" dirty="0" smtClean="0"/>
              <a:t>Based upon LEED certification</a:t>
            </a:r>
          </a:p>
          <a:p>
            <a:pPr lvl="1"/>
            <a:r>
              <a:rPr lang="en-US" dirty="0" smtClean="0"/>
              <a:t>$0.30 - $6.25/ft</a:t>
            </a:r>
            <a:r>
              <a:rPr lang="en-US" baseline="30000" dirty="0" smtClean="0"/>
              <a:t>2</a:t>
            </a:r>
            <a:br>
              <a:rPr lang="en-US" baseline="30000" dirty="0" smtClean="0"/>
            </a:br>
            <a:endParaRPr lang="en-US" baseline="30000" dirty="0" smtClean="0"/>
          </a:p>
          <a:p>
            <a:r>
              <a:rPr lang="en-US" dirty="0" smtClean="0"/>
              <a:t>Non-profit = No tax</a:t>
            </a:r>
          </a:p>
          <a:p>
            <a:pPr lvl="1"/>
            <a:r>
              <a:rPr lang="en-US" dirty="0" smtClean="0"/>
              <a:t>Receive credit and sell to a for-profit entity</a:t>
            </a:r>
          </a:p>
          <a:p>
            <a:pPr lvl="1"/>
            <a:endParaRPr lang="en-US" dirty="0" smtClean="0"/>
          </a:p>
          <a:p>
            <a:pPr lvl="1"/>
            <a:endParaRPr lang="en-US" dirty="0" smtClean="0"/>
          </a:p>
          <a:p>
            <a:pPr lvl="1"/>
            <a:endParaRPr lang="en-US" dirty="0" smtClean="0"/>
          </a:p>
          <a:p>
            <a:pPr marL="114300" indent="0">
              <a:buFont typeface="Arial" panose="020B0604020202020204" pitchFamily="34" charset="0"/>
              <a:buNone/>
            </a:pPr>
            <a:endParaRPr lang="en-US" dirty="0"/>
          </a:p>
        </p:txBody>
      </p:sp>
      <p:pic>
        <p:nvPicPr>
          <p:cNvPr id="1026" name="Picture 2" descr="gold-dollar-sig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5400" y="2133600"/>
            <a:ext cx="323929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8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accent1"/>
                                      </p:to>
                                    </p:animClr>
                                  </p:sub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500"/>
                                        <p:tgtEl>
                                          <p:spTgt spid="9">
                                            <p:txEl>
                                              <p:pRg st="5" end="5"/>
                                            </p:txEl>
                                          </p:spTgt>
                                        </p:tgtEl>
                                      </p:cBhvr>
                                    </p:animEffect>
                                  </p:childTnLst>
                                  <p:subTnLst>
                                    <p:animClr clrSpc="rgb" dir="cw">
                                      <p:cBhvr override="childStyle">
                                        <p:cTn dur="1" fill="hold" display="0" masterRel="nextClick" afterEffect="1"/>
                                        <p:tgtEl>
                                          <p:spTgt spid="9">
                                            <p:txEl>
                                              <p:pRg st="5" end="5"/>
                                            </p:txEl>
                                          </p:spTgt>
                                        </p:tgtEl>
                                        <p:attrNameLst>
                                          <p:attrName>ppt_c</p:attrName>
                                        </p:attrNameLst>
                                      </p:cBhvr>
                                      <p:to>
                                        <a:schemeClr val="accent1"/>
                                      </p:to>
                                    </p:animClr>
                                  </p:subTnLst>
                                </p:cTn>
                              </p:par>
                              <p:par>
                                <p:cTn id="22" presetID="10"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500"/>
                                        <p:tgtEl>
                                          <p:spTgt spid="9">
                                            <p:txEl>
                                              <p:pRg st="6" end="6"/>
                                            </p:txEl>
                                          </p:spTgt>
                                        </p:tgtEl>
                                      </p:cBhvr>
                                    </p:animEffect>
                                  </p:childTnLst>
                                  <p:subTnLst>
                                    <p:animClr clrSpc="rgb" dir="cw">
                                      <p:cBhvr override="childStyle">
                                        <p:cTn dur="1" fill="hold" display="0" masterRel="nextClick" afterEffect="1"/>
                                        <p:tgtEl>
                                          <p:spTgt spid="9">
                                            <p:txEl>
                                              <p:pRg st="6" end="6"/>
                                            </p:txEl>
                                          </p:spTgt>
                                        </p:tgtEl>
                                        <p:attrNameLst>
                                          <p:attrName>ppt_c</p:attrName>
                                        </p:attrNameLst>
                                      </p:cBhvr>
                                      <p:to>
                                        <a:schemeClr val="accent1"/>
                                      </p:to>
                                    </p:animClr>
                                  </p:subTnLst>
                                </p:cTn>
                              </p:par>
                              <p:par>
                                <p:cTn id="25" presetID="10"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subTnLst>
                                    <p:animClr clrSpc="rgb" dir="cw">
                                      <p:cBhvr override="childStyle">
                                        <p:cTn dur="1" fill="hold" display="0" masterRel="nextClick" afterEffect="1"/>
                                        <p:tgtEl>
                                          <p:spTgt spid="9">
                                            <p:txEl>
                                              <p:pRg st="7" end="7"/>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Effect transition="in" filter="fade">
                                      <p:cBhvr>
                                        <p:cTn id="35"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Federal Incentives</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104</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9" name="Content Placeholder 2"/>
          <p:cNvSpPr txBox="1">
            <a:spLocks/>
          </p:cNvSpPr>
          <p:nvPr/>
        </p:nvSpPr>
        <p:spPr bwMode="auto">
          <a:xfrm>
            <a:off x="457200" y="1981200"/>
            <a:ext cx="5867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Business Energy Investment </a:t>
            </a:r>
            <a:r>
              <a:rPr lang="en-US" dirty="0"/>
              <a:t>T</a:t>
            </a:r>
            <a:r>
              <a:rPr lang="en-US" dirty="0" smtClean="0"/>
              <a:t>ax </a:t>
            </a:r>
            <a:r>
              <a:rPr lang="en-US" dirty="0"/>
              <a:t>C</a:t>
            </a:r>
            <a:r>
              <a:rPr lang="en-US" dirty="0" smtClean="0"/>
              <a:t>redit</a:t>
            </a:r>
          </a:p>
          <a:p>
            <a:pPr lvl="1"/>
            <a:r>
              <a:rPr lang="en-US" dirty="0" smtClean="0"/>
              <a:t>30% </a:t>
            </a:r>
            <a:r>
              <a:rPr lang="en-US" dirty="0"/>
              <a:t>T</a:t>
            </a:r>
            <a:r>
              <a:rPr lang="en-US" dirty="0" smtClean="0"/>
              <a:t>ax </a:t>
            </a:r>
            <a:r>
              <a:rPr lang="en-US" dirty="0"/>
              <a:t>C</a:t>
            </a:r>
            <a:r>
              <a:rPr lang="en-US" dirty="0" smtClean="0"/>
              <a:t>redit on Capital Investment</a:t>
            </a:r>
          </a:p>
          <a:p>
            <a:pPr lvl="1"/>
            <a:r>
              <a:rPr lang="en-US" dirty="0" smtClean="0"/>
              <a:t>No Max </a:t>
            </a:r>
            <a:r>
              <a:rPr lang="en-US" dirty="0"/>
              <a:t>I</a:t>
            </a:r>
            <a:r>
              <a:rPr lang="en-US" dirty="0" smtClean="0"/>
              <a:t>ncentive </a:t>
            </a:r>
          </a:p>
          <a:p>
            <a:pPr lvl="1"/>
            <a:r>
              <a:rPr lang="en-US" dirty="0" smtClean="0"/>
              <a:t>Applicable to commercial sector</a:t>
            </a:r>
            <a:br>
              <a:rPr lang="en-US" dirty="0" smtClean="0"/>
            </a:br>
            <a:endParaRPr lang="en-US" dirty="0" smtClean="0"/>
          </a:p>
          <a:p>
            <a:r>
              <a:rPr lang="en-US" dirty="0" smtClean="0"/>
              <a:t>Applicable To:</a:t>
            </a:r>
            <a:endParaRPr lang="en-US" dirty="0"/>
          </a:p>
          <a:p>
            <a:pPr lvl="1"/>
            <a:r>
              <a:rPr lang="en-US" dirty="0" smtClean="0"/>
              <a:t>PPA</a:t>
            </a:r>
          </a:p>
          <a:p>
            <a:pPr lvl="1"/>
            <a:r>
              <a:rPr lang="en-US" dirty="0" smtClean="0"/>
              <a:t>Solar Lease</a:t>
            </a:r>
          </a:p>
          <a:p>
            <a:pPr lvl="1"/>
            <a:r>
              <a:rPr lang="en-US" dirty="0" smtClean="0"/>
              <a:t>L.L.C.</a:t>
            </a:r>
          </a:p>
          <a:p>
            <a:pPr lvl="1"/>
            <a:endParaRPr lang="en-US" dirty="0" smtClean="0"/>
          </a:p>
          <a:p>
            <a:pPr lvl="1"/>
            <a:endParaRPr lang="en-US" dirty="0" smtClean="0"/>
          </a:p>
          <a:p>
            <a:pPr marL="114300" indent="0">
              <a:buFont typeface="Arial" panose="020B0604020202020204" pitchFamily="34" charset="0"/>
              <a:buNone/>
            </a:pPr>
            <a:endParaRPr lang="en-US" dirty="0"/>
          </a:p>
        </p:txBody>
      </p:sp>
      <p:pic>
        <p:nvPicPr>
          <p:cNvPr id="7" name="Picture 2" descr="gold-dollar-sig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5400" y="2133600"/>
            <a:ext cx="323929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accent1"/>
                                      </p:to>
                                    </p:animClr>
                                  </p:sub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Electricity </a:t>
            </a:r>
            <a:r>
              <a:rPr lang="en-US" dirty="0" smtClean="0"/>
              <a:t>Invoice Analysis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105</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7" name="Content Placeholder 6"/>
          <p:cNvGraphicFramePr>
            <a:graphicFrameLocks noGrp="1"/>
          </p:cNvGraphicFramePr>
          <p:nvPr>
            <p:ph idx="1"/>
            <p:extLst/>
          </p:nvPr>
        </p:nvGraphicFramePr>
        <p:xfrm>
          <a:off x="228600" y="1417638"/>
          <a:ext cx="7848600" cy="52117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1143000" y="4876800"/>
            <a:ext cx="3000441" cy="305566"/>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lumMod val="95000"/>
                  </a:schemeClr>
                </a:solidFill>
              </a:rPr>
              <a:t>Annual Total</a:t>
            </a:r>
            <a:r>
              <a:rPr lang="en-US" sz="2000" baseline="0" dirty="0">
                <a:solidFill>
                  <a:schemeClr val="bg1">
                    <a:lumMod val="95000"/>
                  </a:schemeClr>
                </a:solidFill>
              </a:rPr>
              <a:t> = $ </a:t>
            </a:r>
            <a:r>
              <a:rPr lang="en-US" sz="2000" i="1" baseline="0" dirty="0">
                <a:solidFill>
                  <a:schemeClr val="bg1">
                    <a:lumMod val="95000"/>
                  </a:schemeClr>
                </a:solidFill>
              </a:rPr>
              <a:t>69,892</a:t>
            </a:r>
            <a:endParaRPr lang="en-US" sz="2000" i="1" dirty="0">
              <a:solidFill>
                <a:schemeClr val="bg1">
                  <a:lumMod val="95000"/>
                </a:schemeClr>
              </a:solidFill>
            </a:endParaRPr>
          </a:p>
        </p:txBody>
      </p:sp>
    </p:spTree>
    <p:extLst>
      <p:ext uri="{BB962C8B-B14F-4D97-AF65-F5344CB8AC3E}">
        <p14:creationId xmlns:p14="http://schemas.microsoft.com/office/powerpoint/2010/main" val="32797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Electricity </a:t>
            </a:r>
            <a:r>
              <a:rPr lang="en-US" dirty="0" smtClean="0"/>
              <a:t>Invoice Analysis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106</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10" name="Content Placeholder 9"/>
          <p:cNvGraphicFramePr>
            <a:graphicFrameLocks noGrp="1"/>
          </p:cNvGraphicFramePr>
          <p:nvPr>
            <p:ph idx="1"/>
            <p:extLst/>
          </p:nvPr>
        </p:nvGraphicFramePr>
        <p:xfrm>
          <a:off x="152400" y="1417638"/>
          <a:ext cx="8153400" cy="52117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648200" y="4953000"/>
            <a:ext cx="2819400" cy="461665"/>
          </a:xfrm>
          <a:prstGeom prst="rect">
            <a:avLst/>
          </a:prstGeom>
          <a:noFill/>
        </p:spPr>
        <p:txBody>
          <a:bodyPr wrap="square" rtlCol="0">
            <a:spAutoFit/>
          </a:bodyPr>
          <a:lstStyle/>
          <a:p>
            <a:r>
              <a:rPr lang="en-US" sz="2400" dirty="0" smtClean="0">
                <a:solidFill>
                  <a:schemeClr val="bg1"/>
                </a:solidFill>
              </a:rPr>
              <a:t>Difference ≈ $10,000 </a:t>
            </a:r>
            <a:endParaRPr lang="en-US" sz="2400" dirty="0">
              <a:solidFill>
                <a:schemeClr val="bg1"/>
              </a:solidFill>
            </a:endParaRPr>
          </a:p>
        </p:txBody>
      </p:sp>
      <p:sp>
        <p:nvSpPr>
          <p:cNvPr id="7" name="TextBox 1"/>
          <p:cNvSpPr txBox="1"/>
          <p:nvPr/>
        </p:nvSpPr>
        <p:spPr>
          <a:xfrm>
            <a:off x="1143000" y="4876408"/>
            <a:ext cx="2499588" cy="30556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0" i="1" dirty="0">
                <a:solidFill>
                  <a:schemeClr val="bg1">
                    <a:lumMod val="95000"/>
                  </a:schemeClr>
                </a:solidFill>
              </a:rPr>
              <a:t>Annual Total</a:t>
            </a:r>
            <a:r>
              <a:rPr lang="en-US" sz="1800" b="0" i="1" baseline="0" dirty="0">
                <a:solidFill>
                  <a:schemeClr val="bg1">
                    <a:lumMod val="95000"/>
                  </a:schemeClr>
                </a:solidFill>
              </a:rPr>
              <a:t> = $ </a:t>
            </a:r>
            <a:r>
              <a:rPr lang="en-US" sz="2000" b="0" i="1" baseline="0" dirty="0">
                <a:solidFill>
                  <a:schemeClr val="bg1">
                    <a:lumMod val="95000"/>
                  </a:schemeClr>
                </a:solidFill>
              </a:rPr>
              <a:t>79,621</a:t>
            </a:r>
            <a:endParaRPr lang="en-US" sz="1800" b="0" i="1" dirty="0">
              <a:solidFill>
                <a:schemeClr val="bg1">
                  <a:lumMod val="95000"/>
                </a:schemeClr>
              </a:solidFill>
            </a:endParaRPr>
          </a:p>
        </p:txBody>
      </p:sp>
    </p:spTree>
    <p:extLst>
      <p:ext uri="{BB962C8B-B14F-4D97-AF65-F5344CB8AC3E}">
        <p14:creationId xmlns:p14="http://schemas.microsoft.com/office/powerpoint/2010/main" val="37285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Electricity Rate Analysis</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107</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6" name="Content Placeholder 5"/>
          <p:cNvGraphicFramePr>
            <a:graphicFrameLocks noGrp="1"/>
          </p:cNvGraphicFramePr>
          <p:nvPr>
            <p:ph idx="1"/>
            <p:extLst/>
          </p:nvPr>
        </p:nvGraphicFramePr>
        <p:xfrm>
          <a:off x="457200" y="1600200"/>
          <a:ext cx="7620000" cy="2712720"/>
        </p:xfrm>
        <a:graphic>
          <a:graphicData uri="http://schemas.openxmlformats.org/drawingml/2006/table">
            <a:tbl>
              <a:tblPr firstRow="1" bandRow="1">
                <a:tableStyleId>{5C22544A-7EE6-4342-B048-85BDC9FD1C3A}</a:tableStyleId>
              </a:tblPr>
              <a:tblGrid>
                <a:gridCol w="2540000"/>
                <a:gridCol w="2540000"/>
                <a:gridCol w="2540000"/>
              </a:tblGrid>
              <a:tr h="685800">
                <a:tc>
                  <a:txBody>
                    <a:bodyPr/>
                    <a:lstStyle/>
                    <a:p>
                      <a:pPr algn="ctr"/>
                      <a:r>
                        <a:rPr lang="en-US" sz="1600" dirty="0" smtClean="0"/>
                        <a:t>                                Tier</a:t>
                      </a:r>
                      <a:endParaRPr lang="en-US" sz="1600" baseline="0" dirty="0" smtClean="0"/>
                    </a:p>
                    <a:p>
                      <a:pPr algn="ctr"/>
                      <a:endParaRPr lang="en-US" sz="1600" baseline="0" dirty="0" smtClean="0"/>
                    </a:p>
                    <a:p>
                      <a:pPr algn="l"/>
                      <a:r>
                        <a:rPr lang="en-US" sz="1600" baseline="0" dirty="0" smtClean="0"/>
                        <a:t>Bill Sections</a:t>
                      </a:r>
                      <a:endParaRPr lang="en-US" sz="1600" dirty="0"/>
                    </a:p>
                  </a:txBody>
                  <a:tcPr>
                    <a:lnL w="12700" cmpd="sng">
                      <a:noFill/>
                    </a:lnL>
                    <a:lnR w="12700" cmpd="sng">
                      <a:noFill/>
                    </a:lnR>
                    <a:lnT w="12700" cmpd="sng">
                      <a:noFill/>
                    </a:lnT>
                    <a:lnB w="38100" cmpd="sng">
                      <a:noFill/>
                    </a:lnB>
                    <a:lnTlToBr w="12700" cap="flat" cmpd="sng" algn="ctr">
                      <a:solidFill>
                        <a:schemeClr val="tx1"/>
                      </a:solidFill>
                      <a:prstDash val="solid"/>
                      <a:round/>
                      <a:headEnd type="none" w="med" len="med"/>
                      <a:tailEnd type="none" w="med" len="med"/>
                    </a:lnTlToBr>
                    <a:lnBlToTr w="12700" cmpd="sng">
                      <a:noFill/>
                      <a:prstDash val="solid"/>
                    </a:lnBlToTr>
                  </a:tcPr>
                </a:tc>
                <a:tc>
                  <a:txBody>
                    <a:bodyPr/>
                    <a:lstStyle/>
                    <a:p>
                      <a:pPr algn="ctr"/>
                      <a:r>
                        <a:rPr lang="en-US" sz="1600" dirty="0" smtClean="0"/>
                        <a:t>General Service Medium</a:t>
                      </a:r>
                      <a:endParaRPr lang="en-US" sz="1600" dirty="0"/>
                    </a:p>
                  </a:txBody>
                  <a:tcPr anchor="ctr">
                    <a:lnL w="12700" cmpd="sng">
                      <a:noFill/>
                    </a:lnL>
                  </a:tcPr>
                </a:tc>
                <a:tc>
                  <a:txBody>
                    <a:bodyPr/>
                    <a:lstStyle/>
                    <a:p>
                      <a:pPr algn="ctr"/>
                      <a:r>
                        <a:rPr lang="en-US" sz="1600" dirty="0" smtClean="0"/>
                        <a:t>General Service</a:t>
                      </a:r>
                      <a:r>
                        <a:rPr lang="en-US" sz="1600" baseline="0" dirty="0" smtClean="0"/>
                        <a:t> Small</a:t>
                      </a:r>
                      <a:endParaRPr lang="en-US" sz="1600" dirty="0"/>
                    </a:p>
                  </a:txBody>
                  <a:tcPr anchor="ctr"/>
                </a:tc>
              </a:tr>
              <a:tr h="472440">
                <a:tc>
                  <a:txBody>
                    <a:bodyPr/>
                    <a:lstStyle/>
                    <a:p>
                      <a:r>
                        <a:rPr lang="en-US" sz="1600" dirty="0" smtClean="0"/>
                        <a:t>First 100 kW</a:t>
                      </a:r>
                      <a:r>
                        <a:rPr lang="en-US" sz="1600" baseline="0" dirty="0" smtClean="0"/>
                        <a:t> or Less ($)</a:t>
                      </a:r>
                      <a:endParaRPr lang="en-US" sz="1600" dirty="0"/>
                    </a:p>
                  </a:txBody>
                  <a:tcPr anchor="ctr">
                    <a:lnT w="38100" cmpd="sng">
                      <a:noFill/>
                    </a:lnT>
                  </a:tcPr>
                </a:tc>
                <a:tc>
                  <a:txBody>
                    <a:bodyPr/>
                    <a:lstStyle/>
                    <a:p>
                      <a:pPr algn="ctr"/>
                      <a:r>
                        <a:rPr lang="en-US" sz="1600" dirty="0" smtClean="0"/>
                        <a:t>1,534.43</a:t>
                      </a:r>
                      <a:endParaRPr lang="en-US" sz="1600" dirty="0"/>
                    </a:p>
                  </a:txBody>
                  <a:tcPr/>
                </a:tc>
                <a:tc>
                  <a:txBody>
                    <a:bodyPr/>
                    <a:lstStyle/>
                    <a:p>
                      <a:pPr algn="ctr"/>
                      <a:r>
                        <a:rPr lang="en-US" sz="1600" dirty="0" smtClean="0"/>
                        <a:t>-</a:t>
                      </a:r>
                      <a:endParaRPr lang="en-US" sz="1600" dirty="0"/>
                    </a:p>
                  </a:txBody>
                  <a:tcPr/>
                </a:tc>
              </a:tr>
              <a:tr h="472440">
                <a:tc>
                  <a:txBody>
                    <a:bodyPr/>
                    <a:lstStyle/>
                    <a:p>
                      <a:r>
                        <a:rPr lang="en-US" sz="1600" dirty="0" smtClean="0"/>
                        <a:t>Additional Demand ($/kW)</a:t>
                      </a:r>
                      <a:endParaRPr lang="en-US" sz="1600" dirty="0"/>
                    </a:p>
                  </a:txBody>
                  <a:tcPr anchor="ctr"/>
                </a:tc>
                <a:tc>
                  <a:txBody>
                    <a:bodyPr/>
                    <a:lstStyle/>
                    <a:p>
                      <a:pPr algn="ctr"/>
                      <a:r>
                        <a:rPr lang="en-US" sz="1600" dirty="0" smtClean="0"/>
                        <a:t>15.90</a:t>
                      </a:r>
                      <a:endParaRPr lang="en-US" sz="1600" dirty="0"/>
                    </a:p>
                  </a:txBody>
                  <a:tcPr/>
                </a:tc>
                <a:tc>
                  <a:txBody>
                    <a:bodyPr/>
                    <a:lstStyle/>
                    <a:p>
                      <a:pPr algn="ctr"/>
                      <a:r>
                        <a:rPr lang="en-US" sz="1600" dirty="0" smtClean="0"/>
                        <a:t>-</a:t>
                      </a:r>
                      <a:endParaRPr lang="en-US" sz="1600" dirty="0"/>
                    </a:p>
                  </a:txBody>
                  <a:tcPr/>
                </a:tc>
              </a:tr>
              <a:tr h="472440">
                <a:tc>
                  <a:txBody>
                    <a:bodyPr/>
                    <a:lstStyle/>
                    <a:p>
                      <a:r>
                        <a:rPr lang="en-US" sz="1600" dirty="0" smtClean="0"/>
                        <a:t>First 100 kWh ($)</a:t>
                      </a:r>
                      <a:endParaRPr lang="en-US" sz="1600" dirty="0"/>
                    </a:p>
                  </a:txBody>
                  <a:tcPr anchor="ctr"/>
                </a:tc>
                <a:tc>
                  <a:txBody>
                    <a:bodyPr/>
                    <a:lstStyle/>
                    <a:p>
                      <a:pPr algn="ctr"/>
                      <a:r>
                        <a:rPr lang="en-US" sz="1600" dirty="0" smtClean="0"/>
                        <a:t>-</a:t>
                      </a:r>
                      <a:endParaRPr lang="en-US" sz="1600" dirty="0"/>
                    </a:p>
                  </a:txBody>
                  <a:tcPr/>
                </a:tc>
                <a:tc>
                  <a:txBody>
                    <a:bodyPr/>
                    <a:lstStyle/>
                    <a:p>
                      <a:pPr algn="ctr"/>
                      <a:r>
                        <a:rPr lang="en-US" sz="1600" dirty="0" smtClean="0"/>
                        <a:t>14.45</a:t>
                      </a:r>
                      <a:endParaRPr lang="en-US" sz="1600" dirty="0"/>
                    </a:p>
                  </a:txBody>
                  <a:tcPr/>
                </a:tc>
              </a:tr>
              <a:tr h="472440">
                <a:tc>
                  <a:txBody>
                    <a:bodyPr/>
                    <a:lstStyle/>
                    <a:p>
                      <a:r>
                        <a:rPr lang="en-US" sz="1600" dirty="0" smtClean="0"/>
                        <a:t>Energy Charge ($/kWh)</a:t>
                      </a:r>
                      <a:endParaRPr lang="en-US" sz="1600" dirty="0"/>
                    </a:p>
                  </a:txBody>
                  <a:tcPr anchor="ctr"/>
                </a:tc>
                <a:tc>
                  <a:txBody>
                    <a:bodyPr/>
                    <a:lstStyle/>
                    <a:p>
                      <a:pPr algn="ctr"/>
                      <a:r>
                        <a:rPr lang="en-US" sz="1600" dirty="0" smtClean="0"/>
                        <a:t>0.0791</a:t>
                      </a:r>
                      <a:endParaRPr lang="en-US" sz="1600" dirty="0"/>
                    </a:p>
                  </a:txBody>
                  <a:tcPr/>
                </a:tc>
                <a:tc>
                  <a:txBody>
                    <a:bodyPr/>
                    <a:lstStyle/>
                    <a:p>
                      <a:pPr algn="ctr"/>
                      <a:r>
                        <a:rPr lang="en-US" sz="1600" dirty="0" smtClean="0"/>
                        <a:t>0.1285</a:t>
                      </a:r>
                      <a:endParaRPr lang="en-US" sz="1600" dirty="0"/>
                    </a:p>
                  </a:txBody>
                  <a:tcPr/>
                </a:tc>
              </a:tr>
            </a:tbl>
          </a:graphicData>
        </a:graphic>
      </p:graphicFrame>
      <p:sp>
        <p:nvSpPr>
          <p:cNvPr id="7" name="TextBox 6"/>
          <p:cNvSpPr txBox="1"/>
          <p:nvPr/>
        </p:nvSpPr>
        <p:spPr>
          <a:xfrm>
            <a:off x="1676400" y="4632662"/>
            <a:ext cx="5867400" cy="1292662"/>
          </a:xfrm>
          <a:prstGeom prst="rect">
            <a:avLst/>
          </a:prstGeom>
          <a:noFill/>
        </p:spPr>
        <p:txBody>
          <a:bodyPr wrap="square" rtlCol="0">
            <a:spAutoFit/>
          </a:bodyPr>
          <a:lstStyle/>
          <a:p>
            <a:r>
              <a:rPr lang="en-US" sz="2400" dirty="0" smtClean="0"/>
              <a:t>General Service Medium Requirements:</a:t>
            </a:r>
          </a:p>
          <a:p>
            <a:r>
              <a:rPr lang="en-US" dirty="0" smtClean="0"/>
              <a:t>For 3 Consecutive Months…</a:t>
            </a:r>
            <a:br>
              <a:rPr lang="en-US" dirty="0" smtClean="0"/>
            </a:br>
            <a:endParaRPr lang="en-US" dirty="0" smtClean="0"/>
          </a:p>
          <a:p>
            <a:pPr lvl="1"/>
            <a:r>
              <a:rPr lang="en-US" dirty="0"/>
              <a:t>	</a:t>
            </a:r>
          </a:p>
        </p:txBody>
      </p:sp>
      <p:sp>
        <p:nvSpPr>
          <p:cNvPr id="3" name="TextBox 2"/>
          <p:cNvSpPr txBox="1"/>
          <p:nvPr/>
        </p:nvSpPr>
        <p:spPr>
          <a:xfrm>
            <a:off x="1034331" y="5644657"/>
            <a:ext cx="2294905" cy="646331"/>
          </a:xfrm>
          <a:prstGeom prst="rect">
            <a:avLst/>
          </a:prstGeom>
          <a:noFill/>
        </p:spPr>
        <p:txBody>
          <a:bodyPr wrap="square" rtlCol="0">
            <a:spAutoFit/>
          </a:bodyPr>
          <a:lstStyle/>
          <a:p>
            <a:pPr lvl="1" algn="ctr"/>
            <a:r>
              <a:rPr lang="en-US" dirty="0"/>
              <a:t>40,000 kWh </a:t>
            </a:r>
            <a:r>
              <a:rPr lang="en-US" dirty="0" smtClean="0"/>
              <a:t>Monthly Usage</a:t>
            </a:r>
            <a:endParaRPr lang="en-US" dirty="0"/>
          </a:p>
        </p:txBody>
      </p:sp>
      <p:sp>
        <p:nvSpPr>
          <p:cNvPr id="8" name="TextBox 7"/>
          <p:cNvSpPr txBox="1"/>
          <p:nvPr/>
        </p:nvSpPr>
        <p:spPr>
          <a:xfrm>
            <a:off x="4971084" y="5644657"/>
            <a:ext cx="2572716" cy="646331"/>
          </a:xfrm>
          <a:prstGeom prst="rect">
            <a:avLst/>
          </a:prstGeom>
          <a:noFill/>
        </p:spPr>
        <p:txBody>
          <a:bodyPr wrap="square" rtlCol="0">
            <a:spAutoFit/>
          </a:bodyPr>
          <a:lstStyle/>
          <a:p>
            <a:pPr lvl="1" algn="ctr"/>
            <a:r>
              <a:rPr lang="en-US" dirty="0"/>
              <a:t>100 kW </a:t>
            </a:r>
            <a:endParaRPr lang="en-US" dirty="0" smtClean="0"/>
          </a:p>
          <a:p>
            <a:pPr lvl="1"/>
            <a:r>
              <a:rPr lang="en-US" dirty="0" smtClean="0"/>
              <a:t>Monthly Peak Usage</a:t>
            </a:r>
            <a:endParaRPr lang="en-US" dirty="0"/>
          </a:p>
        </p:txBody>
      </p:sp>
      <p:sp>
        <p:nvSpPr>
          <p:cNvPr id="9" name="TextBox 8"/>
          <p:cNvSpPr txBox="1"/>
          <p:nvPr/>
        </p:nvSpPr>
        <p:spPr>
          <a:xfrm>
            <a:off x="3447545" y="5736989"/>
            <a:ext cx="1475854" cy="461665"/>
          </a:xfrm>
          <a:prstGeom prst="rect">
            <a:avLst/>
          </a:prstGeom>
          <a:noFill/>
        </p:spPr>
        <p:txBody>
          <a:bodyPr wrap="square" rtlCol="0">
            <a:spAutoFit/>
          </a:bodyPr>
          <a:lstStyle/>
          <a:p>
            <a:pPr lvl="1" algn="ctr"/>
            <a:r>
              <a:rPr lang="en-US" sz="2400" b="1" dirty="0" smtClean="0"/>
              <a:t>~OR~</a:t>
            </a:r>
            <a:endParaRPr lang="en-US" sz="2400" b="1" dirty="0"/>
          </a:p>
        </p:txBody>
      </p:sp>
    </p:spTree>
    <p:extLst>
      <p:ext uri="{BB962C8B-B14F-4D97-AF65-F5344CB8AC3E}">
        <p14:creationId xmlns:p14="http://schemas.microsoft.com/office/powerpoint/2010/main" val="21944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Electricity Rate Analysis</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108</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8" name="Content Placeholder 10"/>
          <p:cNvGraphicFramePr>
            <a:graphicFrameLocks noGrp="1"/>
          </p:cNvGraphicFramePr>
          <p:nvPr>
            <p:ph idx="1"/>
            <p:extLst/>
          </p:nvPr>
        </p:nvGraphicFramePr>
        <p:xfrm>
          <a:off x="228600" y="1417638"/>
          <a:ext cx="8001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3886200" y="4191000"/>
            <a:ext cx="1600200" cy="381000"/>
          </a:xfrm>
          <a:prstGeom prst="rect">
            <a:avLst/>
          </a:prstGeom>
          <a:no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tx1">
                    <a:lumMod val="75000"/>
                    <a:lumOff val="25000"/>
                  </a:schemeClr>
                </a:solidFill>
              </a:rPr>
              <a:t>32,000</a:t>
            </a:r>
            <a:r>
              <a:rPr lang="en-US" sz="1800" dirty="0">
                <a:solidFill>
                  <a:schemeClr val="tx1">
                    <a:lumMod val="75000"/>
                    <a:lumOff val="25000"/>
                  </a:schemeClr>
                </a:solidFill>
              </a:rPr>
              <a:t> kWh</a:t>
            </a:r>
          </a:p>
        </p:txBody>
      </p:sp>
    </p:spTree>
    <p:extLst>
      <p:ext uri="{BB962C8B-B14F-4D97-AF65-F5344CB8AC3E}">
        <p14:creationId xmlns:p14="http://schemas.microsoft.com/office/powerpoint/2010/main" val="67748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918325" cy="1143000"/>
          </a:xfrm>
        </p:spPr>
        <p:txBody>
          <a:bodyPr/>
          <a:lstStyle/>
          <a:p>
            <a:r>
              <a:rPr lang="en-US" dirty="0" smtClean="0"/>
              <a:t>Electricity Rate Analysis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109</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9" name="Content Placeholder 8"/>
          <p:cNvGraphicFramePr>
            <a:graphicFrameLocks noGrp="1"/>
          </p:cNvGraphicFramePr>
          <p:nvPr>
            <p:ph idx="1"/>
            <p:extLst/>
          </p:nvPr>
        </p:nvGraphicFramePr>
        <p:xfrm>
          <a:off x="304800" y="1417638"/>
          <a:ext cx="8001000" cy="52117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2057400" y="5181832"/>
            <a:ext cx="1905000" cy="457200"/>
          </a:xfrm>
          <a:prstGeom prst="rect">
            <a:avLst/>
          </a:prstGeom>
          <a:no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smtClean="0">
                <a:solidFill>
                  <a:schemeClr val="tx1">
                    <a:lumMod val="75000"/>
                    <a:lumOff val="25000"/>
                  </a:schemeClr>
                </a:solidFill>
              </a:rPr>
              <a:t>Average ≈ 5%</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98539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Criteria</a:t>
            </a:r>
            <a:endParaRPr lang="en-US" dirty="0"/>
          </a:p>
        </p:txBody>
      </p:sp>
      <p:sp>
        <p:nvSpPr>
          <p:cNvPr id="3" name="Content Placeholder 2"/>
          <p:cNvSpPr>
            <a:spLocks noGrp="1"/>
          </p:cNvSpPr>
          <p:nvPr>
            <p:ph idx="1"/>
          </p:nvPr>
        </p:nvSpPr>
        <p:spPr/>
        <p:txBody>
          <a:bodyPr/>
          <a:lstStyle/>
          <a:p>
            <a:r>
              <a:rPr lang="en-US" dirty="0" smtClean="0"/>
              <a:t>Survey</a:t>
            </a:r>
          </a:p>
          <a:p>
            <a:r>
              <a:rPr lang="en-US" dirty="0" smtClean="0"/>
              <a:t>Decision Matrix</a:t>
            </a:r>
          </a:p>
          <a:p>
            <a:pPr lvl="1"/>
            <a:r>
              <a:rPr lang="en-US" dirty="0" smtClean="0"/>
              <a:t>Aesthetics</a:t>
            </a:r>
          </a:p>
          <a:p>
            <a:pPr lvl="1"/>
            <a:r>
              <a:rPr lang="en-US" dirty="0" smtClean="0"/>
              <a:t>Placement</a:t>
            </a:r>
          </a:p>
          <a:p>
            <a:pPr lvl="1"/>
            <a:r>
              <a:rPr lang="en-US" dirty="0" smtClean="0"/>
              <a:t>Security</a:t>
            </a:r>
          </a:p>
          <a:p>
            <a:pPr lvl="1"/>
            <a:r>
              <a:rPr lang="en-US" dirty="0" smtClean="0"/>
              <a:t>Cost</a:t>
            </a:r>
          </a:p>
          <a:p>
            <a:pPr lvl="1"/>
            <a:r>
              <a:rPr lang="en-US" dirty="0" smtClean="0"/>
              <a:t>Ease of Construction</a:t>
            </a:r>
          </a:p>
          <a:p>
            <a:pPr lvl="1"/>
            <a:r>
              <a:rPr lang="en-US" dirty="0" smtClean="0"/>
              <a:t>Tie-In Distance</a:t>
            </a:r>
          </a:p>
          <a:p>
            <a:pPr lvl="1"/>
            <a:r>
              <a:rPr lang="en-US" dirty="0" smtClean="0"/>
              <a:t>Total Area</a:t>
            </a:r>
          </a:p>
          <a:p>
            <a:pPr lvl="1"/>
            <a:r>
              <a:rPr lang="en-US" dirty="0" smtClean="0"/>
              <a:t>Cleanliness</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1125243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765925" cy="1143000"/>
          </a:xfrm>
        </p:spPr>
        <p:txBody>
          <a:bodyPr/>
          <a:lstStyle/>
          <a:p>
            <a:r>
              <a:rPr lang="en-US" dirty="0" smtClean="0"/>
              <a:t>PPA &amp; Solar Lease Research</a:t>
            </a:r>
            <a:endParaRPr lang="en-US" dirty="0"/>
          </a:p>
        </p:txBody>
      </p:sp>
      <p:sp>
        <p:nvSpPr>
          <p:cNvPr id="3" name="Content Placeholder 2"/>
          <p:cNvSpPr>
            <a:spLocks noGrp="1"/>
          </p:cNvSpPr>
          <p:nvPr>
            <p:ph idx="1"/>
          </p:nvPr>
        </p:nvSpPr>
        <p:spPr>
          <a:xfrm>
            <a:off x="457200" y="1981200"/>
            <a:ext cx="4724400" cy="3276600"/>
          </a:xfrm>
        </p:spPr>
        <p:txBody>
          <a:bodyPr/>
          <a:lstStyle/>
          <a:p>
            <a:pPr marL="114300" indent="0">
              <a:buNone/>
            </a:pPr>
            <a:r>
              <a:rPr lang="en-US" sz="2800" b="1" dirty="0" smtClean="0"/>
              <a:t>Contacts</a:t>
            </a:r>
          </a:p>
          <a:p>
            <a:pPr marL="114300" indent="0">
              <a:buNone/>
            </a:pPr>
            <a:endParaRPr lang="en-US" dirty="0" smtClean="0"/>
          </a:p>
          <a:p>
            <a:r>
              <a:rPr lang="en-US" dirty="0" smtClean="0"/>
              <a:t>Patricia Mattioli</a:t>
            </a:r>
          </a:p>
          <a:p>
            <a:pPr lvl="1"/>
            <a:r>
              <a:rPr lang="en-US" dirty="0" smtClean="0"/>
              <a:t>Consolidated Solar Technologies</a:t>
            </a:r>
            <a:br>
              <a:rPr lang="en-US" dirty="0" smtClean="0"/>
            </a:br>
            <a:endParaRPr lang="en-US" dirty="0" smtClean="0"/>
          </a:p>
          <a:p>
            <a:pPr marL="411163" lvl="1" indent="0">
              <a:buNone/>
            </a:pPr>
            <a:endParaRPr lang="en-US" dirty="0" smtClean="0"/>
          </a:p>
          <a:p>
            <a:r>
              <a:rPr lang="en-US" dirty="0" smtClean="0"/>
              <a:t>Mark Durmmond</a:t>
            </a:r>
            <a:endParaRPr lang="en-US" dirty="0"/>
          </a:p>
          <a:p>
            <a:pPr lvl="1"/>
            <a:r>
              <a:rPr lang="en-US" dirty="0" smtClean="0"/>
              <a:t>Positive Energy Solar</a:t>
            </a:r>
          </a:p>
          <a:p>
            <a:endParaRPr lang="en-US" dirty="0"/>
          </a:p>
          <a:p>
            <a:pPr lvl="1"/>
            <a:endParaRPr lang="en-US" dirty="0" smtClean="0"/>
          </a:p>
          <a:p>
            <a:pPr lvl="1"/>
            <a:endParaRPr lang="en-US" dirty="0" smtClean="0"/>
          </a:p>
          <a:p>
            <a:endParaRPr lang="en-US" dirty="0" smtClean="0"/>
          </a:p>
          <a:p>
            <a:endParaRPr lang="en-US" dirty="0"/>
          </a:p>
          <a:p>
            <a:pPr lvl="1"/>
            <a:endParaRPr lang="en-US"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110</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cxnSp>
        <p:nvCxnSpPr>
          <p:cNvPr id="7" name="Straight Connector 6"/>
          <p:cNvCxnSpPr/>
          <p:nvPr/>
        </p:nvCxnSpPr>
        <p:spPr>
          <a:xfrm>
            <a:off x="685800" y="2438400"/>
            <a:ext cx="3374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5410200" y="2743200"/>
            <a:ext cx="2333625" cy="933450"/>
          </a:xfrm>
          <a:prstGeom prst="rect">
            <a:avLst/>
          </a:prstGeom>
        </p:spPr>
      </p:pic>
      <p:pic>
        <p:nvPicPr>
          <p:cNvPr id="9" name="Picture 8"/>
          <p:cNvPicPr>
            <a:picLocks noChangeAspect="1"/>
          </p:cNvPicPr>
          <p:nvPr/>
        </p:nvPicPr>
        <p:blipFill>
          <a:blip r:embed="rId4"/>
          <a:stretch>
            <a:fillRect/>
          </a:stretch>
        </p:blipFill>
        <p:spPr>
          <a:xfrm>
            <a:off x="5024437" y="4572000"/>
            <a:ext cx="3105150" cy="571500"/>
          </a:xfrm>
          <a:prstGeom prst="rect">
            <a:avLst/>
          </a:prstGeom>
        </p:spPr>
      </p:pic>
    </p:spTree>
    <p:extLst>
      <p:ext uri="{BB962C8B-B14F-4D97-AF65-F5344CB8AC3E}">
        <p14:creationId xmlns:p14="http://schemas.microsoft.com/office/powerpoint/2010/main" val="19822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Modeling</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111</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7" name="Picture 6"/>
          <p:cNvPicPr>
            <a:picLocks noChangeAspect="1"/>
          </p:cNvPicPr>
          <p:nvPr/>
        </p:nvPicPr>
        <p:blipFill>
          <a:blip r:embed="rId2"/>
          <a:stretch>
            <a:fillRect/>
          </a:stretch>
        </p:blipFill>
        <p:spPr>
          <a:xfrm>
            <a:off x="1752600" y="1676400"/>
            <a:ext cx="5029200" cy="4751510"/>
          </a:xfrm>
          <a:prstGeom prst="rect">
            <a:avLst/>
          </a:prstGeom>
        </p:spPr>
      </p:pic>
    </p:spTree>
    <p:extLst>
      <p:ext uri="{BB962C8B-B14F-4D97-AF65-F5344CB8AC3E}">
        <p14:creationId xmlns:p14="http://schemas.microsoft.com/office/powerpoint/2010/main" val="23902278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Modeling</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112</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6" name="Picture 5"/>
          <p:cNvPicPr>
            <a:picLocks noChangeAspect="1"/>
          </p:cNvPicPr>
          <p:nvPr/>
        </p:nvPicPr>
        <p:blipFill>
          <a:blip r:embed="rId2"/>
          <a:stretch>
            <a:fillRect/>
          </a:stretch>
        </p:blipFill>
        <p:spPr>
          <a:xfrm>
            <a:off x="1295400" y="2286000"/>
            <a:ext cx="6019800" cy="3201112"/>
          </a:xfrm>
          <a:prstGeom prst="rect">
            <a:avLst/>
          </a:prstGeom>
        </p:spPr>
      </p:pic>
    </p:spTree>
    <p:extLst>
      <p:ext uri="{BB962C8B-B14F-4D97-AF65-F5344CB8AC3E}">
        <p14:creationId xmlns:p14="http://schemas.microsoft.com/office/powerpoint/2010/main" val="7005529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Modeling</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113</a:t>
            </a:fld>
            <a:endParaRPr lang="en-US"/>
          </a:p>
        </p:txBody>
      </p:sp>
      <p:sp>
        <p:nvSpPr>
          <p:cNvPr id="5" name="Rectangle 4"/>
          <p:cNvSpPr/>
          <p:nvPr/>
        </p:nvSpPr>
        <p:spPr>
          <a:xfrm>
            <a:off x="762000" y="2387897"/>
            <a:ext cx="7086600" cy="1508105"/>
          </a:xfrm>
          <a:prstGeom prst="rect">
            <a:avLst/>
          </a:prstGeom>
        </p:spPr>
        <p:txBody>
          <a:bodyPr wrap="square">
            <a:spAutoFit/>
          </a:bodyPr>
          <a:lstStyle/>
          <a:p>
            <a:pPr lvl="1"/>
            <a:r>
              <a:rPr lang="en-US" sz="2000" dirty="0" smtClean="0"/>
              <a:t>Site	</a:t>
            </a:r>
            <a:r>
              <a:rPr lang="en-US" sz="2000" dirty="0"/>
              <a:t>	</a:t>
            </a:r>
            <a:r>
              <a:rPr lang="en-US" sz="2000" dirty="0" smtClean="0"/>
              <a:t>			$ 301,363</a:t>
            </a:r>
          </a:p>
          <a:p>
            <a:pPr lvl="1"/>
            <a:r>
              <a:rPr lang="en-US" sz="2000" dirty="0" smtClean="0"/>
              <a:t>Panel</a:t>
            </a:r>
            <a:r>
              <a:rPr lang="en-US" sz="2000" dirty="0"/>
              <a:t>	</a:t>
            </a:r>
            <a:r>
              <a:rPr lang="en-US" sz="2000" dirty="0" smtClean="0"/>
              <a:t>		</a:t>
            </a:r>
            <a:r>
              <a:rPr lang="en-US" sz="2000" dirty="0"/>
              <a:t>	$ </a:t>
            </a:r>
            <a:r>
              <a:rPr lang="en-US" sz="2000" dirty="0" smtClean="0"/>
              <a:t>210,944</a:t>
            </a:r>
            <a:endParaRPr lang="en-US" sz="2000" dirty="0"/>
          </a:p>
          <a:p>
            <a:pPr lvl="1"/>
            <a:r>
              <a:rPr lang="en-US" sz="2000" dirty="0" smtClean="0"/>
              <a:t>Inverter</a:t>
            </a:r>
            <a:r>
              <a:rPr lang="en-US" sz="2000" dirty="0"/>
              <a:t>	</a:t>
            </a:r>
            <a:r>
              <a:rPr lang="en-US" sz="2000" dirty="0" smtClean="0"/>
              <a:t>		</a:t>
            </a:r>
            <a:r>
              <a:rPr lang="en-US" sz="2000" dirty="0"/>
              <a:t>	</a:t>
            </a:r>
            <a:r>
              <a:rPr lang="en-US" sz="2000" dirty="0" smtClean="0"/>
              <a:t>$   60,855</a:t>
            </a:r>
            <a:endParaRPr lang="en-US" sz="2000" dirty="0"/>
          </a:p>
          <a:p>
            <a:pPr lvl="1"/>
            <a:r>
              <a:rPr lang="en-US" dirty="0"/>
              <a:t>		       </a:t>
            </a:r>
            <a:r>
              <a:rPr lang="en-US" sz="3200" b="1" dirty="0"/>
              <a:t>Total</a:t>
            </a:r>
            <a:r>
              <a:rPr lang="en-US" sz="3200" b="1" dirty="0" smtClean="0"/>
              <a:t>:</a:t>
            </a:r>
            <a:r>
              <a:rPr lang="en-US" sz="3200" b="1" dirty="0"/>
              <a:t> </a:t>
            </a:r>
            <a:r>
              <a:rPr lang="en-US" sz="3200" b="1" dirty="0" smtClean="0"/>
              <a:t>        $ 573,162</a:t>
            </a:r>
            <a:endParaRPr lang="en-US" sz="3200" b="1" dirty="0"/>
          </a:p>
        </p:txBody>
      </p:sp>
      <p:cxnSp>
        <p:nvCxnSpPr>
          <p:cNvPr id="7" name="Straight Connector 6"/>
          <p:cNvCxnSpPr/>
          <p:nvPr/>
        </p:nvCxnSpPr>
        <p:spPr>
          <a:xfrm>
            <a:off x="762000" y="3352800"/>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1808818"/>
            <a:ext cx="3151953" cy="523220"/>
          </a:xfrm>
          <a:prstGeom prst="rect">
            <a:avLst/>
          </a:prstGeom>
        </p:spPr>
        <p:txBody>
          <a:bodyPr wrap="none">
            <a:spAutoFit/>
          </a:bodyPr>
          <a:lstStyle/>
          <a:p>
            <a:r>
              <a:rPr lang="en-US" sz="2800" dirty="0" smtClean="0"/>
              <a:t>TOTAL Upfront</a:t>
            </a:r>
            <a:r>
              <a:rPr lang="en-US" sz="2400" dirty="0" smtClean="0"/>
              <a:t> </a:t>
            </a:r>
            <a:r>
              <a:rPr lang="en-US" sz="2800" dirty="0" smtClean="0"/>
              <a:t>Costs</a:t>
            </a:r>
            <a:endParaRPr lang="en-US" sz="2400" dirty="0"/>
          </a:p>
        </p:txBody>
      </p:sp>
      <p:sp>
        <p:nvSpPr>
          <p:cNvPr id="8" name="Rectangle 7"/>
          <p:cNvSpPr/>
          <p:nvPr/>
        </p:nvSpPr>
        <p:spPr>
          <a:xfrm>
            <a:off x="763859" y="4770079"/>
            <a:ext cx="7086600" cy="892552"/>
          </a:xfrm>
          <a:prstGeom prst="rect">
            <a:avLst/>
          </a:prstGeom>
        </p:spPr>
        <p:txBody>
          <a:bodyPr wrap="square">
            <a:spAutoFit/>
          </a:bodyPr>
          <a:lstStyle/>
          <a:p>
            <a:pPr lvl="1"/>
            <a:r>
              <a:rPr lang="en-US" sz="2000" dirty="0" smtClean="0"/>
              <a:t>Panel</a:t>
            </a:r>
            <a:r>
              <a:rPr lang="en-US" sz="2000" dirty="0"/>
              <a:t>	</a:t>
            </a:r>
            <a:r>
              <a:rPr lang="en-US" sz="2000" dirty="0" smtClean="0"/>
              <a:t>		</a:t>
            </a:r>
            <a:r>
              <a:rPr lang="en-US" sz="2000" dirty="0"/>
              <a:t>	$  </a:t>
            </a:r>
            <a:r>
              <a:rPr lang="en-US" sz="2000" dirty="0" smtClean="0"/>
              <a:t>   2,905</a:t>
            </a:r>
            <a:endParaRPr lang="en-US" sz="2000" dirty="0"/>
          </a:p>
          <a:p>
            <a:pPr lvl="1"/>
            <a:r>
              <a:rPr lang="en-US" dirty="0"/>
              <a:t>		       </a:t>
            </a:r>
            <a:r>
              <a:rPr lang="en-US" sz="3200" b="1" dirty="0"/>
              <a:t>Total</a:t>
            </a:r>
            <a:r>
              <a:rPr lang="en-US" sz="3200" b="1" dirty="0" smtClean="0"/>
              <a:t>:</a:t>
            </a:r>
            <a:r>
              <a:rPr lang="en-US" sz="3200" b="1" dirty="0"/>
              <a:t> </a:t>
            </a:r>
            <a:r>
              <a:rPr lang="en-US" sz="3200" b="1" dirty="0" smtClean="0"/>
              <a:t>        $ </a:t>
            </a:r>
            <a:r>
              <a:rPr lang="en-US" sz="3200" b="1" dirty="0"/>
              <a:t> </a:t>
            </a:r>
            <a:r>
              <a:rPr lang="en-US" sz="3200" b="1" dirty="0" smtClean="0"/>
              <a:t>   2,905</a:t>
            </a:r>
            <a:endParaRPr lang="en-US" sz="3200" b="1" dirty="0"/>
          </a:p>
        </p:txBody>
      </p:sp>
      <p:cxnSp>
        <p:nvCxnSpPr>
          <p:cNvPr id="9" name="Straight Connector 8"/>
          <p:cNvCxnSpPr/>
          <p:nvPr/>
        </p:nvCxnSpPr>
        <p:spPr>
          <a:xfrm>
            <a:off x="762000" y="5105400"/>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2859" y="4191000"/>
            <a:ext cx="3040576" cy="523220"/>
          </a:xfrm>
          <a:prstGeom prst="rect">
            <a:avLst/>
          </a:prstGeom>
        </p:spPr>
        <p:txBody>
          <a:bodyPr wrap="none">
            <a:spAutoFit/>
          </a:bodyPr>
          <a:lstStyle/>
          <a:p>
            <a:r>
              <a:rPr lang="en-US" sz="2800" dirty="0" smtClean="0"/>
              <a:t>TOTAL Annual</a:t>
            </a:r>
            <a:r>
              <a:rPr lang="en-US" sz="2400" dirty="0" smtClean="0"/>
              <a:t> </a:t>
            </a:r>
            <a:r>
              <a:rPr lang="en-US" sz="2800" dirty="0" smtClean="0"/>
              <a:t>Costs</a:t>
            </a:r>
            <a:endParaRPr lang="en-US" sz="2400" dirty="0"/>
          </a:p>
        </p:txBody>
      </p:sp>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8226939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Modeling</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114</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9" name="Content Placeholder 8"/>
          <p:cNvPicPr>
            <a:picLocks noGrp="1" noChangeAspect="1"/>
          </p:cNvPicPr>
          <p:nvPr>
            <p:ph idx="1"/>
          </p:nvPr>
        </p:nvPicPr>
        <p:blipFill>
          <a:blip r:embed="rId2"/>
          <a:stretch>
            <a:fillRect/>
          </a:stretch>
        </p:blipFill>
        <p:spPr>
          <a:xfrm>
            <a:off x="1066800" y="2590800"/>
            <a:ext cx="6400800" cy="2357654"/>
          </a:xfrm>
          <a:prstGeom prst="rect">
            <a:avLst/>
          </a:prstGeom>
        </p:spPr>
      </p:pic>
    </p:spTree>
    <p:extLst>
      <p:ext uri="{BB962C8B-B14F-4D97-AF65-F5344CB8AC3E}">
        <p14:creationId xmlns:p14="http://schemas.microsoft.com/office/powerpoint/2010/main" val="26747277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Modeling</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115</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8" name="Content Placeholder 7"/>
          <p:cNvGraphicFramePr>
            <a:graphicFrameLocks noGrp="1"/>
          </p:cNvGraphicFramePr>
          <p:nvPr>
            <p:ph idx="1"/>
            <p:extLst/>
          </p:nvPr>
        </p:nvGraphicFramePr>
        <p:xfrm>
          <a:off x="457200" y="1524000"/>
          <a:ext cx="7620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p:cNvSpPr/>
          <p:nvPr/>
        </p:nvSpPr>
        <p:spPr>
          <a:xfrm>
            <a:off x="5638800" y="3016405"/>
            <a:ext cx="11430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209371" y="3486615"/>
            <a:ext cx="0" cy="1161585"/>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
          <p:cNvSpPr txBox="1"/>
          <p:nvPr/>
        </p:nvSpPr>
        <p:spPr>
          <a:xfrm>
            <a:off x="6209371" y="4235605"/>
            <a:ext cx="13716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rgbClr val="C00000"/>
                </a:solidFill>
              </a:rPr>
              <a:t>≈ 23 Years</a:t>
            </a:r>
            <a:endParaRPr lang="en-US" sz="1600" dirty="0">
              <a:solidFill>
                <a:srgbClr val="C00000"/>
              </a:solidFill>
            </a:endParaRPr>
          </a:p>
        </p:txBody>
      </p:sp>
      <p:sp>
        <p:nvSpPr>
          <p:cNvPr id="17" name="TextBox 1"/>
          <p:cNvSpPr txBox="1"/>
          <p:nvPr/>
        </p:nvSpPr>
        <p:spPr>
          <a:xfrm>
            <a:off x="3434149" y="5337717"/>
            <a:ext cx="13716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rgbClr val="002060"/>
                </a:solidFill>
              </a:rPr>
              <a:t>10 Years</a:t>
            </a:r>
            <a:endParaRPr lang="en-US" sz="1600" dirty="0">
              <a:solidFill>
                <a:srgbClr val="002060"/>
              </a:solidFill>
            </a:endParaRPr>
          </a:p>
        </p:txBody>
      </p:sp>
      <p:cxnSp>
        <p:nvCxnSpPr>
          <p:cNvPr id="18" name="Straight Connector 17"/>
          <p:cNvCxnSpPr/>
          <p:nvPr/>
        </p:nvCxnSpPr>
        <p:spPr>
          <a:xfrm>
            <a:off x="3810000" y="4648200"/>
            <a:ext cx="0" cy="756192"/>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9" name="TextBox 1"/>
          <p:cNvSpPr txBox="1"/>
          <p:nvPr/>
        </p:nvSpPr>
        <p:spPr>
          <a:xfrm>
            <a:off x="4019086" y="4958576"/>
            <a:ext cx="13716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rgbClr val="002060"/>
                </a:solidFill>
              </a:rPr>
              <a:t>12 Years</a:t>
            </a:r>
            <a:endParaRPr lang="en-US" sz="1600" dirty="0">
              <a:solidFill>
                <a:srgbClr val="002060"/>
              </a:solidFill>
            </a:endParaRPr>
          </a:p>
        </p:txBody>
      </p:sp>
      <p:cxnSp>
        <p:nvCxnSpPr>
          <p:cNvPr id="20" name="Straight Connector 19"/>
          <p:cNvCxnSpPr/>
          <p:nvPr/>
        </p:nvCxnSpPr>
        <p:spPr>
          <a:xfrm>
            <a:off x="4323886" y="4648200"/>
            <a:ext cx="0" cy="310376"/>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2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7" grpId="0"/>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Rates </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116</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49457815"/>
              </p:ext>
            </p:extLst>
          </p:nvPr>
        </p:nvGraphicFramePr>
        <p:xfrm>
          <a:off x="457200" y="1676400"/>
          <a:ext cx="7620000" cy="4724400"/>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http://1.bp.blogspot.com/_u7LnAXyVfww/TQAWrUfxrCI/AAAAAAAAAXM/k7t5UxcIaCg/s1600/PRODUCER%2BX%2B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675" y="4861106"/>
            <a:ext cx="1377633" cy="1574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1.bp.blogspot.com/_u7LnAXyVfww/TQAWrUfxrCI/AAAAAAAAAXM/k7t5UxcIaCg/s1600/PRODUCER%2BX%2B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851012"/>
            <a:ext cx="1377633" cy="1574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1.bp.blogspot.com/_u7LnAXyVfww/TQAWrUfxrCI/AAAAAAAAAXM/k7t5UxcIaCg/s1600/PRODUCER%2BX%2B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0804" y="4877833"/>
            <a:ext cx="1377633" cy="1574437"/>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952895" y="5202275"/>
            <a:ext cx="2667000" cy="925551"/>
          </a:xfrm>
          <a:prstGeom prst="ellipse">
            <a:avLst/>
          </a:prstGeom>
          <a:noFill/>
          <a:ln w="57150">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3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&amp; Concerns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117</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7" name="Content Placeholder 2"/>
          <p:cNvSpPr txBox="1">
            <a:spLocks/>
          </p:cNvSpPr>
          <p:nvPr/>
        </p:nvSpPr>
        <p:spPr bwMode="auto">
          <a:xfrm>
            <a:off x="968375" y="1905000"/>
            <a:ext cx="6804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Solar Lease Quote</a:t>
            </a:r>
          </a:p>
          <a:p>
            <a:r>
              <a:rPr lang="en-US" dirty="0" smtClean="0"/>
              <a:t>75 kW Capacity Limit </a:t>
            </a:r>
          </a:p>
          <a:p>
            <a:r>
              <a:rPr lang="en-US" dirty="0" smtClean="0"/>
              <a:t>Legal Concerns with School Owned L.L.C.</a:t>
            </a:r>
          </a:p>
          <a:p>
            <a:r>
              <a:rPr lang="en-US" dirty="0" smtClean="0"/>
              <a:t>Cost Flow Assumptions</a:t>
            </a:r>
          </a:p>
          <a:p>
            <a:r>
              <a:rPr lang="en-US" dirty="0" smtClean="0"/>
              <a:t>Donation Fundraising</a:t>
            </a:r>
          </a:p>
          <a:p>
            <a:r>
              <a:rPr lang="en-US" dirty="0" smtClean="0"/>
              <a:t>Financial Institution Financing</a:t>
            </a:r>
          </a:p>
          <a:p>
            <a:pPr marL="114300" indent="0">
              <a:buFont typeface="Arial" panose="020B0604020202020204" pitchFamily="34" charset="0"/>
              <a:buNone/>
            </a:pPr>
            <a:endParaRPr lang="en-US" dirty="0"/>
          </a:p>
        </p:txBody>
      </p:sp>
      <p:pic>
        <p:nvPicPr>
          <p:cNvPr id="4098" name="Picture 2" descr="http://sr.photos2.fotosearch.com/bthumb/CSP/CSP490/k490572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53" b="96471" l="10000" r="90000"/>
                    </a14:imgEffect>
                  </a14:imgLayer>
                </a14:imgProps>
              </a:ext>
              <a:ext uri="{28A0092B-C50C-407E-A947-70E740481C1C}">
                <a14:useLocalDpi xmlns:a14="http://schemas.microsoft.com/office/drawing/2010/main" val="0"/>
              </a:ext>
            </a:extLst>
          </a:blip>
          <a:srcRect/>
          <a:stretch>
            <a:fillRect/>
          </a:stretch>
        </p:blipFill>
        <p:spPr bwMode="auto">
          <a:xfrm>
            <a:off x="5730061" y="3886200"/>
            <a:ext cx="2341563" cy="234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65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990599" y="1905000"/>
            <a:ext cx="7082883" cy="4495800"/>
          </a:xfrm>
        </p:spPr>
        <p:txBody>
          <a:bodyPr/>
          <a:lstStyle/>
          <a:p>
            <a:pPr>
              <a:lnSpc>
                <a:spcPct val="150000"/>
              </a:lnSpc>
            </a:pPr>
            <a:r>
              <a:rPr lang="en-US" dirty="0" smtClean="0"/>
              <a:t>Poster 					1/28</a:t>
            </a:r>
          </a:p>
          <a:p>
            <a:pPr>
              <a:lnSpc>
                <a:spcPct val="150000"/>
              </a:lnSpc>
            </a:pPr>
            <a:r>
              <a:rPr lang="en-US" dirty="0" smtClean="0"/>
              <a:t>Final Report					1/28</a:t>
            </a:r>
          </a:p>
          <a:p>
            <a:pPr>
              <a:lnSpc>
                <a:spcPct val="150000"/>
              </a:lnSpc>
            </a:pPr>
            <a:r>
              <a:rPr lang="en-US" dirty="0" smtClean="0"/>
              <a:t>Solar Lease Quote</a:t>
            </a:r>
            <a:r>
              <a:rPr lang="en-US" dirty="0"/>
              <a:t>				</a:t>
            </a:r>
            <a:r>
              <a:rPr lang="en-US" dirty="0" smtClean="0"/>
              <a:t>1/30</a:t>
            </a:r>
            <a:endParaRPr lang="en-US" dirty="0"/>
          </a:p>
          <a:p>
            <a:pPr>
              <a:lnSpc>
                <a:spcPct val="150000"/>
              </a:lnSpc>
            </a:pPr>
            <a:r>
              <a:rPr lang="en-US" dirty="0" smtClean="0"/>
              <a:t>Engineering Department Seminar</a:t>
            </a:r>
            <a:r>
              <a:rPr lang="en-US" dirty="0"/>
              <a:t>	</a:t>
            </a:r>
            <a:r>
              <a:rPr lang="en-US" dirty="0" smtClean="0"/>
              <a:t>	2/12</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118</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3074" name="Picture 2" descr="http://thumbs.dreamstime.com/z/steps-to-success-2872925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26" b="85050" l="385" r="92692">
                        <a14:foregroundMark x1="6308" y1="36877" x2="6308" y2="36877"/>
                        <a14:foregroundMark x1="17769" y1="36102" x2="17769" y2="36102"/>
                        <a14:foregroundMark x1="22692" y1="44297" x2="22692" y2="44297"/>
                        <a14:foregroundMark x1="34538" y1="44297" x2="34538" y2="44297"/>
                        <a14:foregroundMark x1="40308" y1="54042" x2="40308" y2="54042"/>
                        <a14:foregroundMark x1="53923" y1="53378" x2="53923" y2="53378"/>
                        <a14:foregroundMark x1="54154" y1="56811" x2="54154" y2="56811"/>
                        <a14:foregroundMark x1="43077" y1="54042" x2="43077" y2="54042"/>
                        <a14:foregroundMark x1="51923" y1="55371" x2="51923" y2="55371"/>
                        <a14:foregroundMark x1="17538" y1="13621" x2="17538" y2="13621"/>
                        <a14:foregroundMark x1="20154" y1="21816" x2="20154" y2="21816"/>
                        <a14:foregroundMark x1="18538" y1="22370" x2="18538" y2="22370"/>
                        <a14:foregroundMark x1="17769" y1="28128" x2="17769" y2="28128"/>
                        <a14:foregroundMark x1="18154" y1="10188" x2="18154" y2="10188"/>
                        <a14:foregroundMark x1="20692" y1="9856" x2="20692" y2="9856"/>
                        <a14:foregroundMark x1="21154" y1="13068" x2="21154" y2="13068"/>
                        <a14:foregroundMark x1="19769" y1="7863" x2="19769" y2="7863"/>
                        <a14:foregroundMark x1="17923" y1="7087" x2="17923" y2="7087"/>
                        <a14:foregroundMark x1="17154" y1="6202" x2="17154" y2="6202"/>
                        <a14:foregroundMark x1="16385" y1="7309" x2="16385" y2="7309"/>
                        <a14:foregroundMark x1="16000" y1="7863" x2="16000" y2="7863"/>
                        <a14:foregroundMark x1="15385" y1="8195" x2="15385" y2="8195"/>
                        <a14:foregroundMark x1="19538" y1="24142" x2="19538" y2="24142"/>
                        <a14:foregroundMark x1="16154" y1="30343" x2="16154" y2="30343"/>
                        <a14:foregroundMark x1="20923" y1="32115" x2="20923" y2="32115"/>
                        <a14:foregroundMark x1="22692" y1="32115" x2="22692" y2="32115"/>
                        <a14:foregroundMark x1="24077" y1="36323" x2="24077" y2="36323"/>
                        <a14:foregroundMark x1="14615" y1="33223" x2="14615" y2="33223"/>
                        <a14:foregroundMark x1="18538" y1="37431" x2="18538" y2="37431"/>
                        <a14:foregroundMark x1="13615" y1="35437" x2="13615" y2="35437"/>
                        <a14:foregroundMark x1="14000" y1="31229" x2="14000" y2="31229"/>
                        <a14:foregroundMark x1="23308" y1="22370" x2="23308" y2="22370"/>
                        <a14:foregroundMark x1="15615" y1="22148" x2="15615" y2="22148"/>
                        <a14:foregroundMark x1="22077" y1="21262" x2="22077" y2="21262"/>
                      </a14:backgroundRemoval>
                    </a14:imgEffect>
                  </a14:imgLayer>
                </a14:imgProps>
              </a:ext>
              <a:ext uri="{28A0092B-C50C-407E-A947-70E740481C1C}">
                <a14:useLocalDpi xmlns:a14="http://schemas.microsoft.com/office/drawing/2010/main" val="0"/>
              </a:ext>
            </a:extLst>
          </a:blip>
          <a:srcRect l="-390" t="2011" b="14380"/>
          <a:stretch/>
        </p:blipFill>
        <p:spPr bwMode="auto">
          <a:xfrm>
            <a:off x="4190999" y="4246252"/>
            <a:ext cx="4139929" cy="239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119</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3" name="Content Placeholder 2"/>
          <p:cNvSpPr>
            <a:spLocks noGrp="1"/>
          </p:cNvSpPr>
          <p:nvPr>
            <p:ph idx="1"/>
          </p:nvPr>
        </p:nvSpPr>
        <p:spPr>
          <a:xfrm>
            <a:off x="457200" y="1600200"/>
            <a:ext cx="7620000" cy="2743200"/>
          </a:xfrm>
        </p:spPr>
        <p:txBody>
          <a:bodyPr/>
          <a:lstStyle/>
          <a:p>
            <a:pPr marL="114300" indent="0" algn="ctr">
              <a:buNone/>
            </a:pPr>
            <a:r>
              <a:rPr lang="en-US" i="1" dirty="0" smtClean="0"/>
              <a:t>What would it take for Rehoboth Christian School to construct, own, operate, and maintain a solar PV energy system?</a:t>
            </a:r>
          </a:p>
          <a:p>
            <a:pPr marL="114300" indent="0" algn="ctr">
              <a:buNone/>
            </a:pPr>
            <a:endParaRPr lang="en-US" i="1" dirty="0" smtClean="0"/>
          </a:p>
          <a:p>
            <a:pPr marL="114300" indent="0" algn="ctr">
              <a:buNone/>
            </a:pPr>
            <a:endParaRPr lang="en-US" i="1" dirty="0"/>
          </a:p>
          <a:p>
            <a:pPr marL="114300" indent="0">
              <a:buNone/>
            </a:pPr>
            <a:r>
              <a:rPr lang="en-US" b="1" dirty="0" smtClean="0"/>
              <a:t>Rehoboth Strategic Objectives:</a:t>
            </a:r>
            <a:br>
              <a:rPr lang="en-US" b="1" dirty="0" smtClean="0"/>
            </a:br>
            <a:endParaRPr lang="en-US" b="1" dirty="0" smtClean="0"/>
          </a:p>
          <a:p>
            <a:pPr lvl="1"/>
            <a:r>
              <a:rPr lang="en-US" dirty="0" smtClean="0"/>
              <a:t>Offset 50% of total electricity </a:t>
            </a:r>
            <a:br>
              <a:rPr lang="en-US" dirty="0" smtClean="0"/>
            </a:br>
            <a:r>
              <a:rPr lang="en-US" dirty="0" smtClean="0"/>
              <a:t>demand by 2020</a:t>
            </a:r>
            <a:br>
              <a:rPr lang="en-US" dirty="0" smtClean="0"/>
            </a:br>
            <a:endParaRPr lang="en-US" dirty="0" smtClean="0"/>
          </a:p>
          <a:p>
            <a:pPr lvl="1"/>
            <a:r>
              <a:rPr lang="en-US" dirty="0" smtClean="0"/>
              <a:t>Focus on managing school, </a:t>
            </a:r>
            <a:br>
              <a:rPr lang="en-US" dirty="0" smtClean="0"/>
            </a:br>
            <a:r>
              <a:rPr lang="en-US" dirty="0" smtClean="0"/>
              <a:t>not managing energy infrastructure</a:t>
            </a:r>
          </a:p>
        </p:txBody>
      </p:sp>
      <p:pic>
        <p:nvPicPr>
          <p:cNvPr id="7" name="Picture 2" descr="http://www.rcsnm.org/logos/colored%20logo%20no%20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779" y="2908416"/>
            <a:ext cx="20313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5443635" y="4114800"/>
            <a:ext cx="2467611" cy="2402774"/>
          </a:xfrm>
          <a:prstGeom prst="rect">
            <a:avLst/>
          </a:prstGeom>
          <a:ln>
            <a:noFill/>
          </a:ln>
          <a:effectLst>
            <a:softEdge rad="112500"/>
          </a:effectLst>
        </p:spPr>
      </p:pic>
    </p:spTree>
    <p:extLst>
      <p:ext uri="{BB962C8B-B14F-4D97-AF65-F5344CB8AC3E}">
        <p14:creationId xmlns:p14="http://schemas.microsoft.com/office/powerpoint/2010/main" val="3768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Matrix</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12</a:t>
            </a:fld>
            <a:endParaRPr lang="en-US"/>
          </a:p>
        </p:txBody>
      </p:sp>
      <p:graphicFrame>
        <p:nvGraphicFramePr>
          <p:cNvPr id="6" name="Chart 5"/>
          <p:cNvGraphicFramePr>
            <a:graphicFrameLocks/>
          </p:cNvGraphicFramePr>
          <p:nvPr>
            <p:extLst/>
          </p:nvPr>
        </p:nvGraphicFramePr>
        <p:xfrm>
          <a:off x="438615" y="1828800"/>
          <a:ext cx="7620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8952303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120</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3" name="Content Placeholder 2"/>
          <p:cNvSpPr>
            <a:spLocks noGrp="1"/>
          </p:cNvSpPr>
          <p:nvPr>
            <p:ph idx="1"/>
          </p:nvPr>
        </p:nvSpPr>
        <p:spPr>
          <a:xfrm>
            <a:off x="1295399" y="1828799"/>
            <a:ext cx="5867400" cy="1377177"/>
          </a:xfrm>
        </p:spPr>
        <p:txBody>
          <a:bodyPr/>
          <a:lstStyle/>
          <a:p>
            <a:pPr marL="0" indent="0" algn="ctr">
              <a:buClr>
                <a:srgbClr val="A9A57C"/>
              </a:buClr>
              <a:buNone/>
            </a:pPr>
            <a:r>
              <a:rPr lang="en-US" sz="2800" dirty="0">
                <a:solidFill>
                  <a:srgbClr val="2F2B20"/>
                </a:solidFill>
              </a:rPr>
              <a:t>We recommend that </a:t>
            </a:r>
            <a:r>
              <a:rPr lang="en-US" sz="2800" dirty="0" smtClean="0">
                <a:solidFill>
                  <a:srgbClr val="2F2B20"/>
                </a:solidFill>
              </a:rPr>
              <a:t>Rehoboth install a 167 kW </a:t>
            </a:r>
            <a:r>
              <a:rPr lang="en-US" sz="2800" dirty="0">
                <a:solidFill>
                  <a:srgbClr val="2F2B20"/>
                </a:solidFill>
              </a:rPr>
              <a:t>Solar PV </a:t>
            </a:r>
            <a:r>
              <a:rPr lang="en-US" sz="2800" dirty="0" smtClean="0">
                <a:solidFill>
                  <a:srgbClr val="2F2B20"/>
                </a:solidFill>
              </a:rPr>
              <a:t>system in 2015, financed by a Solar Lease</a:t>
            </a:r>
            <a:br>
              <a:rPr lang="en-US" sz="2800" dirty="0" smtClean="0">
                <a:solidFill>
                  <a:srgbClr val="2F2B20"/>
                </a:solidFill>
              </a:rPr>
            </a:br>
            <a:r>
              <a:rPr lang="en-US" sz="2800" dirty="0" smtClean="0">
                <a:solidFill>
                  <a:srgbClr val="2F2B20"/>
                </a:solidFill>
              </a:rPr>
              <a:t/>
            </a:r>
            <a:br>
              <a:rPr lang="en-US" sz="2800" dirty="0" smtClean="0">
                <a:solidFill>
                  <a:srgbClr val="2F2B20"/>
                </a:solidFill>
              </a:rPr>
            </a:br>
            <a:endParaRPr lang="en-US" sz="2800" dirty="0">
              <a:solidFill>
                <a:srgbClr val="2F2B20"/>
              </a:solidFill>
            </a:endParaRPr>
          </a:p>
        </p:txBody>
      </p:sp>
      <p:grpSp>
        <p:nvGrpSpPr>
          <p:cNvPr id="9" name="Group 8"/>
          <p:cNvGrpSpPr/>
          <p:nvPr/>
        </p:nvGrpSpPr>
        <p:grpSpPr>
          <a:xfrm>
            <a:off x="588901" y="3581400"/>
            <a:ext cx="7280397" cy="2650993"/>
            <a:chOff x="825882" y="2149607"/>
            <a:chExt cx="7280397" cy="2650993"/>
          </a:xfrm>
        </p:grpSpPr>
        <p:pic>
          <p:nvPicPr>
            <p:cNvPr id="10" name="Picture 9"/>
            <p:cNvPicPr>
              <a:picLocks noChangeAspect="1"/>
            </p:cNvPicPr>
            <p:nvPr/>
          </p:nvPicPr>
          <p:blipFill>
            <a:blip r:embed="rId2"/>
            <a:stretch>
              <a:fillRect/>
            </a:stretch>
          </p:blipFill>
          <p:spPr>
            <a:xfrm>
              <a:off x="825882" y="2234246"/>
              <a:ext cx="7280397" cy="2566354"/>
            </a:xfrm>
            <a:prstGeom prst="rect">
              <a:avLst/>
            </a:prstGeom>
            <a:ln>
              <a:noFill/>
            </a:ln>
            <a:effectLst>
              <a:softEdge rad="112500"/>
            </a:effectLst>
          </p:spPr>
        </p:pic>
        <p:grpSp>
          <p:nvGrpSpPr>
            <p:cNvPr id="11" name="Group 10"/>
            <p:cNvGrpSpPr/>
            <p:nvPr/>
          </p:nvGrpSpPr>
          <p:grpSpPr>
            <a:xfrm>
              <a:off x="838200" y="2149607"/>
              <a:ext cx="381000" cy="822193"/>
              <a:chOff x="444378" y="4427551"/>
              <a:chExt cx="381000" cy="830249"/>
            </a:xfrm>
          </p:grpSpPr>
          <p:cxnSp>
            <p:nvCxnSpPr>
              <p:cNvPr id="12" name="Straight Arrow Connector 11"/>
              <p:cNvCxnSpPr/>
              <p:nvPr/>
            </p:nvCxnSpPr>
            <p:spPr>
              <a:xfrm flipV="1">
                <a:off x="609600" y="4800600"/>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4378" y="4427551"/>
                <a:ext cx="381000" cy="369332"/>
              </a:xfrm>
              <a:prstGeom prst="rect">
                <a:avLst/>
              </a:prstGeom>
              <a:noFill/>
            </p:spPr>
            <p:txBody>
              <a:bodyPr wrap="square" rtlCol="0">
                <a:spAutoFit/>
              </a:bodyPr>
              <a:lstStyle/>
              <a:p>
                <a:r>
                  <a:rPr lang="en-US" b="1" dirty="0" smtClean="0"/>
                  <a:t>N</a:t>
                </a:r>
                <a:endParaRPr lang="en-US" b="1" dirty="0"/>
              </a:p>
            </p:txBody>
          </p:sp>
        </p:grpSp>
      </p:grpSp>
    </p:spTree>
    <p:extLst>
      <p:ext uri="{BB962C8B-B14F-4D97-AF65-F5344CB8AC3E}">
        <p14:creationId xmlns:p14="http://schemas.microsoft.com/office/powerpoint/2010/main" val="5286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613525" cy="1143000"/>
          </a:xfrm>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121</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Tree>
    <p:extLst>
      <p:ext uri="{BB962C8B-B14F-4D97-AF65-F5344CB8AC3E}">
        <p14:creationId xmlns:p14="http://schemas.microsoft.com/office/powerpoint/2010/main" val="3683277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Issues</a:t>
            </a:r>
          </a:p>
        </p:txBody>
      </p:sp>
      <p:sp>
        <p:nvSpPr>
          <p:cNvPr id="3" name="Content Placeholder 2"/>
          <p:cNvSpPr>
            <a:spLocks noGrp="1"/>
          </p:cNvSpPr>
          <p:nvPr>
            <p:ph idx="1"/>
          </p:nvPr>
        </p:nvSpPr>
        <p:spPr/>
        <p:txBody>
          <a:bodyPr/>
          <a:lstStyle/>
          <a:p>
            <a:endParaRPr lang="en-US" dirty="0" smtClean="0"/>
          </a:p>
          <a:p>
            <a:pPr marL="114300" indent="0">
              <a:buNone/>
            </a:pPr>
            <a:endParaRPr lang="en-US" dirty="0" smtClean="0"/>
          </a:p>
          <a:p>
            <a:r>
              <a:rPr lang="en-US" dirty="0" smtClean="0"/>
              <a:t>Wind</a:t>
            </a:r>
          </a:p>
          <a:p>
            <a:endParaRPr lang="en-US" dirty="0" smtClean="0"/>
          </a:p>
          <a:p>
            <a:r>
              <a:rPr lang="en-US" dirty="0" smtClean="0"/>
              <a:t>Dust Accumulation</a:t>
            </a:r>
          </a:p>
          <a:p>
            <a:endParaRPr lang="en-US" dirty="0" smtClean="0"/>
          </a:p>
          <a:p>
            <a:r>
              <a:rPr lang="en-US" dirty="0" smtClean="0"/>
              <a:t>Precipitation </a:t>
            </a:r>
          </a:p>
          <a:p>
            <a:endParaRPr lang="en-US" dirty="0"/>
          </a:p>
          <a:p>
            <a:r>
              <a:rPr lang="en-US" dirty="0" smtClean="0"/>
              <a:t>Temperature</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13</a:t>
            </a:fld>
            <a:endParaRPr lang="en-US"/>
          </a:p>
        </p:txBody>
      </p:sp>
      <p:pic>
        <p:nvPicPr>
          <p:cNvPr id="6" name="Picture 6" descr="solar power des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38348"/>
            <a:ext cx="4382470" cy="2924303"/>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105093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Rehoboth Climate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50231"/>
            <a:ext cx="7620000" cy="2871716"/>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14</a:t>
            </a:fld>
            <a:endParaRPr lang="en-US"/>
          </a:p>
        </p:txBody>
      </p:sp>
      <p:sp>
        <p:nvSpPr>
          <p:cNvPr id="7" name="TextBox 6"/>
          <p:cNvSpPr txBox="1"/>
          <p:nvPr/>
        </p:nvSpPr>
        <p:spPr>
          <a:xfrm>
            <a:off x="2247900" y="5185208"/>
            <a:ext cx="4038600" cy="369332"/>
          </a:xfrm>
          <a:prstGeom prst="rect">
            <a:avLst/>
          </a:prstGeom>
          <a:noFill/>
        </p:spPr>
        <p:txBody>
          <a:bodyPr wrap="square" rtlCol="0">
            <a:spAutoFit/>
          </a:bodyPr>
          <a:lstStyle/>
          <a:p>
            <a:r>
              <a:rPr lang="en-US" dirty="0" smtClean="0"/>
              <a:t>Annual Average Wind Speed = 15.33 mph</a:t>
            </a:r>
            <a:endParaRPr lang="en-US" dirty="0"/>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730828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Rehoboth Climate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716" y="2057400"/>
            <a:ext cx="7411484" cy="3029373"/>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15</a:t>
            </a:fld>
            <a:endParaRPr lang="en-US"/>
          </a:p>
        </p:txBody>
      </p:sp>
      <p:sp>
        <p:nvSpPr>
          <p:cNvPr id="7" name="Rectangle 6"/>
          <p:cNvSpPr/>
          <p:nvPr/>
        </p:nvSpPr>
        <p:spPr>
          <a:xfrm>
            <a:off x="2336478" y="5289879"/>
            <a:ext cx="4299254" cy="369332"/>
          </a:xfrm>
          <a:prstGeom prst="rect">
            <a:avLst/>
          </a:prstGeom>
        </p:spPr>
        <p:txBody>
          <a:bodyPr wrap="none">
            <a:spAutoFit/>
          </a:bodyPr>
          <a:lstStyle/>
          <a:p>
            <a:r>
              <a:rPr lang="en-US" dirty="0"/>
              <a:t>Annual Average </a:t>
            </a:r>
            <a:r>
              <a:rPr lang="en-US" dirty="0" smtClean="0"/>
              <a:t>Precipitation = 12.55 inches</a:t>
            </a:r>
            <a:endParaRPr lang="en-US" dirty="0"/>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602576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Rehoboth Climate</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16</a:t>
            </a:fld>
            <a:endParaRPr lang="en-US"/>
          </a:p>
        </p:txBody>
      </p:sp>
      <p:pic>
        <p:nvPicPr>
          <p:cNvPr id="5" name="Picture 4"/>
          <p:cNvPicPr>
            <a:picLocks noChangeAspect="1"/>
          </p:cNvPicPr>
          <p:nvPr/>
        </p:nvPicPr>
        <p:blipFill>
          <a:blip r:embed="rId3"/>
          <a:stretch>
            <a:fillRect/>
          </a:stretch>
        </p:blipFill>
        <p:spPr>
          <a:xfrm>
            <a:off x="595309" y="2362200"/>
            <a:ext cx="7465068" cy="2905125"/>
          </a:xfrm>
          <a:prstGeom prst="rect">
            <a:avLst/>
          </a:prstGeom>
        </p:spPr>
      </p:pic>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672663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Rehoboth Climate</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17</a:t>
            </a:fld>
            <a:endParaRPr lang="en-US"/>
          </a:p>
        </p:txBody>
      </p:sp>
      <p:sp>
        <p:nvSpPr>
          <p:cNvPr id="6" name="Date Placeholder 5"/>
          <p:cNvSpPr>
            <a:spLocks noGrp="1"/>
          </p:cNvSpPr>
          <p:nvPr>
            <p:ph type="dt" sz="half" idx="12"/>
          </p:nvPr>
        </p:nvSpPr>
        <p:spPr/>
        <p:txBody>
          <a:bodyPr/>
          <a:lstStyle/>
          <a:p>
            <a:pPr>
              <a:defRPr/>
            </a:pPr>
            <a:r>
              <a:rPr lang="en-US" smtClean="0"/>
              <a:t>01/28/2014</a:t>
            </a:r>
            <a:endParaRPr lang="en-US"/>
          </a:p>
        </p:txBody>
      </p:sp>
      <p:pic>
        <p:nvPicPr>
          <p:cNvPr id="3" name="Picture 2"/>
          <p:cNvPicPr>
            <a:picLocks noChangeAspect="1"/>
          </p:cNvPicPr>
          <p:nvPr/>
        </p:nvPicPr>
        <p:blipFill>
          <a:blip r:embed="rId3"/>
          <a:stretch>
            <a:fillRect/>
          </a:stretch>
        </p:blipFill>
        <p:spPr>
          <a:xfrm>
            <a:off x="381000" y="1673232"/>
            <a:ext cx="5105400" cy="3065959"/>
          </a:xfrm>
          <a:prstGeom prst="rect">
            <a:avLst/>
          </a:prstGeom>
        </p:spPr>
      </p:pic>
      <p:pic>
        <p:nvPicPr>
          <p:cNvPr id="7" name="Picture 6"/>
          <p:cNvPicPr>
            <a:picLocks noChangeAspect="1"/>
          </p:cNvPicPr>
          <p:nvPr/>
        </p:nvPicPr>
        <p:blipFill>
          <a:blip r:embed="rId4"/>
          <a:stretch>
            <a:fillRect/>
          </a:stretch>
        </p:blipFill>
        <p:spPr>
          <a:xfrm>
            <a:off x="3810000" y="3899564"/>
            <a:ext cx="4343400" cy="2836051"/>
          </a:xfrm>
          <a:prstGeom prst="rect">
            <a:avLst/>
          </a:prstGeom>
        </p:spPr>
      </p:pic>
    </p:spTree>
    <p:extLst>
      <p:ext uri="{BB962C8B-B14F-4D97-AF65-F5344CB8AC3E}">
        <p14:creationId xmlns:p14="http://schemas.microsoft.com/office/powerpoint/2010/main" val="1686173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on Roofs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18</a:t>
            </a:fld>
            <a:endParaRPr lang="en-US"/>
          </a:p>
        </p:txBody>
      </p:sp>
      <p:pic>
        <p:nvPicPr>
          <p:cNvPr id="5" name="Picture 2" descr="http://solarprofessional.com/sites/default/files/articles/ajax/docs/6_7_SP5_4_pg72_OBrien-7.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3463"/>
          <a:stretch/>
        </p:blipFill>
        <p:spPr bwMode="auto">
          <a:xfrm>
            <a:off x="481361" y="2209800"/>
            <a:ext cx="7620000" cy="260604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948875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on Roofs</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19</a:t>
            </a:fld>
            <a:endParaRPr lang="en-US"/>
          </a:p>
        </p:txBody>
      </p:sp>
      <p:pic>
        <p:nvPicPr>
          <p:cNvPr id="6" name="Picture 2" descr="http://solarprofessional.com/sites/default/files/articles/ajax/docs/9_SP5_4_pg72_OBrien-10.jpg"/>
          <p:cNvPicPr>
            <a:picLocks noChangeAspect="1" noChangeArrowheads="1"/>
          </p:cNvPicPr>
          <p:nvPr/>
        </p:nvPicPr>
        <p:blipFill rotWithShape="1">
          <a:blip r:embed="rId3">
            <a:extLst>
              <a:ext uri="{28A0092B-C50C-407E-A947-70E740481C1C}">
                <a14:useLocalDpi xmlns:a14="http://schemas.microsoft.com/office/drawing/2010/main" val="0"/>
              </a:ext>
            </a:extLst>
          </a:blip>
          <a:srcRect t="20986"/>
          <a:stretch/>
        </p:blipFill>
        <p:spPr bwMode="auto">
          <a:xfrm>
            <a:off x="914400" y="2438400"/>
            <a:ext cx="6397625" cy="320992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537929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a:t>
            </a:fld>
            <a:endParaRPr lang="en-US"/>
          </a:p>
        </p:txBody>
      </p:sp>
      <p:sp>
        <p:nvSpPr>
          <p:cNvPr id="6" name="Content Placeholder 2"/>
          <p:cNvSpPr>
            <a:spLocks noGrp="1"/>
          </p:cNvSpPr>
          <p:nvPr>
            <p:ph idx="1"/>
          </p:nvPr>
        </p:nvSpPr>
        <p:spPr>
          <a:xfrm>
            <a:off x="457200" y="1981200"/>
            <a:ext cx="7620000" cy="4419600"/>
          </a:xfrm>
        </p:spPr>
        <p:txBody>
          <a:bodyPr/>
          <a:lstStyle/>
          <a:p>
            <a:pPr marL="114300" indent="0" algn="ctr">
              <a:buNone/>
            </a:pPr>
            <a:r>
              <a:rPr lang="en-US" i="1" dirty="0" smtClean="0"/>
              <a:t>What would it take for Rehoboth Christian School to construct, own, operate, and maintain a solar PV energy system?</a:t>
            </a:r>
          </a:p>
          <a:p>
            <a:pPr marL="114300" indent="0" algn="ctr">
              <a:buNone/>
            </a:pPr>
            <a:endParaRPr lang="en-US" i="1" dirty="0" smtClean="0"/>
          </a:p>
          <a:p>
            <a:pPr marL="114300" indent="0" algn="ctr">
              <a:buNone/>
            </a:pPr>
            <a:endParaRPr lang="en-US" i="1" dirty="0"/>
          </a:p>
        </p:txBody>
      </p:sp>
      <p:pic>
        <p:nvPicPr>
          <p:cNvPr id="7" name="Picture 6"/>
          <p:cNvPicPr>
            <a:picLocks noChangeAspect="1"/>
          </p:cNvPicPr>
          <p:nvPr/>
        </p:nvPicPr>
        <p:blipFill>
          <a:blip r:embed="rId2"/>
          <a:stretch>
            <a:fillRect/>
          </a:stretch>
        </p:blipFill>
        <p:spPr>
          <a:xfrm>
            <a:off x="508657" y="3657600"/>
            <a:ext cx="1910036" cy="1859849"/>
          </a:xfrm>
          <a:prstGeom prst="rect">
            <a:avLst/>
          </a:prstGeom>
          <a:ln>
            <a:noFill/>
          </a:ln>
          <a:effectLst>
            <a:softEdge rad="112500"/>
          </a:effectLst>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567" b="100000" l="547" r="72230"/>
                    </a14:imgEffect>
                  </a14:imgLayer>
                </a14:imgProps>
              </a:ext>
            </a:extLst>
          </a:blip>
          <a:srcRect l="4057" t="3541" r="32680" b="6170"/>
          <a:stretch/>
        </p:blipFill>
        <p:spPr>
          <a:xfrm>
            <a:off x="2825534" y="3646311"/>
            <a:ext cx="1365682" cy="1882426"/>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2369" l="9851" r="89851">
                        <a14:foregroundMark x1="48657" y1="22490" x2="48657" y2="22490"/>
                        <a14:foregroundMark x1="27164" y1="15261" x2="27164" y2="15261"/>
                        <a14:foregroundMark x1="51642" y1="23293" x2="51642" y2="23293"/>
                        <a14:foregroundMark x1="45075" y1="24900" x2="45075" y2="24900"/>
                        <a14:foregroundMark x1="50149" y1="25301" x2="50149" y2="25301"/>
                        <a14:foregroundMark x1="48358" y1="24900" x2="48358" y2="24900"/>
                      </a14:backgroundRemoval>
                    </a14:imgEffect>
                  </a14:imgLayer>
                </a14:imgProps>
              </a:ext>
              <a:ext uri="{28A0092B-C50C-407E-A947-70E740481C1C}">
                <a14:useLocalDpi xmlns:a14="http://schemas.microsoft.com/office/drawing/2010/main" val="0"/>
              </a:ext>
            </a:extLst>
          </a:blip>
          <a:stretch>
            <a:fillRect/>
          </a:stretch>
        </p:blipFill>
        <p:spPr>
          <a:xfrm>
            <a:off x="3886200" y="3601130"/>
            <a:ext cx="3001261" cy="2230788"/>
          </a:xfrm>
          <a:prstGeom prst="rect">
            <a:avLst/>
          </a:prstGeom>
        </p:spPr>
      </p:pic>
      <p:pic>
        <p:nvPicPr>
          <p:cNvPr id="12" name="Picture 2" descr="gold-dollar-sig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58723" y="3393257"/>
            <a:ext cx="2958169" cy="236595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7" idx="3"/>
            <a:endCxn id="9" idx="1"/>
          </p:cNvCxnSpPr>
          <p:nvPr/>
        </p:nvCxnSpPr>
        <p:spPr>
          <a:xfrm flipV="1">
            <a:off x="2418693" y="4587524"/>
            <a:ext cx="40684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4214808" y="4576234"/>
            <a:ext cx="40684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5963739" y="4553343"/>
            <a:ext cx="40684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5246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6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Plan</a:t>
            </a:r>
            <a:endParaRPr lang="en-US" dirty="0"/>
          </a:p>
        </p:txBody>
      </p:sp>
      <p:sp>
        <p:nvSpPr>
          <p:cNvPr id="3" name="Content Placeholder 2"/>
          <p:cNvSpPr>
            <a:spLocks noGrp="1"/>
          </p:cNvSpPr>
          <p:nvPr>
            <p:ph idx="1"/>
          </p:nvPr>
        </p:nvSpPr>
        <p:spPr/>
        <p:txBody>
          <a:bodyPr/>
          <a:lstStyle/>
          <a:p>
            <a:pPr marL="571500" indent="-457200">
              <a:buFont typeface="+mj-lt"/>
              <a:buAutoNum type="arabicPeriod"/>
            </a:pPr>
            <a:r>
              <a:rPr lang="en-US" dirty="0" smtClean="0"/>
              <a:t>New High School and Band Room</a:t>
            </a:r>
          </a:p>
          <a:p>
            <a:pPr marL="571500" indent="-457200">
              <a:buFont typeface="+mj-lt"/>
              <a:buAutoNum type="arabicPeriod"/>
            </a:pPr>
            <a:r>
              <a:rPr lang="en-US" dirty="0" smtClean="0"/>
              <a:t>Fitness Center Roof</a:t>
            </a:r>
          </a:p>
          <a:p>
            <a:pPr marL="571500" indent="-457200">
              <a:buFont typeface="+mj-lt"/>
              <a:buAutoNum type="arabicPeriod"/>
            </a:pPr>
            <a:r>
              <a:rPr lang="en-US" dirty="0" smtClean="0"/>
              <a:t>Future Options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20</a:t>
            </a:fld>
            <a:endParaRPr lang="en-US"/>
          </a:p>
        </p:txBody>
      </p:sp>
      <p:pic>
        <p:nvPicPr>
          <p:cNvPr id="5" name="Picture 4"/>
          <p:cNvPicPr>
            <a:picLocks noChangeAspect="1"/>
          </p:cNvPicPr>
          <p:nvPr/>
        </p:nvPicPr>
        <p:blipFill rotWithShape="1">
          <a:blip r:embed="rId3"/>
          <a:srcRect t="10648" b="12314"/>
          <a:stretch/>
        </p:blipFill>
        <p:spPr>
          <a:xfrm>
            <a:off x="800100" y="4011651"/>
            <a:ext cx="6934200" cy="2703493"/>
          </a:xfrm>
          <a:prstGeom prst="rect">
            <a:avLst/>
          </a:prstGeom>
        </p:spPr>
      </p:pic>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56535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4708" y="2797220"/>
            <a:ext cx="1070071" cy="733501"/>
          </a:xfrm>
          <a:prstGeom prst="rect">
            <a:avLst/>
          </a:prstGeom>
          <a:solidFill>
            <a:srgbClr val="2F7D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1a. Band Room</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21</a:t>
            </a:fld>
            <a:endParaRPr lang="en-US"/>
          </a:p>
        </p:txBody>
      </p:sp>
      <p:sp>
        <p:nvSpPr>
          <p:cNvPr id="15" name="TextBox 14"/>
          <p:cNvSpPr txBox="1"/>
          <p:nvPr/>
        </p:nvSpPr>
        <p:spPr>
          <a:xfrm>
            <a:off x="1499682" y="1157229"/>
            <a:ext cx="3565525" cy="338554"/>
          </a:xfrm>
          <a:prstGeom prst="rect">
            <a:avLst/>
          </a:prstGeom>
          <a:noFill/>
        </p:spPr>
        <p:txBody>
          <a:bodyPr wrap="square" rtlCol="0">
            <a:spAutoFit/>
          </a:bodyPr>
          <a:lstStyle/>
          <a:p>
            <a:r>
              <a:rPr lang="en-US" sz="1600" dirty="0" smtClean="0"/>
              <a:t>Preexisting Structure</a:t>
            </a:r>
            <a:endParaRPr lang="en-US" dirty="0"/>
          </a:p>
        </p:txBody>
      </p:sp>
      <p:pic>
        <p:nvPicPr>
          <p:cNvPr id="13" name="Picture 12"/>
          <p:cNvPicPr>
            <a:picLocks noChangeAspect="1"/>
          </p:cNvPicPr>
          <p:nvPr/>
        </p:nvPicPr>
        <p:blipFill>
          <a:blip r:embed="rId3"/>
          <a:stretch>
            <a:fillRect/>
          </a:stretch>
        </p:blipFill>
        <p:spPr>
          <a:xfrm>
            <a:off x="1287216" y="2133600"/>
            <a:ext cx="6797418" cy="3343549"/>
          </a:xfrm>
          <a:prstGeom prst="rect">
            <a:avLst/>
          </a:prstGeom>
        </p:spPr>
      </p:pic>
      <p:cxnSp>
        <p:nvCxnSpPr>
          <p:cNvPr id="14" name="Straight Arrow Connector 13"/>
          <p:cNvCxnSpPr/>
          <p:nvPr/>
        </p:nvCxnSpPr>
        <p:spPr>
          <a:xfrm flipV="1">
            <a:off x="609600" y="4800600"/>
            <a:ext cx="0" cy="8477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600" y="4427551"/>
            <a:ext cx="762000" cy="369332"/>
          </a:xfrm>
          <a:prstGeom prst="rect">
            <a:avLst/>
          </a:prstGeom>
          <a:noFill/>
        </p:spPr>
        <p:txBody>
          <a:bodyPr wrap="square" rtlCol="0">
            <a:spAutoFit/>
          </a:bodyPr>
          <a:lstStyle/>
          <a:p>
            <a:r>
              <a:rPr lang="en-US" b="1" dirty="0" smtClean="0"/>
              <a:t>North</a:t>
            </a:r>
            <a:endParaRPr lang="en-US" b="1" dirty="0"/>
          </a:p>
        </p:txBody>
      </p:sp>
      <p:sp>
        <p:nvSpPr>
          <p:cNvPr id="21" name="TextBox 20"/>
          <p:cNvSpPr txBox="1"/>
          <p:nvPr/>
        </p:nvSpPr>
        <p:spPr>
          <a:xfrm>
            <a:off x="122776" y="2802626"/>
            <a:ext cx="973647" cy="369332"/>
          </a:xfrm>
          <a:prstGeom prst="rect">
            <a:avLst/>
          </a:prstGeom>
          <a:noFill/>
        </p:spPr>
        <p:txBody>
          <a:bodyPr wrap="square" rtlCol="0">
            <a:spAutoFit/>
          </a:bodyPr>
          <a:lstStyle/>
          <a:p>
            <a:pPr algn="ctr"/>
            <a:r>
              <a:rPr lang="en-US" b="1" dirty="0" smtClean="0"/>
              <a:t>3600 ft</a:t>
            </a:r>
            <a:r>
              <a:rPr lang="en-US" b="1" baseline="30000" dirty="0" smtClean="0"/>
              <a:t>2</a:t>
            </a:r>
            <a:endParaRPr lang="en-US" b="1" baseline="30000" dirty="0"/>
          </a:p>
        </p:txBody>
      </p:sp>
      <p:sp>
        <p:nvSpPr>
          <p:cNvPr id="22" name="Freeform 21"/>
          <p:cNvSpPr/>
          <p:nvPr/>
        </p:nvSpPr>
        <p:spPr>
          <a:xfrm>
            <a:off x="3949002" y="2903974"/>
            <a:ext cx="1899139" cy="633046"/>
          </a:xfrm>
          <a:custGeom>
            <a:avLst/>
            <a:gdLst>
              <a:gd name="connsiteX0" fmla="*/ 512466 w 1899139"/>
              <a:gd name="connsiteY0" fmla="*/ 0 h 633046"/>
              <a:gd name="connsiteX1" fmla="*/ 120580 w 1899139"/>
              <a:gd name="connsiteY1" fmla="*/ 241160 h 633046"/>
              <a:gd name="connsiteX2" fmla="*/ 271306 w 1899139"/>
              <a:gd name="connsiteY2" fmla="*/ 271305 h 633046"/>
              <a:gd name="connsiteX3" fmla="*/ 0 w 1899139"/>
              <a:gd name="connsiteY3" fmla="*/ 442127 h 633046"/>
              <a:gd name="connsiteX4" fmla="*/ 1436914 w 1899139"/>
              <a:gd name="connsiteY4" fmla="*/ 633046 h 633046"/>
              <a:gd name="connsiteX5" fmla="*/ 1899139 w 1899139"/>
              <a:gd name="connsiteY5" fmla="*/ 160773 h 633046"/>
              <a:gd name="connsiteX6" fmla="*/ 512466 w 1899139"/>
              <a:gd name="connsiteY6" fmla="*/ 0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139" h="633046">
                <a:moveTo>
                  <a:pt x="512466" y="0"/>
                </a:moveTo>
                <a:lnTo>
                  <a:pt x="120580" y="241160"/>
                </a:lnTo>
                <a:lnTo>
                  <a:pt x="271306" y="271305"/>
                </a:lnTo>
                <a:lnTo>
                  <a:pt x="0" y="442127"/>
                </a:lnTo>
                <a:lnTo>
                  <a:pt x="1436914" y="633046"/>
                </a:lnTo>
                <a:lnTo>
                  <a:pt x="1899139" y="160773"/>
                </a:lnTo>
                <a:lnTo>
                  <a:pt x="512466" y="0"/>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52921" y="3167688"/>
            <a:ext cx="973647" cy="369332"/>
          </a:xfrm>
          <a:prstGeom prst="rect">
            <a:avLst/>
          </a:prstGeom>
          <a:noFill/>
        </p:spPr>
        <p:txBody>
          <a:bodyPr wrap="square" rtlCol="0">
            <a:spAutoFit/>
          </a:bodyPr>
          <a:lstStyle/>
          <a:p>
            <a:pPr algn="ctr"/>
            <a:r>
              <a:rPr lang="en-US" b="1" dirty="0"/>
              <a:t>0</a:t>
            </a:r>
            <a:r>
              <a:rPr lang="en-US" b="1" dirty="0" smtClean="0"/>
              <a:t>˚</a:t>
            </a:r>
            <a:endParaRPr lang="en-US" b="1" baseline="30000" dirty="0"/>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996846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1531" y="2794041"/>
            <a:ext cx="1070071" cy="733501"/>
          </a:xfrm>
          <a:prstGeom prst="rect">
            <a:avLst/>
          </a:prstGeom>
          <a:solidFill>
            <a:srgbClr val="2F7D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1b. New High School</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22</a:t>
            </a:fld>
            <a:endParaRPr lang="en-US"/>
          </a:p>
        </p:txBody>
      </p:sp>
      <p:sp>
        <p:nvSpPr>
          <p:cNvPr id="13" name="TextBox 12"/>
          <p:cNvSpPr txBox="1"/>
          <p:nvPr/>
        </p:nvSpPr>
        <p:spPr>
          <a:xfrm>
            <a:off x="1499682" y="1157229"/>
            <a:ext cx="3565525" cy="338554"/>
          </a:xfrm>
          <a:prstGeom prst="rect">
            <a:avLst/>
          </a:prstGeom>
          <a:noFill/>
        </p:spPr>
        <p:txBody>
          <a:bodyPr wrap="square" rtlCol="0">
            <a:spAutoFit/>
          </a:bodyPr>
          <a:lstStyle/>
          <a:p>
            <a:r>
              <a:rPr lang="en-US" sz="1600" dirty="0" smtClean="0"/>
              <a:t>Future Structure</a:t>
            </a:r>
            <a:endParaRPr lang="en-US" dirty="0"/>
          </a:p>
        </p:txBody>
      </p:sp>
      <p:cxnSp>
        <p:nvCxnSpPr>
          <p:cNvPr id="17" name="Straight Arrow Connector 16"/>
          <p:cNvCxnSpPr/>
          <p:nvPr/>
        </p:nvCxnSpPr>
        <p:spPr>
          <a:xfrm flipV="1">
            <a:off x="609600" y="4800600"/>
            <a:ext cx="0" cy="8477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4427551"/>
            <a:ext cx="762000" cy="369332"/>
          </a:xfrm>
          <a:prstGeom prst="rect">
            <a:avLst/>
          </a:prstGeom>
          <a:noFill/>
        </p:spPr>
        <p:txBody>
          <a:bodyPr wrap="square" rtlCol="0">
            <a:spAutoFit/>
          </a:bodyPr>
          <a:lstStyle/>
          <a:p>
            <a:r>
              <a:rPr lang="en-US" b="1" dirty="0" smtClean="0"/>
              <a:t>North</a:t>
            </a:r>
            <a:endParaRPr lang="en-US" b="1" dirty="0"/>
          </a:p>
        </p:txBody>
      </p:sp>
      <p:sp>
        <p:nvSpPr>
          <p:cNvPr id="20" name="TextBox 19"/>
          <p:cNvSpPr txBox="1"/>
          <p:nvPr/>
        </p:nvSpPr>
        <p:spPr>
          <a:xfrm>
            <a:off x="59398" y="2794041"/>
            <a:ext cx="1096424" cy="369332"/>
          </a:xfrm>
          <a:prstGeom prst="rect">
            <a:avLst/>
          </a:prstGeom>
          <a:noFill/>
        </p:spPr>
        <p:txBody>
          <a:bodyPr wrap="square" rtlCol="0">
            <a:spAutoFit/>
          </a:bodyPr>
          <a:lstStyle/>
          <a:p>
            <a:pPr algn="ctr"/>
            <a:r>
              <a:rPr lang="en-US" b="1" dirty="0" smtClean="0"/>
              <a:t>12192 ft</a:t>
            </a:r>
            <a:r>
              <a:rPr lang="en-US" b="1" baseline="30000" dirty="0" smtClean="0"/>
              <a:t>2</a:t>
            </a:r>
            <a:endParaRPr lang="en-US" b="1" baseline="30000" dirty="0"/>
          </a:p>
        </p:txBody>
      </p:sp>
      <p:pic>
        <p:nvPicPr>
          <p:cNvPr id="21" name="Picture 20"/>
          <p:cNvPicPr>
            <a:picLocks noChangeAspect="1"/>
          </p:cNvPicPr>
          <p:nvPr/>
        </p:nvPicPr>
        <p:blipFill>
          <a:blip r:embed="rId3"/>
          <a:stretch>
            <a:fillRect/>
          </a:stretch>
        </p:blipFill>
        <p:spPr>
          <a:xfrm>
            <a:off x="2286000" y="1849904"/>
            <a:ext cx="4219517" cy="4148930"/>
          </a:xfrm>
          <a:prstGeom prst="rect">
            <a:avLst/>
          </a:prstGeom>
        </p:spPr>
      </p:pic>
      <p:sp>
        <p:nvSpPr>
          <p:cNvPr id="22" name="Freeform 21"/>
          <p:cNvSpPr/>
          <p:nvPr/>
        </p:nvSpPr>
        <p:spPr>
          <a:xfrm>
            <a:off x="2301073" y="3165231"/>
            <a:ext cx="2954215" cy="1276140"/>
          </a:xfrm>
          <a:custGeom>
            <a:avLst/>
            <a:gdLst>
              <a:gd name="connsiteX0" fmla="*/ 1477107 w 2954215"/>
              <a:gd name="connsiteY0" fmla="*/ 0 h 1276140"/>
              <a:gd name="connsiteX1" fmla="*/ 944545 w 2954215"/>
              <a:gd name="connsiteY1" fmla="*/ 592853 h 1276140"/>
              <a:gd name="connsiteX2" fmla="*/ 291402 w 2954215"/>
              <a:gd name="connsiteY2" fmla="*/ 502417 h 1276140"/>
              <a:gd name="connsiteX3" fmla="*/ 0 w 2954215"/>
              <a:gd name="connsiteY3" fmla="*/ 813916 h 1276140"/>
              <a:gd name="connsiteX4" fmla="*/ 0 w 2954215"/>
              <a:gd name="connsiteY4" fmla="*/ 1095270 h 1276140"/>
              <a:gd name="connsiteX5" fmla="*/ 1145512 w 2954215"/>
              <a:gd name="connsiteY5" fmla="*/ 1276140 h 1276140"/>
              <a:gd name="connsiteX6" fmla="*/ 1366575 w 2954215"/>
              <a:gd name="connsiteY6" fmla="*/ 1004835 h 1276140"/>
              <a:gd name="connsiteX7" fmla="*/ 2572378 w 2954215"/>
              <a:gd name="connsiteY7" fmla="*/ 1256044 h 1276140"/>
              <a:gd name="connsiteX8" fmla="*/ 2522136 w 2954215"/>
              <a:gd name="connsiteY8" fmla="*/ 984738 h 1276140"/>
              <a:gd name="connsiteX9" fmla="*/ 2562329 w 2954215"/>
              <a:gd name="connsiteY9" fmla="*/ 713433 h 1276140"/>
              <a:gd name="connsiteX10" fmla="*/ 2954215 w 2954215"/>
              <a:gd name="connsiteY10" fmla="*/ 693336 h 1276140"/>
              <a:gd name="connsiteX11" fmla="*/ 2903973 w 2954215"/>
              <a:gd name="connsiteY11" fmla="*/ 90435 h 1276140"/>
              <a:gd name="connsiteX12" fmla="*/ 1477107 w 2954215"/>
              <a:gd name="connsiteY12" fmla="*/ 0 h 127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4215" h="1276140">
                <a:moveTo>
                  <a:pt x="1477107" y="0"/>
                </a:moveTo>
                <a:lnTo>
                  <a:pt x="944545" y="592853"/>
                </a:lnTo>
                <a:lnTo>
                  <a:pt x="291402" y="502417"/>
                </a:lnTo>
                <a:lnTo>
                  <a:pt x="0" y="813916"/>
                </a:lnTo>
                <a:lnTo>
                  <a:pt x="0" y="1095270"/>
                </a:lnTo>
                <a:lnTo>
                  <a:pt x="1145512" y="1276140"/>
                </a:lnTo>
                <a:lnTo>
                  <a:pt x="1366575" y="1004835"/>
                </a:lnTo>
                <a:lnTo>
                  <a:pt x="2572378" y="1256044"/>
                </a:lnTo>
                <a:lnTo>
                  <a:pt x="2522136" y="984738"/>
                </a:lnTo>
                <a:lnTo>
                  <a:pt x="2562329" y="713433"/>
                </a:lnTo>
                <a:lnTo>
                  <a:pt x="2954215" y="693336"/>
                </a:lnTo>
                <a:lnTo>
                  <a:pt x="2903973" y="90435"/>
                </a:lnTo>
                <a:lnTo>
                  <a:pt x="1477107" y="0"/>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903596" y="3878664"/>
            <a:ext cx="1507252" cy="844061"/>
          </a:xfrm>
          <a:custGeom>
            <a:avLst/>
            <a:gdLst>
              <a:gd name="connsiteX0" fmla="*/ 0 w 1507252"/>
              <a:gd name="connsiteY0" fmla="*/ 0 h 844061"/>
              <a:gd name="connsiteX1" fmla="*/ 0 w 1507252"/>
              <a:gd name="connsiteY1" fmla="*/ 251209 h 844061"/>
              <a:gd name="connsiteX2" fmla="*/ 150725 w 1507252"/>
              <a:gd name="connsiteY2" fmla="*/ 592852 h 844061"/>
              <a:gd name="connsiteX3" fmla="*/ 442127 w 1507252"/>
              <a:gd name="connsiteY3" fmla="*/ 844061 h 844061"/>
              <a:gd name="connsiteX4" fmla="*/ 1507252 w 1507252"/>
              <a:gd name="connsiteY4" fmla="*/ 683288 h 844061"/>
              <a:gd name="connsiteX5" fmla="*/ 1115367 w 1507252"/>
              <a:gd name="connsiteY5" fmla="*/ 20096 h 844061"/>
              <a:gd name="connsiteX6" fmla="*/ 0 w 1507252"/>
              <a:gd name="connsiteY6" fmla="*/ 0 h 8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252" h="844061">
                <a:moveTo>
                  <a:pt x="0" y="0"/>
                </a:moveTo>
                <a:lnTo>
                  <a:pt x="0" y="251209"/>
                </a:lnTo>
                <a:lnTo>
                  <a:pt x="150725" y="592852"/>
                </a:lnTo>
                <a:lnTo>
                  <a:pt x="442127" y="844061"/>
                </a:lnTo>
                <a:lnTo>
                  <a:pt x="1507252" y="683288"/>
                </a:lnTo>
                <a:lnTo>
                  <a:pt x="1115367" y="20096"/>
                </a:lnTo>
                <a:lnTo>
                  <a:pt x="0" y="0"/>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5166" y="3165231"/>
            <a:ext cx="973647" cy="369332"/>
          </a:xfrm>
          <a:prstGeom prst="rect">
            <a:avLst/>
          </a:prstGeom>
          <a:noFill/>
        </p:spPr>
        <p:txBody>
          <a:bodyPr wrap="square" rtlCol="0">
            <a:spAutoFit/>
          </a:bodyPr>
          <a:lstStyle/>
          <a:p>
            <a:pPr algn="ctr"/>
            <a:r>
              <a:rPr lang="en-US" b="1" dirty="0"/>
              <a:t>0</a:t>
            </a:r>
            <a:r>
              <a:rPr lang="en-US" b="1" dirty="0" smtClean="0"/>
              <a:t>˚</a:t>
            </a:r>
            <a:endParaRPr lang="en-US" b="1" baseline="30000" dirty="0"/>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897963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3502" y="2537520"/>
            <a:ext cx="1070071" cy="733501"/>
          </a:xfrm>
          <a:prstGeom prst="rect">
            <a:avLst/>
          </a:prstGeom>
          <a:solidFill>
            <a:srgbClr val="2F7D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 Fitness Center</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23</a:t>
            </a:fld>
            <a:endParaRPr lang="en-US"/>
          </a:p>
        </p:txBody>
      </p:sp>
      <p:sp>
        <p:nvSpPr>
          <p:cNvPr id="21" name="TextBox 20"/>
          <p:cNvSpPr txBox="1"/>
          <p:nvPr/>
        </p:nvSpPr>
        <p:spPr>
          <a:xfrm>
            <a:off x="1499682" y="1157229"/>
            <a:ext cx="3565525" cy="338554"/>
          </a:xfrm>
          <a:prstGeom prst="rect">
            <a:avLst/>
          </a:prstGeom>
          <a:noFill/>
        </p:spPr>
        <p:txBody>
          <a:bodyPr wrap="square" rtlCol="0">
            <a:spAutoFit/>
          </a:bodyPr>
          <a:lstStyle/>
          <a:p>
            <a:r>
              <a:rPr lang="en-US" sz="1600" dirty="0" smtClean="0"/>
              <a:t>Preexisting </a:t>
            </a:r>
            <a:r>
              <a:rPr lang="en-US" sz="1600" dirty="0"/>
              <a:t>Structure</a:t>
            </a:r>
            <a:r>
              <a:rPr lang="en-US" sz="1600" dirty="0" smtClean="0"/>
              <a:t> </a:t>
            </a:r>
            <a:endParaRPr lang="en-US" dirty="0"/>
          </a:p>
        </p:txBody>
      </p:sp>
      <p:pic>
        <p:nvPicPr>
          <p:cNvPr id="14" name="Picture 13"/>
          <p:cNvPicPr>
            <a:picLocks noChangeAspect="1"/>
          </p:cNvPicPr>
          <p:nvPr/>
        </p:nvPicPr>
        <p:blipFill rotWithShape="1">
          <a:blip r:embed="rId3"/>
          <a:srcRect r="12986"/>
          <a:stretch/>
        </p:blipFill>
        <p:spPr>
          <a:xfrm>
            <a:off x="1354647" y="1626130"/>
            <a:ext cx="6722553" cy="4239217"/>
          </a:xfrm>
          <a:prstGeom prst="rect">
            <a:avLst/>
          </a:prstGeom>
        </p:spPr>
      </p:pic>
      <p:cxnSp>
        <p:nvCxnSpPr>
          <p:cNvPr id="15" name="Straight Arrow Connector 14"/>
          <p:cNvCxnSpPr/>
          <p:nvPr/>
        </p:nvCxnSpPr>
        <p:spPr>
          <a:xfrm flipV="1">
            <a:off x="609600" y="4800600"/>
            <a:ext cx="0" cy="8477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2732" y="2543099"/>
            <a:ext cx="973647" cy="369332"/>
          </a:xfrm>
          <a:prstGeom prst="rect">
            <a:avLst/>
          </a:prstGeom>
          <a:noFill/>
        </p:spPr>
        <p:txBody>
          <a:bodyPr wrap="square" rtlCol="0">
            <a:spAutoFit/>
          </a:bodyPr>
          <a:lstStyle/>
          <a:p>
            <a:pPr algn="ctr"/>
            <a:r>
              <a:rPr lang="en-US" b="1" dirty="0" smtClean="0"/>
              <a:t>6050 ft</a:t>
            </a:r>
            <a:r>
              <a:rPr lang="en-US" b="1" baseline="30000" dirty="0" smtClean="0"/>
              <a:t>2</a:t>
            </a:r>
            <a:endParaRPr lang="en-US" b="1" baseline="30000" dirty="0"/>
          </a:p>
        </p:txBody>
      </p:sp>
      <p:sp>
        <p:nvSpPr>
          <p:cNvPr id="17" name="TextBox 16"/>
          <p:cNvSpPr txBox="1"/>
          <p:nvPr/>
        </p:nvSpPr>
        <p:spPr>
          <a:xfrm>
            <a:off x="228600" y="4432714"/>
            <a:ext cx="762000" cy="369332"/>
          </a:xfrm>
          <a:prstGeom prst="rect">
            <a:avLst/>
          </a:prstGeom>
          <a:noFill/>
        </p:spPr>
        <p:txBody>
          <a:bodyPr wrap="square" rtlCol="0">
            <a:spAutoFit/>
          </a:bodyPr>
          <a:lstStyle/>
          <a:p>
            <a:r>
              <a:rPr lang="en-US" b="1" dirty="0" smtClean="0"/>
              <a:t>North</a:t>
            </a:r>
            <a:endParaRPr lang="en-US" b="1" dirty="0"/>
          </a:p>
        </p:txBody>
      </p:sp>
      <p:sp>
        <p:nvSpPr>
          <p:cNvPr id="20" name="TextBox 19"/>
          <p:cNvSpPr txBox="1"/>
          <p:nvPr/>
        </p:nvSpPr>
        <p:spPr>
          <a:xfrm>
            <a:off x="142732" y="2907268"/>
            <a:ext cx="973647" cy="369332"/>
          </a:xfrm>
          <a:prstGeom prst="rect">
            <a:avLst/>
          </a:prstGeom>
          <a:noFill/>
        </p:spPr>
        <p:txBody>
          <a:bodyPr wrap="square" rtlCol="0">
            <a:spAutoFit/>
          </a:bodyPr>
          <a:lstStyle/>
          <a:p>
            <a:pPr algn="ctr"/>
            <a:r>
              <a:rPr lang="en-US" b="1" dirty="0" smtClean="0"/>
              <a:t>5˚ SW</a:t>
            </a:r>
            <a:endParaRPr lang="en-US" b="1" baseline="30000" dirty="0"/>
          </a:p>
        </p:txBody>
      </p:sp>
      <p:sp>
        <p:nvSpPr>
          <p:cNvPr id="23" name="Freeform 22"/>
          <p:cNvSpPr/>
          <p:nvPr/>
        </p:nvSpPr>
        <p:spPr>
          <a:xfrm>
            <a:off x="2250831" y="2743200"/>
            <a:ext cx="3597310" cy="1215851"/>
          </a:xfrm>
          <a:custGeom>
            <a:avLst/>
            <a:gdLst>
              <a:gd name="connsiteX0" fmla="*/ 1457011 w 3597310"/>
              <a:gd name="connsiteY0" fmla="*/ 0 h 1215851"/>
              <a:gd name="connsiteX1" fmla="*/ 3597310 w 3597310"/>
              <a:gd name="connsiteY1" fmla="*/ 482321 h 1215851"/>
              <a:gd name="connsiteX2" fmla="*/ 2120202 w 3597310"/>
              <a:gd name="connsiteY2" fmla="*/ 1215851 h 1215851"/>
              <a:gd name="connsiteX3" fmla="*/ 0 w 3597310"/>
              <a:gd name="connsiteY3" fmla="*/ 582804 h 1215851"/>
              <a:gd name="connsiteX4" fmla="*/ 1457011 w 3597310"/>
              <a:gd name="connsiteY4" fmla="*/ 0 h 1215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310" h="1215851">
                <a:moveTo>
                  <a:pt x="1457011" y="0"/>
                </a:moveTo>
                <a:lnTo>
                  <a:pt x="3597310" y="482321"/>
                </a:lnTo>
                <a:lnTo>
                  <a:pt x="2120202" y="1215851"/>
                </a:lnTo>
                <a:lnTo>
                  <a:pt x="0" y="582804"/>
                </a:lnTo>
                <a:lnTo>
                  <a:pt x="1457011" y="0"/>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740468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Future Options</a:t>
            </a:r>
            <a:endParaRPr lang="en-US" dirty="0"/>
          </a:p>
        </p:txBody>
      </p:sp>
      <p:sp>
        <p:nvSpPr>
          <p:cNvPr id="3" name="Content Placeholder 2"/>
          <p:cNvSpPr>
            <a:spLocks noGrp="1"/>
          </p:cNvSpPr>
          <p:nvPr>
            <p:ph idx="1"/>
          </p:nvPr>
        </p:nvSpPr>
        <p:spPr/>
        <p:txBody>
          <a:bodyPr/>
          <a:lstStyle/>
          <a:p>
            <a:r>
              <a:rPr lang="en-US" dirty="0" smtClean="0"/>
              <a:t>Middle School</a:t>
            </a:r>
          </a:p>
          <a:p>
            <a:pPr lvl="1"/>
            <a:r>
              <a:rPr lang="en-US" dirty="0" smtClean="0"/>
              <a:t>No structural plans or maximum roof loads available</a:t>
            </a:r>
          </a:p>
          <a:p>
            <a:pPr lvl="1"/>
            <a:endParaRPr lang="en-US" dirty="0" smtClean="0"/>
          </a:p>
          <a:p>
            <a:r>
              <a:rPr lang="en-US" dirty="0" smtClean="0"/>
              <a:t>Fitness Center (North Facing Roof)</a:t>
            </a:r>
          </a:p>
          <a:p>
            <a:pPr lvl="1"/>
            <a:r>
              <a:rPr lang="en-US" dirty="0" smtClean="0"/>
              <a:t>5 degree angle facing north east</a:t>
            </a:r>
          </a:p>
          <a:p>
            <a:pPr lvl="1"/>
            <a:endParaRPr lang="en-US" dirty="0" smtClean="0"/>
          </a:p>
          <a:p>
            <a:r>
              <a:rPr lang="en-US" dirty="0" smtClean="0"/>
              <a:t>New High School (Metal Roof)</a:t>
            </a:r>
          </a:p>
          <a:p>
            <a:pPr lvl="1"/>
            <a:r>
              <a:rPr lang="en-US" dirty="0" smtClean="0"/>
              <a:t>Not aesthetically pleasing</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24</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74066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Roof Materials</a:t>
            </a:r>
            <a:endParaRPr lang="en-US" sz="4400" dirty="0"/>
          </a:p>
        </p:txBody>
      </p:sp>
      <p:sp>
        <p:nvSpPr>
          <p:cNvPr id="3" name="Content Placeholder 2"/>
          <p:cNvSpPr>
            <a:spLocks noGrp="1"/>
          </p:cNvSpPr>
          <p:nvPr>
            <p:ph idx="1"/>
          </p:nvPr>
        </p:nvSpPr>
        <p:spPr/>
        <p:txBody>
          <a:bodyPr/>
          <a:lstStyle/>
          <a:p>
            <a:r>
              <a:rPr lang="en-US" dirty="0" smtClean="0"/>
              <a:t>TPO Roofing</a:t>
            </a:r>
          </a:p>
          <a:p>
            <a:pPr lvl="1"/>
            <a:r>
              <a:rPr lang="en-US" dirty="0" smtClean="0"/>
              <a:t>Flat roof sections</a:t>
            </a:r>
          </a:p>
          <a:p>
            <a:pPr lvl="1"/>
            <a:r>
              <a:rPr lang="en-US" dirty="0" smtClean="0"/>
              <a:t>Cheaper to install onto</a:t>
            </a:r>
          </a:p>
          <a:p>
            <a:pPr lvl="1"/>
            <a:r>
              <a:rPr lang="en-US" dirty="0" smtClean="0"/>
              <a:t>Some obstructions</a:t>
            </a:r>
          </a:p>
          <a:p>
            <a:pPr lvl="1"/>
            <a:r>
              <a:rPr lang="en-US" dirty="0" smtClean="0"/>
              <a:t>20 year warranty, possible maintenance afterwards</a:t>
            </a:r>
          </a:p>
          <a:p>
            <a:r>
              <a:rPr lang="en-US" dirty="0" smtClean="0"/>
              <a:t>Metal Roofing</a:t>
            </a:r>
          </a:p>
          <a:p>
            <a:pPr lvl="1"/>
            <a:r>
              <a:rPr lang="en-US" dirty="0" smtClean="0"/>
              <a:t>Slanted </a:t>
            </a:r>
            <a:r>
              <a:rPr lang="en-US" dirty="0"/>
              <a:t>r</a:t>
            </a:r>
            <a:r>
              <a:rPr lang="en-US" dirty="0" smtClean="0"/>
              <a:t>oof sections</a:t>
            </a:r>
          </a:p>
          <a:p>
            <a:pPr lvl="1"/>
            <a:r>
              <a:rPr lang="en-US" dirty="0" smtClean="0"/>
              <a:t>No obstructions</a:t>
            </a:r>
          </a:p>
          <a:p>
            <a:pPr lvl="1"/>
            <a:r>
              <a:rPr lang="en-US" dirty="0" smtClean="0"/>
              <a:t>No maintenance</a:t>
            </a:r>
          </a:p>
          <a:p>
            <a:endParaRPr lang="en-US"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25</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107684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Ballast Mounting</a:t>
            </a:r>
            <a:endParaRPr lang="en-US" dirty="0"/>
          </a:p>
        </p:txBody>
      </p:sp>
      <p:sp>
        <p:nvSpPr>
          <p:cNvPr id="4" name="Slide Number Placeholder 3"/>
          <p:cNvSpPr>
            <a:spLocks noGrp="1"/>
          </p:cNvSpPr>
          <p:nvPr>
            <p:ph type="sldNum" sz="quarter" idx="10"/>
          </p:nvPr>
        </p:nvSpPr>
        <p:spPr/>
        <p:txBody>
          <a:bodyPr/>
          <a:lstStyle/>
          <a:p>
            <a:pPr>
              <a:defRPr/>
            </a:pPr>
            <a:fld id="{468BE433-F078-41E7-BD4E-ED50B553B7CE}" type="slidenum">
              <a:rPr lang="en-US" smtClean="0"/>
              <a:pPr>
                <a:defRPr/>
              </a:pPr>
              <a:t>26</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3" name="Picture 2"/>
          <p:cNvPicPr>
            <a:picLocks noChangeAspect="1"/>
          </p:cNvPicPr>
          <p:nvPr/>
        </p:nvPicPr>
        <p:blipFill>
          <a:blip r:embed="rId3"/>
          <a:stretch>
            <a:fillRect/>
          </a:stretch>
        </p:blipFill>
        <p:spPr>
          <a:xfrm>
            <a:off x="1463675" y="2057400"/>
            <a:ext cx="5374051" cy="3124200"/>
          </a:xfrm>
          <a:prstGeom prst="rect">
            <a:avLst/>
          </a:prstGeom>
        </p:spPr>
      </p:pic>
      <p:sp>
        <p:nvSpPr>
          <p:cNvPr id="8" name="TextBox 7"/>
          <p:cNvSpPr txBox="1"/>
          <p:nvPr/>
        </p:nvSpPr>
        <p:spPr>
          <a:xfrm>
            <a:off x="1371600" y="5181600"/>
            <a:ext cx="4495800" cy="215444"/>
          </a:xfrm>
          <a:prstGeom prst="rect">
            <a:avLst/>
          </a:prstGeom>
          <a:noFill/>
        </p:spPr>
        <p:txBody>
          <a:bodyPr wrap="square" rtlCol="0">
            <a:spAutoFit/>
          </a:bodyPr>
          <a:lstStyle/>
          <a:p>
            <a:r>
              <a:rPr lang="en-US" sz="800" dirty="0"/>
              <a:t>Source: http://energyemp.com/</a:t>
            </a:r>
          </a:p>
        </p:txBody>
      </p:sp>
    </p:spTree>
    <p:extLst>
      <p:ext uri="{BB962C8B-B14F-4D97-AF65-F5344CB8AC3E}">
        <p14:creationId xmlns:p14="http://schemas.microsoft.com/office/powerpoint/2010/main" val="1816905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Inclined Mounting</a:t>
            </a:r>
            <a:endParaRPr lang="en-US" dirty="0"/>
          </a:p>
        </p:txBody>
      </p:sp>
      <p:sp>
        <p:nvSpPr>
          <p:cNvPr id="4" name="Slide Number Placeholder 3"/>
          <p:cNvSpPr>
            <a:spLocks noGrp="1"/>
          </p:cNvSpPr>
          <p:nvPr>
            <p:ph type="sldNum" sz="quarter" idx="10"/>
          </p:nvPr>
        </p:nvSpPr>
        <p:spPr/>
        <p:txBody>
          <a:bodyPr/>
          <a:lstStyle/>
          <a:p>
            <a:pPr>
              <a:defRPr/>
            </a:pPr>
            <a:fld id="{468BE433-F078-41E7-BD4E-ED50B553B7CE}" type="slidenum">
              <a:rPr lang="en-US" smtClean="0"/>
              <a:pPr>
                <a:defRPr/>
              </a:pPr>
              <a:t>27</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29698" name="Picture 2" descr="http://2.bp.blogspot.com/-ZhrUiH94OjU/T7vN6E5z9FI/AAAAAAAAFxs/oF48eqHetMk/s1600/Photovoltaic%2BPanels%2BMounting%2BSystem%2Bfor%2BCorrugated%2BIron%2BRoof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99" y="1600200"/>
            <a:ext cx="6217244" cy="32435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5.com/clamps/resources/S-5-K-Grip-metal-roof-cla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112" y="4343400"/>
            <a:ext cx="28575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636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Roof Loads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28</a:t>
            </a:fld>
            <a:endParaRPr lang="en-US"/>
          </a:p>
        </p:txBody>
      </p:sp>
      <p:sp>
        <p:nvSpPr>
          <p:cNvPr id="3" name="TextBox 2"/>
          <p:cNvSpPr txBox="1"/>
          <p:nvPr/>
        </p:nvSpPr>
        <p:spPr>
          <a:xfrm>
            <a:off x="533400" y="1752600"/>
            <a:ext cx="75438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Existing roofs have room for 3 pounds per square foot</a:t>
            </a:r>
          </a:p>
          <a:p>
            <a:pPr marL="285750" indent="-285750">
              <a:buFont typeface="Arial" panose="020B0604020202020204" pitchFamily="34" charset="0"/>
              <a:buChar char="•"/>
            </a:pPr>
            <a:r>
              <a:rPr lang="en-US" dirty="0" smtClean="0"/>
              <a:t>Band Room .9 </a:t>
            </a:r>
            <a:r>
              <a:rPr lang="en-US" dirty="0" err="1" smtClean="0"/>
              <a:t>psf</a:t>
            </a:r>
            <a:endParaRPr lang="en-US" dirty="0" smtClean="0"/>
          </a:p>
          <a:p>
            <a:pPr marL="285750" indent="-285750">
              <a:buFont typeface="Arial" panose="020B0604020202020204" pitchFamily="34" charset="0"/>
              <a:buChar char="•"/>
            </a:pPr>
            <a:r>
              <a:rPr lang="en-US" dirty="0" smtClean="0"/>
              <a:t>Fitness 1.42 </a:t>
            </a:r>
            <a:r>
              <a:rPr lang="en-US" dirty="0" err="1" smtClean="0"/>
              <a:t>psf</a:t>
            </a:r>
            <a:endParaRPr lang="en-US" dirty="0" smtClean="0"/>
          </a:p>
          <a:p>
            <a:pPr marL="285750" indent="-285750">
              <a:buFont typeface="Arial" panose="020B0604020202020204" pitchFamily="34" charset="0"/>
              <a:buChar char="•"/>
            </a:pPr>
            <a:r>
              <a:rPr lang="en-US" dirty="0" smtClean="0"/>
              <a:t>High School 1.28 </a:t>
            </a:r>
            <a:r>
              <a:rPr lang="en-US" dirty="0" err="1" smtClean="0"/>
              <a:t>psf</a:t>
            </a:r>
            <a:endParaRPr lang="en-US" dirty="0" smtClean="0"/>
          </a:p>
          <a:p>
            <a:pPr marL="285750" indent="-285750">
              <a:buFont typeface="Arial" panose="020B0604020202020204" pitchFamily="34" charset="0"/>
              <a:buChar char="•"/>
            </a:pPr>
            <a:r>
              <a:rPr lang="en-US" dirty="0" smtClean="0"/>
              <a:t>High School 1.51 </a:t>
            </a:r>
            <a:r>
              <a:rPr lang="en-US" dirty="0" err="1" smtClean="0"/>
              <a:t>psf</a:t>
            </a:r>
            <a:endParaRPr lang="en-US" dirty="0" smtClean="0"/>
          </a:p>
          <a:p>
            <a:pPr marL="285750" indent="-285750">
              <a:buFont typeface="Arial" panose="020B0604020202020204" pitchFamily="34" charset="0"/>
              <a:buChar char="•"/>
            </a:pPr>
            <a:r>
              <a:rPr lang="en-US" dirty="0" smtClean="0"/>
              <a:t>Fitness Center .9 </a:t>
            </a:r>
            <a:r>
              <a:rPr lang="en-US" dirty="0" err="1" smtClean="0"/>
              <a:t>psf</a:t>
            </a:r>
            <a:endParaRPr lang="en-US" dirty="0" smtClean="0"/>
          </a:p>
          <a:p>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84390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29</a:t>
            </a:fld>
            <a:endParaRPr lang="en-US"/>
          </a:p>
        </p:txBody>
      </p:sp>
      <p:sp>
        <p:nvSpPr>
          <p:cNvPr id="5" name="Rectangle 4"/>
          <p:cNvSpPr/>
          <p:nvPr/>
        </p:nvSpPr>
        <p:spPr>
          <a:xfrm>
            <a:off x="762000" y="2387897"/>
            <a:ext cx="7086600" cy="1200329"/>
          </a:xfrm>
          <a:prstGeom prst="rect">
            <a:avLst/>
          </a:prstGeom>
        </p:spPr>
        <p:txBody>
          <a:bodyPr wrap="square">
            <a:spAutoFit/>
          </a:bodyPr>
          <a:lstStyle/>
          <a:p>
            <a:pPr lvl="1"/>
            <a:r>
              <a:rPr lang="en-US" sz="2000" dirty="0" smtClean="0"/>
              <a:t>Racking system:</a:t>
            </a:r>
            <a:r>
              <a:rPr lang="en-US" sz="2000" dirty="0"/>
              <a:t>	</a:t>
            </a:r>
            <a:r>
              <a:rPr lang="en-US" sz="2000" dirty="0" smtClean="0"/>
              <a:t>		$   20,091</a:t>
            </a:r>
            <a:endParaRPr lang="en-US" sz="2000" dirty="0"/>
          </a:p>
          <a:p>
            <a:pPr lvl="1"/>
            <a:r>
              <a:rPr lang="en-US" sz="2000" dirty="0" smtClean="0"/>
              <a:t>Labor:</a:t>
            </a:r>
            <a:r>
              <a:rPr lang="en-US" sz="2000" dirty="0"/>
              <a:t>			</a:t>
            </a:r>
            <a:r>
              <a:rPr lang="en-US" sz="2000" dirty="0" smtClean="0"/>
              <a:t>	$ 281,272</a:t>
            </a:r>
            <a:r>
              <a:rPr lang="en-US" sz="2000" dirty="0"/>
              <a:t>	</a:t>
            </a:r>
            <a:r>
              <a:rPr lang="en-US" dirty="0"/>
              <a:t>		       </a:t>
            </a:r>
            <a:r>
              <a:rPr lang="en-US" sz="3200" b="1" dirty="0"/>
              <a:t>Total</a:t>
            </a:r>
            <a:r>
              <a:rPr lang="en-US" sz="3200" b="1" dirty="0" smtClean="0"/>
              <a:t>:</a:t>
            </a:r>
            <a:r>
              <a:rPr lang="en-US" sz="3200" b="1" dirty="0"/>
              <a:t> </a:t>
            </a:r>
            <a:r>
              <a:rPr lang="en-US" sz="3200" b="1" dirty="0" smtClean="0"/>
              <a:t>        $ 301,363</a:t>
            </a:r>
            <a:endParaRPr lang="en-US" sz="3200" b="1" dirty="0"/>
          </a:p>
        </p:txBody>
      </p:sp>
      <p:cxnSp>
        <p:nvCxnSpPr>
          <p:cNvPr id="7" name="Straight Connector 6"/>
          <p:cNvCxnSpPr/>
          <p:nvPr/>
        </p:nvCxnSpPr>
        <p:spPr>
          <a:xfrm>
            <a:off x="762000" y="3048000"/>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1808818"/>
            <a:ext cx="2172326" cy="523220"/>
          </a:xfrm>
          <a:prstGeom prst="rect">
            <a:avLst/>
          </a:prstGeom>
        </p:spPr>
        <p:txBody>
          <a:bodyPr wrap="none">
            <a:spAutoFit/>
          </a:bodyPr>
          <a:lstStyle/>
          <a:p>
            <a:r>
              <a:rPr lang="en-US" sz="2800" dirty="0" smtClean="0"/>
              <a:t>Upfront</a:t>
            </a:r>
            <a:r>
              <a:rPr lang="en-US" sz="2400" dirty="0" smtClean="0"/>
              <a:t> </a:t>
            </a:r>
            <a:r>
              <a:rPr lang="en-US" sz="2800" dirty="0" smtClean="0"/>
              <a:t>Costs</a:t>
            </a:r>
            <a:endParaRPr lang="en-US" sz="2400" dirty="0"/>
          </a:p>
        </p:txBody>
      </p:sp>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205112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8267702" cy="2593975"/>
          </a:xfrm>
        </p:spPr>
        <p:txBody>
          <a:bodyPr/>
          <a:lstStyle/>
          <a:p>
            <a:pPr eaLnBrk="1" fontAlgn="auto" hangingPunct="1">
              <a:spcAft>
                <a:spcPts val="0"/>
              </a:spcAft>
              <a:defRPr/>
            </a:pPr>
            <a:r>
              <a:rPr lang="en-US" sz="3800" dirty="0" smtClean="0"/>
              <a:t>Site </a:t>
            </a:r>
            <a:endParaRPr lang="en-US" sz="3800" dirty="0"/>
          </a:p>
        </p:txBody>
      </p:sp>
      <p:sp>
        <p:nvSpPr>
          <p:cNvPr id="3" name="Subtitle 2"/>
          <p:cNvSpPr>
            <a:spLocks noGrp="1"/>
          </p:cNvSpPr>
          <p:nvPr>
            <p:ph type="subTitle" idx="1"/>
          </p:nvPr>
        </p:nvSpPr>
        <p:spPr>
          <a:xfrm>
            <a:off x="685800" y="4572000"/>
            <a:ext cx="7495030" cy="1066800"/>
          </a:xfrm>
        </p:spPr>
        <p:txBody>
          <a:bodyPr rtlCol="0">
            <a:normAutofit/>
          </a:bodyPr>
          <a:lstStyle/>
          <a:p>
            <a:pPr eaLnBrk="1" fontAlgn="auto" hangingPunct="1">
              <a:spcAft>
                <a:spcPts val="0"/>
              </a:spcAft>
              <a:defRPr/>
            </a:pPr>
            <a:r>
              <a:rPr lang="en-US" dirty="0" smtClean="0"/>
              <a:t>Presented by: Claire </a:t>
            </a:r>
            <a:r>
              <a:rPr lang="en-US" dirty="0" err="1" smtClean="0"/>
              <a:t>Phillippi</a:t>
            </a:r>
            <a:r>
              <a:rPr lang="en-US" dirty="0" smtClean="0"/>
              <a:t>, Jack </a:t>
            </a:r>
            <a:r>
              <a:rPr lang="en-US" dirty="0" err="1" smtClean="0"/>
              <a:t>Amick</a:t>
            </a:r>
            <a:r>
              <a:rPr lang="en-US" dirty="0" smtClean="0"/>
              <a:t>, Jordan </a:t>
            </a:r>
            <a:r>
              <a:rPr lang="en-US" dirty="0" err="1" smtClean="0"/>
              <a:t>Veltema</a:t>
            </a:r>
            <a:r>
              <a:rPr lang="en-US" dirty="0" smtClean="0"/>
              <a:t>, Jordan Mast</a:t>
            </a:r>
          </a:p>
          <a:p>
            <a:pPr eaLnBrk="1" fontAlgn="auto" hangingPunct="1">
              <a:spcAft>
                <a:spcPts val="0"/>
              </a:spcAft>
              <a:defRPr/>
            </a:pPr>
            <a:endParaRPr lang="en-US" dirty="0"/>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3</a:t>
            </a:fld>
            <a:endParaRPr lang="en-US" smtClean="0">
              <a:solidFill>
                <a:srgbClr val="FFFFFF"/>
              </a:solidFill>
            </a:endParaRPr>
          </a:p>
        </p:txBody>
      </p:sp>
      <p:sp>
        <p:nvSpPr>
          <p:cNvPr id="4" name="Date Placeholder 3"/>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412370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30</a:t>
            </a:fld>
            <a:endParaRPr lang="en-US"/>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4117091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sz="4800" dirty="0" smtClean="0"/>
              <a:t>Panel Selection</a:t>
            </a:r>
            <a:endParaRPr lang="en-US" sz="4800" dirty="0"/>
          </a:p>
        </p:txBody>
      </p:sp>
      <p:sp>
        <p:nvSpPr>
          <p:cNvPr id="3" name="Subtitle 2"/>
          <p:cNvSpPr>
            <a:spLocks noGrp="1"/>
          </p:cNvSpPr>
          <p:nvPr>
            <p:ph type="subTitle" idx="1"/>
          </p:nvPr>
        </p:nvSpPr>
        <p:spPr>
          <a:xfrm>
            <a:off x="533399" y="4498975"/>
            <a:ext cx="7997825" cy="1981200"/>
          </a:xfrm>
        </p:spPr>
        <p:txBody>
          <a:bodyPr rtlCol="0">
            <a:normAutofit/>
          </a:bodyPr>
          <a:lstStyle/>
          <a:p>
            <a:pPr eaLnBrk="1" fontAlgn="auto" hangingPunct="1">
              <a:spcAft>
                <a:spcPts val="0"/>
              </a:spcAft>
              <a:defRPr/>
            </a:pPr>
            <a:r>
              <a:rPr lang="en-US" sz="1800" dirty="0" smtClean="0"/>
              <a:t>Presented by:	Mr. Nate Hiemstra</a:t>
            </a:r>
            <a:br>
              <a:rPr lang="en-US" sz="1800" dirty="0" smtClean="0"/>
            </a:br>
            <a:r>
              <a:rPr lang="en-US" sz="1800" dirty="0" smtClean="0"/>
              <a:t>		Mr. Mitch Hopkins</a:t>
            </a:r>
          </a:p>
          <a:p>
            <a:pPr eaLnBrk="1" fontAlgn="auto" hangingPunct="1">
              <a:spcAft>
                <a:spcPts val="0"/>
              </a:spcAft>
              <a:defRPr/>
            </a:pPr>
            <a:r>
              <a:rPr lang="en-US" sz="1800" dirty="0"/>
              <a:t>	</a:t>
            </a:r>
            <a:r>
              <a:rPr lang="en-US" sz="1800" dirty="0" smtClean="0"/>
              <a:t>	Mr. Mike Houtman</a:t>
            </a:r>
          </a:p>
          <a:p>
            <a:pPr eaLnBrk="1" fontAlgn="auto" hangingPunct="1">
              <a:spcAft>
                <a:spcPts val="0"/>
              </a:spcAft>
              <a:defRPr/>
            </a:pPr>
            <a:r>
              <a:rPr lang="en-US" sz="1800" dirty="0" smtClean="0"/>
              <a:t>		Mr. Tae-</a:t>
            </a:r>
            <a:r>
              <a:rPr lang="en-US" sz="1800" dirty="0" err="1" smtClean="0"/>
              <a:t>Hyung</a:t>
            </a:r>
            <a:r>
              <a:rPr lang="en-US" sz="1800" dirty="0" smtClean="0"/>
              <a:t> Lim</a:t>
            </a:r>
          </a:p>
          <a:p>
            <a:pPr eaLnBrk="1" fontAlgn="auto" hangingPunct="1">
              <a:spcAft>
                <a:spcPts val="0"/>
              </a:spcAft>
              <a:defRPr/>
            </a:pPr>
            <a:r>
              <a:rPr lang="en-US" sz="1800" dirty="0"/>
              <a:t>	</a:t>
            </a:r>
            <a:r>
              <a:rPr lang="en-US" sz="1800" dirty="0" smtClean="0"/>
              <a:t>	Mr. Josh Vanderkamp</a:t>
            </a:r>
            <a:endParaRPr lang="en-US" sz="1800"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36D314-CF68-4FF0-A3FF-27A1BD0CA1F8}" type="slidenum">
              <a:rPr lang="en-US" smtClean="0">
                <a:solidFill>
                  <a:srgbClr val="FFFFFF"/>
                </a:solidFill>
              </a:rPr>
              <a:pPr fontAlgn="base">
                <a:spcBef>
                  <a:spcPct val="0"/>
                </a:spcBef>
                <a:spcAft>
                  <a:spcPct val="0"/>
                </a:spcAft>
              </a:pPr>
              <a:t>31</a:t>
            </a:fld>
            <a:endParaRPr lang="en-US" smtClean="0">
              <a:solidFill>
                <a:srgbClr val="FFFF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553200" cy="1143000"/>
          </a:xfrm>
        </p:spPr>
        <p:txBody>
          <a:bodyPr/>
          <a:lstStyle/>
          <a:p>
            <a:pPr eaLnBrk="1" hangingPunct="1">
              <a:defRPr/>
            </a:pPr>
            <a:r>
              <a:rPr lang="en-US" dirty="0" smtClean="0"/>
              <a:t>Outline</a:t>
            </a:r>
            <a:endParaRPr lang="en-US" dirty="0"/>
          </a:p>
        </p:txBody>
      </p:sp>
      <p:sp>
        <p:nvSpPr>
          <p:cNvPr id="6147" name="Content Placeholder 2"/>
          <p:cNvSpPr>
            <a:spLocks noGrp="1"/>
          </p:cNvSpPr>
          <p:nvPr>
            <p:ph idx="1"/>
          </p:nvPr>
        </p:nvSpPr>
        <p:spPr/>
        <p:txBody>
          <a:bodyPr/>
          <a:lstStyle/>
          <a:p>
            <a:r>
              <a:rPr lang="en-US" dirty="0" smtClean="0"/>
              <a:t>Status</a:t>
            </a:r>
          </a:p>
          <a:p>
            <a:pPr lvl="1"/>
            <a:r>
              <a:rPr lang="en-US" dirty="0" smtClean="0"/>
              <a:t>Overview</a:t>
            </a:r>
          </a:p>
          <a:p>
            <a:pPr lvl="1"/>
            <a:r>
              <a:rPr lang="en-US" dirty="0" smtClean="0"/>
              <a:t>Final Decisions</a:t>
            </a:r>
          </a:p>
          <a:p>
            <a:r>
              <a:rPr lang="en-US" dirty="0" smtClean="0"/>
              <a:t>Work accomplished</a:t>
            </a:r>
          </a:p>
          <a:p>
            <a:pPr lvl="1"/>
            <a:r>
              <a:rPr lang="en-US" dirty="0" smtClean="0"/>
              <a:t>Panel Choice</a:t>
            </a:r>
          </a:p>
          <a:p>
            <a:pPr lvl="1"/>
            <a:r>
              <a:rPr lang="en-US" dirty="0" smtClean="0"/>
              <a:t>Panel Layout</a:t>
            </a:r>
          </a:p>
          <a:p>
            <a:pPr lvl="1"/>
            <a:r>
              <a:rPr lang="en-US" dirty="0" smtClean="0"/>
              <a:t>Energy Yield</a:t>
            </a:r>
          </a:p>
          <a:p>
            <a:pPr lvl="1"/>
            <a:r>
              <a:rPr lang="en-US" dirty="0" smtClean="0"/>
              <a:t>Cost Analysis</a:t>
            </a:r>
          </a:p>
          <a:p>
            <a:pPr marL="342900" lvl="1">
              <a:buClr>
                <a:schemeClr val="accent1"/>
              </a:buClr>
            </a:pPr>
            <a:r>
              <a:rPr lang="en-US" sz="2200" dirty="0" smtClean="0"/>
              <a:t>Obstacles</a:t>
            </a:r>
          </a:p>
          <a:p>
            <a:r>
              <a:rPr lang="en-US" dirty="0" smtClean="0"/>
              <a:t>Future Plan</a:t>
            </a:r>
          </a:p>
          <a:p>
            <a:pPr lvl="1"/>
            <a:r>
              <a:rPr lang="en-US" dirty="0" smtClean="0"/>
              <a:t>3 Possibilities</a:t>
            </a:r>
          </a:p>
          <a:p>
            <a:pPr marL="114300" indent="0" eaLnBrk="1" hangingPunct="1">
              <a:buNone/>
            </a:pPr>
            <a:endParaRPr lang="en-US" dirty="0" smtClean="0"/>
          </a:p>
        </p:txBody>
      </p:sp>
      <p:sp>
        <p:nvSpPr>
          <p:cNvPr id="4" name="Slide Number Placeholder 3"/>
          <p:cNvSpPr>
            <a:spLocks noGrp="1"/>
          </p:cNvSpPr>
          <p:nvPr>
            <p:ph type="sldNum" sz="quarter" idx="10"/>
          </p:nvPr>
        </p:nvSpPr>
        <p:spPr/>
        <p:txBody>
          <a:bodyPr/>
          <a:lstStyle/>
          <a:p>
            <a:pPr>
              <a:defRPr/>
            </a:pPr>
            <a:fld id="{723EFD43-0755-4AFE-A753-8095F7D081D7}" type="slidenum">
              <a:rPr lang="en-US" smtClean="0"/>
              <a:pPr>
                <a:defRPr/>
              </a:pPr>
              <a:t>32</a:t>
            </a:fld>
            <a:endParaRPr lang="en-US" dirty="0"/>
          </a:p>
        </p:txBody>
      </p:sp>
      <p:sp>
        <p:nvSpPr>
          <p:cNvPr id="5" name="Date Placeholder 4"/>
          <p:cNvSpPr>
            <a:spLocks noGrp="1"/>
          </p:cNvSpPr>
          <p:nvPr>
            <p:ph type="dt" sz="quarter" idx="12"/>
          </p:nvPr>
        </p:nvSpPr>
        <p:spPr/>
        <p:txBody>
          <a:bodyPr/>
          <a:lstStyle/>
          <a:p>
            <a:pPr>
              <a:defRPr/>
            </a:pPr>
            <a:r>
              <a:rPr lang="en-US" smtClean="0"/>
              <a:t>01/28/2014</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Monocrystalline</a:t>
            </a:r>
            <a:endParaRPr lang="ko-KR" altLang="en-US" dirty="0"/>
          </a:p>
        </p:txBody>
      </p:sp>
      <p:sp>
        <p:nvSpPr>
          <p:cNvPr id="3" name="Content Placeholder 2"/>
          <p:cNvSpPr>
            <a:spLocks noGrp="1"/>
          </p:cNvSpPr>
          <p:nvPr>
            <p:ph idx="1"/>
          </p:nvPr>
        </p:nvSpPr>
        <p:spPr/>
        <p:txBody>
          <a:bodyPr/>
          <a:lstStyle/>
          <a:p>
            <a:r>
              <a:rPr lang="en-US" altLang="ko-KR" dirty="0" smtClean="0"/>
              <a:t>The </a:t>
            </a:r>
            <a:r>
              <a:rPr lang="en-US" altLang="ko-KR" dirty="0"/>
              <a:t>most efficient type of </a:t>
            </a:r>
            <a:r>
              <a:rPr lang="en-US" altLang="ko-KR" dirty="0" smtClean="0"/>
              <a:t>solar panels (about 15-20%)</a:t>
            </a:r>
          </a:p>
          <a:p>
            <a:r>
              <a:rPr lang="en-US" altLang="ko-KR" dirty="0"/>
              <a:t>M</a:t>
            </a:r>
            <a:r>
              <a:rPr lang="en-US" altLang="ko-KR" dirty="0" smtClean="0"/>
              <a:t>ore expensive</a:t>
            </a:r>
            <a:r>
              <a:rPr lang="en-US" altLang="ko-KR" dirty="0"/>
              <a:t> </a:t>
            </a:r>
            <a:endParaRPr lang="en-US" altLang="ko-KR" dirty="0" smtClean="0"/>
          </a:p>
          <a:p>
            <a:r>
              <a:rPr lang="en-US" altLang="ko-KR" dirty="0"/>
              <a:t>I</a:t>
            </a:r>
            <a:r>
              <a:rPr lang="en-US" altLang="ko-KR" dirty="0" smtClean="0"/>
              <a:t>deal </a:t>
            </a:r>
            <a:r>
              <a:rPr lang="en-US" altLang="ko-KR" dirty="0"/>
              <a:t>for </a:t>
            </a:r>
            <a:r>
              <a:rPr lang="en-US" altLang="ko-KR" dirty="0" smtClean="0"/>
              <a:t>roofs</a:t>
            </a:r>
            <a:endParaRPr lang="ko-KR"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24200"/>
            <a:ext cx="7096365" cy="327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33</a:t>
            </a:fld>
            <a:endParaRPr lang="en-US"/>
          </a:p>
        </p:txBody>
      </p:sp>
    </p:spTree>
    <p:extLst>
      <p:ext uri="{BB962C8B-B14F-4D97-AF65-F5344CB8AC3E}">
        <p14:creationId xmlns:p14="http://schemas.microsoft.com/office/powerpoint/2010/main" val="2302137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Polycrystalline</a:t>
            </a:r>
            <a:endParaRPr lang="ko-KR" altLang="en-US" dirty="0"/>
          </a:p>
        </p:txBody>
      </p:sp>
      <p:sp>
        <p:nvSpPr>
          <p:cNvPr id="3" name="Content Placeholder 2"/>
          <p:cNvSpPr>
            <a:spLocks noGrp="1"/>
          </p:cNvSpPr>
          <p:nvPr>
            <p:ph idx="1"/>
          </p:nvPr>
        </p:nvSpPr>
        <p:spPr/>
        <p:txBody>
          <a:bodyPr/>
          <a:lstStyle/>
          <a:p>
            <a:r>
              <a:rPr lang="en-US" altLang="ko-KR" dirty="0" smtClean="0"/>
              <a:t>Less cost</a:t>
            </a:r>
          </a:p>
          <a:p>
            <a:r>
              <a:rPr lang="en-US" altLang="ko-KR" dirty="0" smtClean="0"/>
              <a:t>Efficiency of approximately </a:t>
            </a:r>
            <a:r>
              <a:rPr lang="en-US" altLang="ko-KR" dirty="0"/>
              <a:t>13-16</a:t>
            </a:r>
            <a:r>
              <a:rPr lang="en-US" altLang="ko-KR" dirty="0" smtClean="0"/>
              <a:t>%</a:t>
            </a:r>
            <a:endParaRPr lang="en-US" altLang="ko-KR" dirty="0"/>
          </a:p>
          <a:p>
            <a:r>
              <a:rPr lang="en-US" altLang="ko-KR" dirty="0" smtClean="0"/>
              <a:t>Performance decreases at higher temperatures</a:t>
            </a:r>
            <a:endParaRPr lang="ko-KR"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83" y="3140968"/>
            <a:ext cx="6862564" cy="343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34</a:t>
            </a:fld>
            <a:endParaRPr lang="en-US"/>
          </a:p>
        </p:txBody>
      </p:sp>
    </p:spTree>
    <p:extLst>
      <p:ext uri="{BB962C8B-B14F-4D97-AF65-F5344CB8AC3E}">
        <p14:creationId xmlns:p14="http://schemas.microsoft.com/office/powerpoint/2010/main" val="208006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Thin-Film Solar Panels</a:t>
            </a:r>
            <a:endParaRPr lang="ko-KR" altLang="en-US" dirty="0"/>
          </a:p>
        </p:txBody>
      </p:sp>
      <p:sp>
        <p:nvSpPr>
          <p:cNvPr id="3" name="Content Placeholder 2"/>
          <p:cNvSpPr>
            <a:spLocks noGrp="1"/>
          </p:cNvSpPr>
          <p:nvPr>
            <p:ph idx="1"/>
          </p:nvPr>
        </p:nvSpPr>
        <p:spPr/>
        <p:txBody>
          <a:bodyPr/>
          <a:lstStyle/>
          <a:p>
            <a:r>
              <a:rPr lang="en-US" altLang="ko-KR" dirty="0" smtClean="0"/>
              <a:t>Categories by material</a:t>
            </a:r>
          </a:p>
          <a:p>
            <a:pPr lvl="1"/>
            <a:r>
              <a:rPr lang="en-US" altLang="ko-KR" dirty="0" smtClean="0"/>
              <a:t>Amorphous </a:t>
            </a:r>
            <a:r>
              <a:rPr lang="en-US" altLang="ko-KR" dirty="0"/>
              <a:t>silicon (a-Si)</a:t>
            </a:r>
          </a:p>
          <a:p>
            <a:pPr lvl="1"/>
            <a:r>
              <a:rPr lang="en-US" altLang="ko-KR" dirty="0"/>
              <a:t>Cadmium telluride (</a:t>
            </a:r>
            <a:r>
              <a:rPr lang="en-US" altLang="ko-KR" dirty="0" err="1"/>
              <a:t>CdTe</a:t>
            </a:r>
            <a:r>
              <a:rPr lang="en-US" altLang="ko-KR" dirty="0"/>
              <a:t>)</a:t>
            </a:r>
          </a:p>
          <a:p>
            <a:pPr lvl="1"/>
            <a:r>
              <a:rPr lang="en-US" altLang="ko-KR" dirty="0"/>
              <a:t>Copper indium gallium </a:t>
            </a:r>
            <a:r>
              <a:rPr lang="en-US" altLang="ko-KR" dirty="0" err="1"/>
              <a:t>selenide</a:t>
            </a:r>
            <a:r>
              <a:rPr lang="en-US" altLang="ko-KR" dirty="0"/>
              <a:t> (CIS/CIGS)</a:t>
            </a:r>
          </a:p>
          <a:p>
            <a:pPr lvl="1"/>
            <a:r>
              <a:rPr lang="en-US" altLang="ko-KR" dirty="0"/>
              <a:t>Organic photovoltaic cells (OPC</a:t>
            </a:r>
            <a:r>
              <a:rPr lang="en-US" altLang="ko-KR" dirty="0" smtClean="0"/>
              <a:t>)</a:t>
            </a:r>
          </a:p>
          <a:p>
            <a:pPr lvl="1"/>
            <a:endParaRPr lang="en-US" altLang="ko-KR" dirty="0" smtClean="0"/>
          </a:p>
          <a:p>
            <a:r>
              <a:rPr lang="en-US" altLang="ko-KR" dirty="0" smtClean="0"/>
              <a:t>Efficiencies </a:t>
            </a:r>
            <a:r>
              <a:rPr lang="en-US" altLang="ko-KR" dirty="0"/>
              <a:t>between 7–13</a:t>
            </a:r>
            <a:r>
              <a:rPr lang="en-US" altLang="ko-KR" dirty="0" smtClean="0"/>
              <a:t>%</a:t>
            </a:r>
          </a:p>
          <a:p>
            <a:r>
              <a:rPr lang="en-US" altLang="ko-KR" dirty="0"/>
              <a:t>Mass-production is </a:t>
            </a:r>
            <a:r>
              <a:rPr lang="en-US" altLang="ko-KR" dirty="0" smtClean="0"/>
              <a:t>simple</a:t>
            </a:r>
          </a:p>
          <a:p>
            <a:r>
              <a:rPr lang="en-US" altLang="ko-KR" dirty="0" smtClean="0"/>
              <a:t>Can be made flexible</a:t>
            </a:r>
          </a:p>
          <a:p>
            <a:r>
              <a:rPr lang="en-US" altLang="ko-KR" dirty="0" smtClean="0"/>
              <a:t>Strong against high temperatures and shading</a:t>
            </a:r>
          </a:p>
          <a:p>
            <a:endParaRPr lang="en-US" altLang="ko-KR" dirty="0" smtClean="0"/>
          </a:p>
        </p:txBody>
      </p:sp>
      <p:sp>
        <p:nvSpPr>
          <p:cNvPr id="4"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5" name="Slide Number Placeholder 4"/>
          <p:cNvSpPr>
            <a:spLocks noGrp="1"/>
          </p:cNvSpPr>
          <p:nvPr>
            <p:ph type="sldNum" sz="quarter" idx="10"/>
          </p:nvPr>
        </p:nvSpPr>
        <p:spPr/>
        <p:txBody>
          <a:bodyPr/>
          <a:lstStyle/>
          <a:p>
            <a:pPr>
              <a:defRPr/>
            </a:pPr>
            <a:fld id="{35A63873-CEBB-4626-A781-2301CDEE8C32}" type="slidenum">
              <a:rPr lang="en-US" smtClean="0"/>
              <a:pPr>
                <a:defRPr/>
              </a:pPr>
              <a:t>35</a:t>
            </a:fld>
            <a:endParaRPr lang="en-US"/>
          </a:p>
        </p:txBody>
      </p:sp>
    </p:spTree>
    <p:extLst>
      <p:ext uri="{BB962C8B-B14F-4D97-AF65-F5344CB8AC3E}">
        <p14:creationId xmlns:p14="http://schemas.microsoft.com/office/powerpoint/2010/main" val="3121403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Thin-Film Solar Panels</a:t>
            </a:r>
            <a:endParaRPr lang="ko-KR" altLang="en-US" dirty="0"/>
          </a:p>
        </p:txBody>
      </p:sp>
      <p:sp>
        <p:nvSpPr>
          <p:cNvPr id="3" name="Content Placeholder 2"/>
          <p:cNvSpPr>
            <a:spLocks noGrp="1"/>
          </p:cNvSpPr>
          <p:nvPr>
            <p:ph idx="1"/>
          </p:nvPr>
        </p:nvSpPr>
        <p:spPr/>
        <p:txBody>
          <a:bodyPr/>
          <a:lstStyle/>
          <a:p>
            <a:r>
              <a:rPr lang="en-US" altLang="ko-KR" dirty="0" smtClean="0"/>
              <a:t>Spatial limitations (about 4 times more space needed)</a:t>
            </a:r>
          </a:p>
          <a:p>
            <a:r>
              <a:rPr lang="en-US" altLang="ko-KR" dirty="0" smtClean="0"/>
              <a:t>Structural costs</a:t>
            </a:r>
          </a:p>
          <a:p>
            <a:r>
              <a:rPr lang="en-US" altLang="ko-KR" dirty="0" smtClean="0"/>
              <a:t>Degrade faster over time</a:t>
            </a:r>
            <a:endParaRPr lang="ko-KR" altLang="en-US" dirty="0"/>
          </a:p>
        </p:txBody>
      </p:sp>
      <p:pic>
        <p:nvPicPr>
          <p:cNvPr id="4098" name="Picture 2" descr="http://cdn4.energyinformative.org/wp-content/uploads/2013/06/thin-film-solar-panels-e1372104973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96952"/>
            <a:ext cx="6981478" cy="349073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36</a:t>
            </a:fld>
            <a:endParaRPr lang="en-US"/>
          </a:p>
        </p:txBody>
      </p:sp>
    </p:spTree>
    <p:extLst>
      <p:ext uri="{BB962C8B-B14F-4D97-AF65-F5344CB8AC3E}">
        <p14:creationId xmlns:p14="http://schemas.microsoft.com/office/powerpoint/2010/main" val="3836150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Building-Integrated </a:t>
            </a:r>
            <a:r>
              <a:rPr lang="en-US" altLang="ko-KR" dirty="0" err="1" smtClean="0"/>
              <a:t>Photovoltaics</a:t>
            </a:r>
            <a:r>
              <a:rPr lang="en-US" altLang="ko-KR" dirty="0" smtClean="0"/>
              <a:t> (BIPV)</a:t>
            </a:r>
            <a:endParaRPr lang="ko-KR" altLang="en-US" dirty="0"/>
          </a:p>
        </p:txBody>
      </p:sp>
      <p:sp>
        <p:nvSpPr>
          <p:cNvPr id="3" name="Content Placeholder 2"/>
          <p:cNvSpPr>
            <a:spLocks noGrp="1"/>
          </p:cNvSpPr>
          <p:nvPr>
            <p:ph idx="1"/>
          </p:nvPr>
        </p:nvSpPr>
        <p:spPr/>
        <p:txBody>
          <a:bodyPr/>
          <a:lstStyle/>
          <a:p>
            <a:r>
              <a:rPr lang="en-US" altLang="ko-KR" dirty="0" smtClean="0"/>
              <a:t>Expensive</a:t>
            </a:r>
          </a:p>
          <a:p>
            <a:r>
              <a:rPr lang="en-US" altLang="ko-KR" dirty="0" smtClean="0"/>
              <a:t>Good looks but less efficient </a:t>
            </a:r>
          </a:p>
          <a:p>
            <a:r>
              <a:rPr lang="en-US" altLang="ko-KR" dirty="0" smtClean="0"/>
              <a:t>Easy installation</a:t>
            </a:r>
          </a:p>
          <a:p>
            <a:endParaRPr lang="ko-KR" alt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140968"/>
            <a:ext cx="752622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37</a:t>
            </a:fld>
            <a:endParaRPr lang="en-US"/>
          </a:p>
        </p:txBody>
      </p:sp>
    </p:spTree>
    <p:extLst>
      <p:ext uri="{BB962C8B-B14F-4D97-AF65-F5344CB8AC3E}">
        <p14:creationId xmlns:p14="http://schemas.microsoft.com/office/powerpoint/2010/main" val="4258044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Suggestions</a:t>
            </a:r>
            <a:endParaRPr lang="ko-KR" altLang="en-US" dirty="0"/>
          </a:p>
        </p:txBody>
      </p:sp>
      <p:sp>
        <p:nvSpPr>
          <p:cNvPr id="3" name="Content Placeholder 2"/>
          <p:cNvSpPr>
            <a:spLocks noGrp="1"/>
          </p:cNvSpPr>
          <p:nvPr>
            <p:ph idx="1"/>
          </p:nvPr>
        </p:nvSpPr>
        <p:spPr/>
        <p:txBody>
          <a:bodyPr/>
          <a:lstStyle/>
          <a:p>
            <a:r>
              <a:rPr lang="en-US" altLang="ko-KR" dirty="0" smtClean="0"/>
              <a:t>Limitations</a:t>
            </a:r>
          </a:p>
          <a:p>
            <a:pPr lvl="1"/>
            <a:r>
              <a:rPr lang="en-US" altLang="ko-KR" dirty="0" smtClean="0"/>
              <a:t>Space - Monocrystalline Silicon, BIPV</a:t>
            </a:r>
          </a:p>
          <a:p>
            <a:pPr lvl="1"/>
            <a:r>
              <a:rPr lang="en-US" altLang="ko-KR" dirty="0" smtClean="0"/>
              <a:t>Cost – Thin Film, Polycrystalline</a:t>
            </a:r>
          </a:p>
          <a:p>
            <a:endParaRPr lang="en-US" altLang="ko-KR" dirty="0"/>
          </a:p>
          <a:p>
            <a:r>
              <a:rPr lang="en-US" altLang="ko-KR" dirty="0" smtClean="0"/>
              <a:t>Install Site</a:t>
            </a:r>
          </a:p>
          <a:p>
            <a:pPr lvl="1"/>
            <a:r>
              <a:rPr lang="en-US" altLang="ko-KR" dirty="0" smtClean="0"/>
              <a:t>Rooftop – Crystalline Silicon, BIPV</a:t>
            </a:r>
          </a:p>
          <a:p>
            <a:pPr lvl="1"/>
            <a:r>
              <a:rPr lang="en-US" altLang="ko-KR" dirty="0" smtClean="0"/>
              <a:t>Field – Thin Film</a:t>
            </a:r>
          </a:p>
          <a:p>
            <a:pPr lvl="1"/>
            <a:r>
              <a:rPr lang="en-US" altLang="ko-KR" dirty="0" smtClean="0"/>
              <a:t>Parking lot shade – Thin Film, Crystalline Silicon</a:t>
            </a:r>
          </a:p>
        </p:txBody>
      </p:sp>
      <p:sp>
        <p:nvSpPr>
          <p:cNvPr id="4"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5" name="Slide Number Placeholder 4"/>
          <p:cNvSpPr>
            <a:spLocks noGrp="1"/>
          </p:cNvSpPr>
          <p:nvPr>
            <p:ph type="sldNum" sz="quarter" idx="10"/>
          </p:nvPr>
        </p:nvSpPr>
        <p:spPr/>
        <p:txBody>
          <a:bodyPr/>
          <a:lstStyle/>
          <a:p>
            <a:pPr>
              <a:defRPr/>
            </a:pPr>
            <a:fld id="{35A63873-CEBB-4626-A781-2301CDEE8C32}" type="slidenum">
              <a:rPr lang="en-US" smtClean="0"/>
              <a:pPr>
                <a:defRPr/>
              </a:pPr>
              <a:t>38</a:t>
            </a:fld>
            <a:endParaRPr lang="en-US"/>
          </a:p>
        </p:txBody>
      </p:sp>
    </p:spTree>
    <p:extLst>
      <p:ext uri="{BB962C8B-B14F-4D97-AF65-F5344CB8AC3E}">
        <p14:creationId xmlns:p14="http://schemas.microsoft.com/office/powerpoint/2010/main" val="1573405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553200" cy="1143000"/>
          </a:xfrm>
        </p:spPr>
        <p:txBody>
          <a:bodyPr/>
          <a:lstStyle/>
          <a:p>
            <a:pPr eaLnBrk="1" hangingPunct="1">
              <a:defRPr/>
            </a:pPr>
            <a:r>
              <a:rPr lang="en-US" dirty="0" smtClean="0"/>
              <a:t>Panel Types</a:t>
            </a:r>
            <a:endParaRPr lang="en-US" dirty="0"/>
          </a:p>
        </p:txBody>
      </p:sp>
      <p:sp>
        <p:nvSpPr>
          <p:cNvPr id="6147" name="Content Placeholder 2"/>
          <p:cNvSpPr>
            <a:spLocks noGrp="1"/>
          </p:cNvSpPr>
          <p:nvPr>
            <p:ph idx="1"/>
          </p:nvPr>
        </p:nvSpPr>
        <p:spPr>
          <a:xfrm>
            <a:off x="4529138" y="1624584"/>
            <a:ext cx="3899693" cy="4800600"/>
          </a:xfrm>
        </p:spPr>
        <p:txBody>
          <a:bodyPr/>
          <a:lstStyle/>
          <a:p>
            <a:pPr eaLnBrk="1" hangingPunct="1"/>
            <a:r>
              <a:rPr lang="en-US" dirty="0" smtClean="0"/>
              <a:t>8 Criteria Weighted: 		</a:t>
            </a:r>
          </a:p>
          <a:p>
            <a:pPr lvl="1"/>
            <a:r>
              <a:rPr lang="en-US" dirty="0" smtClean="0"/>
              <a:t>Panel Efficiency (18%)</a:t>
            </a:r>
            <a:r>
              <a:rPr lang="en-US" dirty="0"/>
              <a:t> </a:t>
            </a:r>
            <a:endParaRPr lang="en-US" dirty="0" smtClean="0"/>
          </a:p>
          <a:p>
            <a:pPr lvl="1"/>
            <a:r>
              <a:rPr lang="en-US" dirty="0" smtClean="0"/>
              <a:t>Cost (23%) </a:t>
            </a:r>
          </a:p>
          <a:p>
            <a:pPr lvl="1"/>
            <a:r>
              <a:rPr lang="en-US" dirty="0" smtClean="0"/>
              <a:t>Weight (9%)  </a:t>
            </a:r>
          </a:p>
          <a:p>
            <a:pPr lvl="1"/>
            <a:r>
              <a:rPr lang="en-US" dirty="0" smtClean="0"/>
              <a:t>Size (5%)  </a:t>
            </a:r>
          </a:p>
          <a:p>
            <a:pPr lvl="1"/>
            <a:r>
              <a:rPr lang="en-US" dirty="0" smtClean="0"/>
              <a:t>Rated Power (15%)</a:t>
            </a:r>
          </a:p>
          <a:p>
            <a:pPr lvl="1"/>
            <a:r>
              <a:rPr lang="en-US" dirty="0" smtClean="0"/>
              <a:t>Company Reputation (8%) </a:t>
            </a:r>
          </a:p>
          <a:p>
            <a:pPr lvl="1"/>
            <a:r>
              <a:rPr lang="en-US" dirty="0" smtClean="0"/>
              <a:t>Aesthetics (10%) </a:t>
            </a:r>
          </a:p>
          <a:p>
            <a:pPr lvl="1"/>
            <a:r>
              <a:rPr lang="en-US" dirty="0" smtClean="0"/>
              <a:t>Warranty/Degradation (12%)</a:t>
            </a:r>
          </a:p>
        </p:txBody>
      </p:sp>
      <p:sp>
        <p:nvSpPr>
          <p:cNvPr id="4" name="Slide Number Placeholder 3"/>
          <p:cNvSpPr>
            <a:spLocks noGrp="1"/>
          </p:cNvSpPr>
          <p:nvPr>
            <p:ph type="sldNum" sz="quarter" idx="10"/>
          </p:nvPr>
        </p:nvSpPr>
        <p:spPr/>
        <p:txBody>
          <a:bodyPr/>
          <a:lstStyle/>
          <a:p>
            <a:pPr>
              <a:defRPr/>
            </a:pPr>
            <a:fld id="{DACD792B-D565-4F73-A2A4-6F311F4F9172}" type="slidenum">
              <a:rPr lang="en-US" smtClean="0"/>
              <a:pPr>
                <a:defRPr/>
              </a:pPr>
              <a:t>39</a:t>
            </a:fld>
            <a:endParaRPr lang="en-US"/>
          </a:p>
        </p:txBody>
      </p:sp>
      <p:sp>
        <p:nvSpPr>
          <p:cNvPr id="5" name="Date Placeholder 4"/>
          <p:cNvSpPr>
            <a:spLocks noGrp="1"/>
          </p:cNvSpPr>
          <p:nvPr>
            <p:ph type="dt" sz="quarter" idx="12"/>
          </p:nvPr>
        </p:nvSpPr>
        <p:spPr/>
        <p:txBody>
          <a:bodyPr/>
          <a:lstStyle/>
          <a:p>
            <a:pPr>
              <a:defRPr/>
            </a:pPr>
            <a:r>
              <a:rPr lang="en-US" smtClean="0"/>
              <a:t>01/28/2014</a:t>
            </a:r>
            <a:endParaRPr lang="en-US" dirty="0"/>
          </a:p>
        </p:txBody>
      </p:sp>
      <p:sp>
        <p:nvSpPr>
          <p:cNvPr id="8" name="Content Placeholder 2"/>
          <p:cNvSpPr txBox="1">
            <a:spLocks/>
          </p:cNvSpPr>
          <p:nvPr/>
        </p:nvSpPr>
        <p:spPr bwMode="auto">
          <a:xfrm>
            <a:off x="685800" y="1624584"/>
            <a:ext cx="3843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5 Panels Compared:</a:t>
            </a:r>
          </a:p>
          <a:p>
            <a:pPr lvl="1"/>
            <a:r>
              <a:rPr lang="en-US" dirty="0" smtClean="0"/>
              <a:t>SunPower E20 327W Mono</a:t>
            </a:r>
          </a:p>
          <a:p>
            <a:pPr lvl="1"/>
            <a:r>
              <a:rPr lang="en-US" dirty="0" err="1" smtClean="0"/>
              <a:t>Yingli</a:t>
            </a:r>
            <a:r>
              <a:rPr lang="en-US" dirty="0" smtClean="0"/>
              <a:t> 270W Mono</a:t>
            </a:r>
          </a:p>
          <a:p>
            <a:pPr lvl="1"/>
            <a:r>
              <a:rPr lang="en-US" dirty="0" err="1" smtClean="0"/>
              <a:t>Yingli</a:t>
            </a:r>
            <a:r>
              <a:rPr lang="en-US" dirty="0" smtClean="0"/>
              <a:t> 310W Poly</a:t>
            </a:r>
          </a:p>
          <a:p>
            <a:pPr lvl="1"/>
            <a:r>
              <a:rPr lang="en-US" dirty="0" err="1" smtClean="0"/>
              <a:t>SolarWorld</a:t>
            </a:r>
            <a:r>
              <a:rPr lang="en-US" dirty="0" smtClean="0"/>
              <a:t> 245W Poly</a:t>
            </a:r>
          </a:p>
          <a:p>
            <a:pPr lvl="1"/>
            <a:r>
              <a:rPr lang="en-US" dirty="0" err="1" smtClean="0"/>
              <a:t>SunPower</a:t>
            </a:r>
            <a:r>
              <a:rPr lang="en-US" dirty="0" smtClean="0"/>
              <a:t> E18 305W Mono</a:t>
            </a:r>
          </a:p>
          <a:p>
            <a:endParaRPr lang="en-US" dirty="0" smtClean="0"/>
          </a:p>
        </p:txBody>
      </p:sp>
      <p:pic>
        <p:nvPicPr>
          <p:cNvPr id="10" name="Content Placeholder 3"/>
          <p:cNvPicPr>
            <a:picLocks noChangeAspect="1"/>
          </p:cNvPicPr>
          <p:nvPr/>
        </p:nvPicPr>
        <p:blipFill>
          <a:blip r:embed="rId3">
            <a:extLst>
              <a:ext uri="{BEBA8EAE-BF5A-486C-A8C5-ECC9F3942E4B}">
                <a14:imgProps xmlns:a14="http://schemas.microsoft.com/office/drawing/2010/main">
                  <a14:imgLayer r:embed="rId4">
                    <a14:imgEffect>
                      <a14:backgroundRemoval t="5918" b="94082" l="6797" r="93438"/>
                    </a14:imgEffect>
                  </a14:imgLayer>
                </a14:imgProps>
              </a:ext>
            </a:extLst>
          </a:blip>
          <a:stretch>
            <a:fillRect/>
          </a:stretch>
        </p:blipFill>
        <p:spPr bwMode="auto">
          <a:xfrm>
            <a:off x="533400" y="3874594"/>
            <a:ext cx="4608512" cy="298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5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500"/>
                                        <p:tgtEl>
                                          <p:spTgt spid="6147">
                                            <p:txEl>
                                              <p:pRg st="0" end="0"/>
                                            </p:txEl>
                                          </p:spTgt>
                                        </p:tgtEl>
                                      </p:cBhvr>
                                    </p:animEffect>
                                  </p:childTnLst>
                                  <p:subTnLst>
                                    <p:animClr clrSpc="rgb" dir="cw">
                                      <p:cBhvr override="childStyle">
                                        <p:cTn dur="1" fill="hold" display="0" masterRel="nextClick" afterEffect="1"/>
                                        <p:tgtEl>
                                          <p:spTgt spid="6147">
                                            <p:txEl>
                                              <p:pRg st="0" end="0"/>
                                            </p:txEl>
                                          </p:spTgt>
                                        </p:tgtEl>
                                        <p:attrNameLst>
                                          <p:attrName>ppt_c</p:attrName>
                                        </p:attrNameLst>
                                      </p:cBhvr>
                                      <p:to>
                                        <a:schemeClr val="accent1"/>
                                      </p:to>
                                    </p:animClr>
                                  </p:subTnLst>
                                </p:cTn>
                              </p:par>
                              <p:par>
                                <p:cTn id="13" presetID="10" presetClass="entr" presetSubtype="0" fill="hold" grpId="0"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subTnLst>
                                    <p:animClr clrSpc="rgb" dir="cw">
                                      <p:cBhvr override="childStyle">
                                        <p:cTn dur="1" fill="hold" display="0" masterRel="nextClick" afterEffect="1"/>
                                        <p:tgtEl>
                                          <p:spTgt spid="6147">
                                            <p:txEl>
                                              <p:pRg st="1" end="1"/>
                                            </p:txEl>
                                          </p:spTgt>
                                        </p:tgtEl>
                                        <p:attrNameLst>
                                          <p:attrName>ppt_c</p:attrName>
                                        </p:attrNameLst>
                                      </p:cBhvr>
                                      <p:to>
                                        <a:schemeClr val="accent1"/>
                                      </p:to>
                                    </p:animClr>
                                  </p:subTnLst>
                                </p:cTn>
                              </p:par>
                              <p:par>
                                <p:cTn id="16" presetID="10" presetClass="entr" presetSubtype="0" fill="hold" grpId="0" nodeType="with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fade">
                                      <p:cBhvr>
                                        <p:cTn id="18" dur="500"/>
                                        <p:tgtEl>
                                          <p:spTgt spid="6147">
                                            <p:txEl>
                                              <p:pRg st="2" end="2"/>
                                            </p:txEl>
                                          </p:spTgt>
                                        </p:tgtEl>
                                      </p:cBhvr>
                                    </p:animEffect>
                                  </p:childTnLst>
                                  <p:subTnLst>
                                    <p:animClr clrSpc="rgb" dir="cw">
                                      <p:cBhvr override="childStyle">
                                        <p:cTn dur="1" fill="hold" display="0" masterRel="nextClick" afterEffect="1"/>
                                        <p:tgtEl>
                                          <p:spTgt spid="6147">
                                            <p:txEl>
                                              <p:pRg st="2" end="2"/>
                                            </p:txEl>
                                          </p:spTgt>
                                        </p:tgtEl>
                                        <p:attrNameLst>
                                          <p:attrName>ppt_c</p:attrName>
                                        </p:attrNameLst>
                                      </p:cBhvr>
                                      <p:to>
                                        <a:schemeClr val="accent1"/>
                                      </p:to>
                                    </p:animClr>
                                  </p:subTnLst>
                                </p:cTn>
                              </p:par>
                              <p:par>
                                <p:cTn id="19" presetID="10" presetClass="entr" presetSubtype="0" fill="hold" grpId="0"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fade">
                                      <p:cBhvr>
                                        <p:cTn id="21" dur="500"/>
                                        <p:tgtEl>
                                          <p:spTgt spid="6147">
                                            <p:txEl>
                                              <p:pRg st="3" end="3"/>
                                            </p:txEl>
                                          </p:spTgt>
                                        </p:tgtEl>
                                      </p:cBhvr>
                                    </p:animEffect>
                                  </p:childTnLst>
                                  <p:subTnLst>
                                    <p:animClr clrSpc="rgb" dir="cw">
                                      <p:cBhvr override="childStyle">
                                        <p:cTn dur="1" fill="hold" display="0" masterRel="nextClick" afterEffect="1"/>
                                        <p:tgtEl>
                                          <p:spTgt spid="6147">
                                            <p:txEl>
                                              <p:pRg st="3" end="3"/>
                                            </p:txEl>
                                          </p:spTgt>
                                        </p:tgtEl>
                                        <p:attrNameLst>
                                          <p:attrName>ppt_c</p:attrName>
                                        </p:attrNameLst>
                                      </p:cBhvr>
                                      <p:to>
                                        <a:schemeClr val="accent1"/>
                                      </p:to>
                                    </p:animClr>
                                  </p:subTnLst>
                                </p:cTn>
                              </p:par>
                              <p:par>
                                <p:cTn id="22" presetID="10" presetClass="entr" presetSubtype="0" fill="hold" grpId="0" nodeType="with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fade">
                                      <p:cBhvr>
                                        <p:cTn id="24" dur="500"/>
                                        <p:tgtEl>
                                          <p:spTgt spid="6147">
                                            <p:txEl>
                                              <p:pRg st="4" end="4"/>
                                            </p:txEl>
                                          </p:spTgt>
                                        </p:tgtEl>
                                      </p:cBhvr>
                                    </p:animEffect>
                                  </p:childTnLst>
                                  <p:subTnLst>
                                    <p:animClr clrSpc="rgb" dir="cw">
                                      <p:cBhvr override="childStyle">
                                        <p:cTn dur="1" fill="hold" display="0" masterRel="nextClick" afterEffect="1"/>
                                        <p:tgtEl>
                                          <p:spTgt spid="6147">
                                            <p:txEl>
                                              <p:pRg st="4" end="4"/>
                                            </p:txEl>
                                          </p:spTgt>
                                        </p:tgtEl>
                                        <p:attrNameLst>
                                          <p:attrName>ppt_c</p:attrName>
                                        </p:attrNameLst>
                                      </p:cBhvr>
                                      <p:to>
                                        <a:schemeClr val="accent1"/>
                                      </p:to>
                                    </p:animClr>
                                  </p:subTnLst>
                                </p:cTn>
                              </p:par>
                              <p:par>
                                <p:cTn id="25" presetID="10" presetClass="entr" presetSubtype="0" fill="hold" grpId="0" nodeType="with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fade">
                                      <p:cBhvr>
                                        <p:cTn id="27" dur="500"/>
                                        <p:tgtEl>
                                          <p:spTgt spid="6147">
                                            <p:txEl>
                                              <p:pRg st="5" end="5"/>
                                            </p:txEl>
                                          </p:spTgt>
                                        </p:tgtEl>
                                      </p:cBhvr>
                                    </p:animEffect>
                                  </p:childTnLst>
                                  <p:subTnLst>
                                    <p:animClr clrSpc="rgb" dir="cw">
                                      <p:cBhvr override="childStyle">
                                        <p:cTn dur="1" fill="hold" display="0" masterRel="nextClick" afterEffect="1"/>
                                        <p:tgtEl>
                                          <p:spTgt spid="6147">
                                            <p:txEl>
                                              <p:pRg st="5" end="5"/>
                                            </p:txEl>
                                          </p:spTgt>
                                        </p:tgtEl>
                                        <p:attrNameLst>
                                          <p:attrName>ppt_c</p:attrName>
                                        </p:attrNameLst>
                                      </p:cBhvr>
                                      <p:to>
                                        <a:schemeClr val="accent1"/>
                                      </p:to>
                                    </p:animClr>
                                  </p:subTnLst>
                                </p:cTn>
                              </p:par>
                              <p:par>
                                <p:cTn id="28" presetID="10" presetClass="entr" presetSubtype="0" fill="hold" grpId="0" nodeType="withEffect">
                                  <p:stCondLst>
                                    <p:cond delay="0"/>
                                  </p:stCondLst>
                                  <p:childTnLst>
                                    <p:set>
                                      <p:cBhvr>
                                        <p:cTn id="29" dur="1" fill="hold">
                                          <p:stCondLst>
                                            <p:cond delay="0"/>
                                          </p:stCondLst>
                                        </p:cTn>
                                        <p:tgtEl>
                                          <p:spTgt spid="6147">
                                            <p:txEl>
                                              <p:pRg st="6" end="6"/>
                                            </p:txEl>
                                          </p:spTgt>
                                        </p:tgtEl>
                                        <p:attrNameLst>
                                          <p:attrName>style.visibility</p:attrName>
                                        </p:attrNameLst>
                                      </p:cBhvr>
                                      <p:to>
                                        <p:strVal val="visible"/>
                                      </p:to>
                                    </p:set>
                                    <p:animEffect transition="in" filter="fade">
                                      <p:cBhvr>
                                        <p:cTn id="30" dur="500"/>
                                        <p:tgtEl>
                                          <p:spTgt spid="6147">
                                            <p:txEl>
                                              <p:pRg st="6" end="6"/>
                                            </p:txEl>
                                          </p:spTgt>
                                        </p:tgtEl>
                                      </p:cBhvr>
                                    </p:animEffect>
                                  </p:childTnLst>
                                  <p:subTnLst>
                                    <p:animClr clrSpc="rgb" dir="cw">
                                      <p:cBhvr override="childStyle">
                                        <p:cTn dur="1" fill="hold" display="0" masterRel="nextClick" afterEffect="1"/>
                                        <p:tgtEl>
                                          <p:spTgt spid="6147">
                                            <p:txEl>
                                              <p:pRg st="6" end="6"/>
                                            </p:txEl>
                                          </p:spTgt>
                                        </p:tgtEl>
                                        <p:attrNameLst>
                                          <p:attrName>ppt_c</p:attrName>
                                        </p:attrNameLst>
                                      </p:cBhvr>
                                      <p:to>
                                        <a:schemeClr val="accent1"/>
                                      </p:to>
                                    </p:animClr>
                                  </p:subTnLst>
                                </p:cTn>
                              </p:par>
                              <p:par>
                                <p:cTn id="31" presetID="10" presetClass="entr" presetSubtype="0" fill="hold" grpId="0" nodeType="withEffect">
                                  <p:stCondLst>
                                    <p:cond delay="0"/>
                                  </p:stCondLst>
                                  <p:childTnLst>
                                    <p:set>
                                      <p:cBhvr>
                                        <p:cTn id="32" dur="1" fill="hold">
                                          <p:stCondLst>
                                            <p:cond delay="0"/>
                                          </p:stCondLst>
                                        </p:cTn>
                                        <p:tgtEl>
                                          <p:spTgt spid="6147">
                                            <p:txEl>
                                              <p:pRg st="7" end="7"/>
                                            </p:txEl>
                                          </p:spTgt>
                                        </p:tgtEl>
                                        <p:attrNameLst>
                                          <p:attrName>style.visibility</p:attrName>
                                        </p:attrNameLst>
                                      </p:cBhvr>
                                      <p:to>
                                        <p:strVal val="visible"/>
                                      </p:to>
                                    </p:set>
                                    <p:animEffect transition="in" filter="fade">
                                      <p:cBhvr>
                                        <p:cTn id="33" dur="500"/>
                                        <p:tgtEl>
                                          <p:spTgt spid="6147">
                                            <p:txEl>
                                              <p:pRg st="7" end="7"/>
                                            </p:txEl>
                                          </p:spTgt>
                                        </p:tgtEl>
                                      </p:cBhvr>
                                    </p:animEffect>
                                  </p:childTnLst>
                                  <p:subTnLst>
                                    <p:animClr clrSpc="rgb" dir="cw">
                                      <p:cBhvr override="childStyle">
                                        <p:cTn dur="1" fill="hold" display="0" masterRel="nextClick" afterEffect="1"/>
                                        <p:tgtEl>
                                          <p:spTgt spid="6147">
                                            <p:txEl>
                                              <p:pRg st="7" end="7"/>
                                            </p:txEl>
                                          </p:spTgt>
                                        </p:tgtEl>
                                        <p:attrNameLst>
                                          <p:attrName>ppt_c</p:attrName>
                                        </p:attrNameLst>
                                      </p:cBhvr>
                                      <p:to>
                                        <a:schemeClr val="accent1"/>
                                      </p:to>
                                    </p:animClr>
                                  </p:subTnLst>
                                </p:cTn>
                              </p:par>
                              <p:par>
                                <p:cTn id="34" presetID="10" presetClass="entr" presetSubtype="0" fill="hold" grpId="0" nodeType="withEffect">
                                  <p:stCondLst>
                                    <p:cond delay="0"/>
                                  </p:stCondLst>
                                  <p:childTnLst>
                                    <p:set>
                                      <p:cBhvr>
                                        <p:cTn id="35" dur="1" fill="hold">
                                          <p:stCondLst>
                                            <p:cond delay="0"/>
                                          </p:stCondLst>
                                        </p:cTn>
                                        <p:tgtEl>
                                          <p:spTgt spid="6147">
                                            <p:txEl>
                                              <p:pRg st="8" end="8"/>
                                            </p:txEl>
                                          </p:spTgt>
                                        </p:tgtEl>
                                        <p:attrNameLst>
                                          <p:attrName>style.visibility</p:attrName>
                                        </p:attrNameLst>
                                      </p:cBhvr>
                                      <p:to>
                                        <p:strVal val="visible"/>
                                      </p:to>
                                    </p:set>
                                    <p:animEffect transition="in" filter="fade">
                                      <p:cBhvr>
                                        <p:cTn id="36" dur="500"/>
                                        <p:tgtEl>
                                          <p:spTgt spid="6147">
                                            <p:txEl>
                                              <p:pRg st="8" end="8"/>
                                            </p:txEl>
                                          </p:spTgt>
                                        </p:tgtEl>
                                      </p:cBhvr>
                                    </p:animEffect>
                                  </p:childTnLst>
                                  <p:subTnLst>
                                    <p:animClr clrSpc="rgb" dir="cw">
                                      <p:cBhvr override="childStyle">
                                        <p:cTn dur="1" fill="hold" display="0" masterRel="nextClick" afterEffect="1"/>
                                        <p:tgtEl>
                                          <p:spTgt spid="6147">
                                            <p:txEl>
                                              <p:pRg st="8" end="8"/>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r>
              <a:rPr lang="en-US" dirty="0" smtClean="0"/>
              <a:t>Work Accomplished</a:t>
            </a:r>
          </a:p>
          <a:p>
            <a:r>
              <a:rPr lang="en-US" dirty="0" smtClean="0"/>
              <a:t>Location Options</a:t>
            </a:r>
          </a:p>
          <a:p>
            <a:pPr lvl="1"/>
            <a:r>
              <a:rPr lang="en-US" dirty="0" smtClean="0"/>
              <a:t>Decision Matrix</a:t>
            </a:r>
          </a:p>
          <a:p>
            <a:r>
              <a:rPr lang="en-US" dirty="0" smtClean="0"/>
              <a:t>Climate</a:t>
            </a:r>
          </a:p>
          <a:p>
            <a:pPr lvl="1"/>
            <a:r>
              <a:rPr lang="en-US" dirty="0" smtClean="0"/>
              <a:t>Issues and Concerns</a:t>
            </a:r>
          </a:p>
          <a:p>
            <a:r>
              <a:rPr lang="en-US" dirty="0" smtClean="0"/>
              <a:t>Installation Proposal</a:t>
            </a:r>
          </a:p>
          <a:p>
            <a:pPr lvl="1"/>
            <a:r>
              <a:rPr lang="en-US" dirty="0" smtClean="0"/>
              <a:t>Current Plan</a:t>
            </a:r>
          </a:p>
          <a:p>
            <a:pPr lvl="1"/>
            <a:r>
              <a:rPr lang="en-US" dirty="0" smtClean="0"/>
              <a:t>Future Options</a:t>
            </a:r>
          </a:p>
          <a:p>
            <a:r>
              <a:rPr lang="en-US" dirty="0" smtClean="0"/>
              <a:t>Mounting System</a:t>
            </a:r>
          </a:p>
          <a:p>
            <a:r>
              <a:rPr lang="en-US" dirty="0" smtClean="0"/>
              <a:t>Costs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466918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Matrix</a:t>
            </a:r>
            <a:endParaRPr lang="en-US" dirty="0"/>
          </a:p>
        </p:txBody>
      </p:sp>
      <p:sp>
        <p:nvSpPr>
          <p:cNvPr id="4" name="Slide Number Placeholder 3"/>
          <p:cNvSpPr>
            <a:spLocks noGrp="1"/>
          </p:cNvSpPr>
          <p:nvPr>
            <p:ph type="sldNum" sz="quarter" idx="10"/>
          </p:nvPr>
        </p:nvSpPr>
        <p:spPr/>
        <p:txBody>
          <a:bodyPr/>
          <a:lstStyle/>
          <a:p>
            <a:pPr>
              <a:defRPr/>
            </a:pPr>
            <a:fld id="{468BE433-F078-41E7-BD4E-ED50B553B7CE}" type="slidenum">
              <a:rPr lang="en-US" smtClean="0"/>
              <a:pPr>
                <a:defRPr/>
              </a:pPr>
              <a:t>40</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grpSp>
        <p:nvGrpSpPr>
          <p:cNvPr id="11" name="Group 10"/>
          <p:cNvGrpSpPr/>
          <p:nvPr/>
        </p:nvGrpSpPr>
        <p:grpSpPr>
          <a:xfrm>
            <a:off x="118602" y="1752600"/>
            <a:ext cx="8455025" cy="4514850"/>
            <a:chOff x="381000" y="2057400"/>
            <a:chExt cx="8150225" cy="4210050"/>
          </a:xfrm>
        </p:grpSpPr>
        <p:graphicFrame>
          <p:nvGraphicFramePr>
            <p:cNvPr id="6" name="Chart 5"/>
            <p:cNvGraphicFramePr>
              <a:graphicFrameLocks/>
            </p:cNvGraphicFramePr>
            <p:nvPr>
              <p:extLst/>
            </p:nvPr>
          </p:nvGraphicFramePr>
          <p:xfrm>
            <a:off x="381000" y="2057400"/>
            <a:ext cx="8150225" cy="4210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2"/>
            <p:cNvSpPr txBox="1"/>
            <p:nvPr/>
          </p:nvSpPr>
          <p:spPr>
            <a:xfrm>
              <a:off x="1444710" y="5193376"/>
              <a:ext cx="1119024" cy="48577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a:t>SunPower</a:t>
              </a:r>
              <a:r>
                <a:rPr lang="en-US" sz="1600" baseline="0" dirty="0"/>
                <a:t> E20 </a:t>
              </a:r>
              <a:r>
                <a:rPr lang="en-US" sz="1600" baseline="0" dirty="0" smtClean="0"/>
                <a:t>327W</a:t>
              </a:r>
              <a:endParaRPr lang="en-US" sz="1600" dirty="0"/>
            </a:p>
          </p:txBody>
        </p:sp>
        <p:sp>
          <p:nvSpPr>
            <p:cNvPr id="8" name="TextBox 3"/>
            <p:cNvSpPr txBox="1"/>
            <p:nvPr/>
          </p:nvSpPr>
          <p:spPr>
            <a:xfrm>
              <a:off x="2762724" y="5193376"/>
              <a:ext cx="1119024"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err="1"/>
                <a:t>Yingli</a:t>
              </a:r>
              <a:r>
                <a:rPr lang="en-US" sz="1600" dirty="0"/>
                <a:t> YL270</a:t>
              </a:r>
            </a:p>
            <a:p>
              <a:pPr algn="ctr"/>
              <a:r>
                <a:rPr lang="en-US" sz="1600" dirty="0"/>
                <a:t>270W</a:t>
              </a:r>
            </a:p>
          </p:txBody>
        </p:sp>
        <p:sp>
          <p:nvSpPr>
            <p:cNvPr id="9" name="TextBox 5"/>
            <p:cNvSpPr txBox="1"/>
            <p:nvPr/>
          </p:nvSpPr>
          <p:spPr>
            <a:xfrm>
              <a:off x="5401560" y="5183851"/>
              <a:ext cx="1443306" cy="4381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err="1"/>
                <a:t>SolarWorld</a:t>
              </a:r>
              <a:r>
                <a:rPr lang="en-US" sz="1600" dirty="0"/>
                <a:t> </a:t>
              </a:r>
              <a:r>
                <a:rPr lang="en-US" sz="1600" dirty="0" smtClean="0"/>
                <a:t>Poly 245W</a:t>
              </a:r>
              <a:endParaRPr lang="en-US" sz="1600" dirty="0"/>
            </a:p>
          </p:txBody>
        </p:sp>
        <p:sp>
          <p:nvSpPr>
            <p:cNvPr id="10" name="TextBox 6"/>
            <p:cNvSpPr txBox="1"/>
            <p:nvPr/>
          </p:nvSpPr>
          <p:spPr>
            <a:xfrm>
              <a:off x="6651299" y="5183851"/>
              <a:ext cx="1169880" cy="5429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err="1"/>
                <a:t>SunPower</a:t>
              </a:r>
              <a:r>
                <a:rPr lang="en-US" sz="1600" baseline="0" dirty="0"/>
                <a:t> E18 305 W</a:t>
              </a:r>
              <a:endParaRPr lang="en-US" sz="1600" dirty="0"/>
            </a:p>
          </p:txBody>
        </p:sp>
      </p:grpSp>
      <p:cxnSp>
        <p:nvCxnSpPr>
          <p:cNvPr id="13" name="Straight Connector 12"/>
          <p:cNvCxnSpPr/>
          <p:nvPr/>
        </p:nvCxnSpPr>
        <p:spPr>
          <a:xfrm flipV="1">
            <a:off x="457200" y="5698536"/>
            <a:ext cx="7315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881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 Choice</a:t>
            </a:r>
            <a:endParaRPr lang="en-US" dirty="0"/>
          </a:p>
        </p:txBody>
      </p:sp>
      <p:sp>
        <p:nvSpPr>
          <p:cNvPr id="3" name="Content Placeholder 2"/>
          <p:cNvSpPr>
            <a:spLocks noGrp="1"/>
          </p:cNvSpPr>
          <p:nvPr>
            <p:ph idx="1"/>
          </p:nvPr>
        </p:nvSpPr>
        <p:spPr/>
        <p:txBody>
          <a:bodyPr/>
          <a:lstStyle/>
          <a:p>
            <a:endParaRPr lang="en-US" dirty="0" smtClean="0"/>
          </a:p>
          <a:p>
            <a:r>
              <a:rPr lang="en-US" sz="2400" dirty="0" smtClean="0"/>
              <a:t>SunPower E20/327</a:t>
            </a:r>
          </a:p>
          <a:p>
            <a:pPr lvl="1"/>
            <a:r>
              <a:rPr lang="en-US" sz="2400" dirty="0" smtClean="0"/>
              <a:t>20.1% efficient</a:t>
            </a:r>
          </a:p>
          <a:p>
            <a:pPr lvl="1"/>
            <a:r>
              <a:rPr lang="en-US" sz="2400" dirty="0" smtClean="0"/>
              <a:t>327 Watts</a:t>
            </a:r>
          </a:p>
          <a:p>
            <a:pPr lvl="1"/>
            <a:r>
              <a:rPr lang="en-US" sz="2400" dirty="0" smtClean="0"/>
              <a:t>Degrades at 0.25% yearly</a:t>
            </a:r>
          </a:p>
          <a:p>
            <a:pPr lvl="1"/>
            <a:r>
              <a:rPr lang="en-US" sz="2400" dirty="0" smtClean="0"/>
              <a:t>25 year warranty</a:t>
            </a:r>
          </a:p>
          <a:p>
            <a:pPr lvl="1"/>
            <a:endParaRPr lang="en-US" sz="2400" dirty="0" smtClean="0"/>
          </a:p>
          <a:p>
            <a:pPr lvl="1"/>
            <a:endParaRPr lang="en-US" dirty="0"/>
          </a:p>
        </p:txBody>
      </p:sp>
      <p:sp>
        <p:nvSpPr>
          <p:cNvPr id="4" name="Slide Number Placeholder 3"/>
          <p:cNvSpPr>
            <a:spLocks noGrp="1"/>
          </p:cNvSpPr>
          <p:nvPr>
            <p:ph type="sldNum" sz="quarter" idx="10"/>
          </p:nvPr>
        </p:nvSpPr>
        <p:spPr/>
        <p:txBody>
          <a:bodyPr/>
          <a:lstStyle/>
          <a:p>
            <a:pPr>
              <a:defRPr/>
            </a:pPr>
            <a:fld id="{468BE433-F078-41E7-BD4E-ED50B553B7CE}" type="slidenum">
              <a:rPr lang="en-US" smtClean="0"/>
              <a:pPr>
                <a:defRPr/>
              </a:pPr>
              <a:t>41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6" name="AutoShape 2" descr="data:image/jpeg;base64,/9j/4AAQSkZJRgABAQAAAQABAAD/2wCEAAkGBxQSEhQUExMSFBUXFhQWFBgXGBUUGRUUFhccFxcaFxUYHigjGBslHRcWITIhJSksLi8uGCAzODMsNygtLisBCgoKDgwOGxAQGjEkHSUsLC0sLC0sLC0sLCwsLCwvLCwsLCwsLCwsLCwsLCwsLCwsLCwsLCwsLCwsLCssLCwsLP/AABEIALsBDQMBIgACEQEDEQH/xAAcAAEAAgIDAQAAAAAAAAAAAAAABAUBAwIGBwj/xABDEAABBAAEBAIGBgcFCQAAAAABAAIDEQQSITEFEyJBBlEHFCMyYXFSgZGxwdEkQmJykqGyM0OCotIXNDVTc4PC0/D/xAAZAQEAAwEBAAAAAAAAAAAAAAAAAQIDBAX/xAAnEQEAAgEDAwMEAwAAAAAAAAAAAQIRAyExEkFRBCJhE5HB4XGhsf/aAAwDAQACEQMRAD8A9xREQEREBERAREQEREBERAREQEREBERAREQEREBERAREQEREBERAREQEREBERAREQEREBERAREQEREBERAREQEREBERAREQEREBERAREQEREBERAREQEREBERAREQEREHl3FvS4zDyGN7YgRelzOIFkCyI6ugDp5qO70zwhgf7LVzm1WIsZQDZ9nVa/evJvHuEf6480Kc1rh1N2Njz02Kq5OFyjDxvpuR0krQc7N2ht6ZrC1ikK5e3Q+maFwefZDKAaInt1uDaFM317rOE9MsMj2tqNtmrInofOmLxTAcKldFiHANpjYy63xigZWgUC7VbOB8MkknjY0NzEmrkjA0aTqS7TQKeiqMy9id6bIezW/ZN/pW/EemGNji2onVWoE9GwD3Z8V4L6q+tht9Jh1+1W/FuHSRzOY4MBGS6kjO7GncOV406TKtrTEbPZX+l6MNY6ojmzaVPYymtfZrZF6XIi1zqjGUtFe3s5r29n2orxqfh0jYYHENp4ly9cZunkGwHaLZheHSmGZ4DcrXQh3XHu4vrTNavXRpKs3s9lw3pYheaAiGjndXPApoLj/AHW9ArMXpYhcQKjFkDX1jv8A9lePcJ4bK95DWgnlzH3mDQRuvcrjhsDIXNAbZLmgat3J+avHp9Pyr9S76g4NjDNCyQtDS4GwCXAEEg0SBY08lNVT4U/3WO9+u/mHuVsuB0iIiAiIgIiICLCIMoq7iPG4YPfkAP0R1O+wfiuscQ8cuOkMYH7T9f8AKPzWtNG9+IZW1qV5l3hF5ifFmLu+aPlkjr+m1a8L8busCdoI+kzQj5t7/Utbej1IjPP8KR6mkzjh3lFqw87XtDmuDmnUEdwtq5XQIiICIiAiIgIiIPkTx239Nl0Pb7KVQ6I8pho0XP1rQ0G6X3V947xknrsgzvpoa1osigBsB5alVUvEpjDGwyy5GvkcG5jQLg2yPiVvHEKteGjPLlOUmgyzR09oN/JcuFQkzMAaSb2AJOx7LbheJTCKdrZZQ17Yw8BzqcBICL+tZ4LxKZk8bmTStcCaIc4EW0qczur4Vwaa2OysuJMIleC1w93Qgj9RvYhQ242Sv7STb6TvzU/i/FJnzPc+aVzjlsl7uzQB3WkTKs7w1YhhEcRynUSUaIunnY91twbTy5TlNXFrW3v7lcsTxOZ0UDTLKQ0S5QXOptyWa1XLCcUmbFKwSyhrjEXDM6iW5st69tVasyraIZwjSXHS+iTtf6jlriHUPmPvUjhvFZmPJbNIDy5ReY7FjgRqtEGPlDmkSPBBBBzHQg6LXqlTEbPqbwef0OL/AB/1uVyqXwc68HETueYT8SZHK6XmOuBERAREQFhZWCgr8djy1wjjaHSEWbNNY3zefuHdVXE+GYmUH9KY39hrcjT8MwdaxjheHxzj72Z4P7rWtDP5a/WoHCeHW2J3q2GOjDmMrg7sby173wXRSOmMx+Py57zmcSocBwJ7sUIJAWHVzz+yNyD3vYH4rsrsHgOb6ryzn2za+9V1nvelH8f6Ohc0kPIeCQaOXQ9viVE8HcNLnnEyGmR2QT+s7ubPYea6LWm9PqTONuI8saxFb9ERn5+EceGz64cPmOUDNm78uvvvRXLcHgHSnDBhDxYza+8BZAdep+FLd4c4g3EYzESDbI1rL3yg1/M6/Wuq8Nc71xm+bna/POb/ABU+++czjER9z20xiOZ/p2DwzM7C4p+EebaTbD8asEfMdvMLulro/iI1xLD5d7hv+P8AJd4C5dffpt5h0aPeviWURFg2EREBERAREQfJnjvFD12UcuLTKCadbiB7x6tz+CqpeIAwxs5GHBD5DnDXZ3WG6OObUCtFa+PhF69LXN/Vze5WbKLy/s7b6qol5HJjrn8zPLnvl5MvTly973u/qW2doVbcHjwIcQ3k4d2YRDMWuJZUgNsObQnY/BcuB8QDJ43cnDvonpcwlp6TuMy14IwcnEZufmqLl1ky3zOrP322ruuXBDBz2czn5Oq8nLze6aq9FO2JEIYrT+zi2+ifzVjxjiIdM9whw7LLeljXBo6QNBmVZ7Ov7z/Ip/GjBz5OXz8ljLn5eb3RvWm6mJQ24viFw4ccnDjKJeoNdbrku3HNrSYfiAEMreThyXOiOYtdmbRfo05tAe644s4fk4fLz81S8y+XV8w1krXbzXHD8jky3z+ZmiyVy8tW/NmvW9qr4q1cY4ROUjhePyvJMOHf0SinNeRrG7X39x2WnDYoBzTy4jRaap+tEGj1bFZ4U6Dme0M+Xly+4I7zct2Xfte604YxW2zLVtugy6vWtd6VolScvq7wibwkegGsmg2HtHaD4K5VN4Qr1SOrq5KveuY6rpXK424iIgIiICwVlEFRxHAOzOexoeHgCaMms4GgLT2dWmu+iosZiMHBRdhJGvFEAtrUbdWavstdzpcZIg4UQCO4IsfYtK3xz/uGdqZ4eXz44YvEB07xGzQdzlYOw36je67Ti8dgZIhDzyyMV0szNsDsenUKTxDwjBJq0GN37O38J0XWcf4Onj1ZUo+HSf4T+a64tpamN5jHZzdGpTM4yxFj4cJimugcZIslP11Nk3uBtTSrlsuBZKcUJgXakMGvURVhtXf5rqR4RPdcmW/3XK14X4QmkIMg5Te96uPyb+a01K6eMzbt92enNuIr+kzw+x2LxrsQ4U1hsfOqY35gald7UXh+BZCwMjFNH2k+ZPcqUuDV1OuduI2h26VOiN+RERZtBERAREQEREHyX46w36bKeZFrkdWY222jR2mjh5fJVU2AAhjfzoDmdIMoeczcuXVwy6A9lYeNcNJ65Kcj6OVw6XatLRRGmoPmqqbAyiJjjFKGudIGuLHU4jLYBrWtFtxEKt+EwIMM7udAMoippccz7fXSMutbn4LlwTAB87G86Bl5upznBopjtzlUfD4GUxTOEUpa3l5jkdTbdQs1pazwrAyvma1sUrndWjWOJ90nakmflKOMPp/aR7eZ/JT+NcPyTyN50D6I6mPJaekHQ0q0YZ9e4/8Ahd+SmcWwUrJXtfFI1wOoLHAjQbilaJ3RLdjsBlhw550BzNlNBxJbUh0cMuhKYfA3BK/nQDK6IZS8hzs2fVoy6gd1qxmBlbFATFKA5shaS11OAkIsGtaXCHBSmKRwikLWuiDnZHU0uzZQTWl0UiduUJHCcDnkI52Hb7OU295aNIyavLua0C1YbD25o5kQstFlxoWdzpsO648OwUr3kMilcckhprHE0GEk0BsAteHgeXNAY8kkAANdqToANFMTyiYfXHhEVhIxYNGQWNjUjhY+CuFS+DRWDiBFEcwEeREjrV0uZoIiICIiAiIgKFHjs0ro8o6dzmF7XeWvd1q/NTCoT8E4yB5fYaS5oyiwSMtZvo7mqUxjuic9nHDcRzl+jegvGjwXdDi3VtaXS4wcVzRueWVla11WDYcLGvmtmHwbm5xmBDi8jpojO4u1deu/ktUHCgyN8YNNcANhoapxHz3rztW9qvubHY/2vLpuzTq8AnNeza12XKDG5pHMDR0micwu6BHT5G9/gs+qu5heHCiGggts6Xs69N/JcPUjzA9zrDS4tGUAjMKouvUfClGxunLKwsqq4iIgIiICIiAiIg+P/GMxOMl6naZQNToAwaD4fBVb8S7Ixud1AvoZjQurIHa/5q38Y4wnFydMWgY33G6gMFFx7u8yoEvESYY2ZIKa6QgiJgcc2W8zqtwFaDstENME7hHKA9wB5dgONOp2ljvSzw3EvbI0h72mnahxB909wVvw3ECIZm8uAh/KsmJhc3K6+h1W2+9bhOD8RMcrXCOBxp+j4mPabY4atI13TcV/NdXvO+0qVxLEvdK8ue9xJ1JcST9d6rSMT+zH/A38lM4vxEvnkeY4GkuJpkTGN+poFBBpxGKeY4QXuIa19AuNNBedheixHiHiKRoe+iYiRmdRrNVi9atb8dxEujgby4AGNeAREwF1yE29w94/FYh4gRBKzlwU50RJMbS4Zc9BruwPcd1MTsNOAxT2uJD3tOR4sOcNC0giwe61wyuzN6nDUVqdNdO6lcL4gY3lwjgd7OVvXEx4pzCLo9/I9lpwuLp7DkjNOadWNINEbitQpiUPrXwS68FCd7zn7ZHK8VF4HdeBhOmuc6aDWR2w7BXqxWEREBERAREQEREBERAREQEREBERAREQEREBERB8geL5I/Wn0x90zN1DV+UZiNNAfJQJZIOTGBHKHh0mdxkBa4Gsoa3L0ka35qd4vhZ60/2oNhhPS8ZTlFt21rzGmqgyYaMQxuGIYXF0gczJICwCqJdVEOvt5aq6HLCyQ8qcOZKXHlcsh4AbT+rMMutjZZ4Q+ASgyRyubT7DXtabyGtS3zXHC4aMxTOM7GlvKytyyEyW6jRAoVvquXCcNG6VodiGRin25zZCB0O7Bt67fWghh0f0X/HqH+lSuLyQGaQxslazMcoc9rnAfEhuut/yUNsTdAZGj6n6fyUviuGY2aRrZ2SAOIDmtkAd8QC2+6JcsbJAY4MkcocGP5hL2kOdzDRaMvSKSGSDkSgxymQviyOD2hob1ZgW5dSdNVxxuFYI4CJ2OLmOLmhsgMZzuFG26/UsR4ZnIkdz2BwfGAzLJbgQ63A5aAH4oOfDJIA93Mjlc3lyUGva0h2U5SSW7A9lqwjo87La8jM26cBYsWB06Fc+GYZjnODp2RgRyEEtkNkNNN0GhO17LVg4mmRgMjRb2gnK/QFws6N7KUPrXwIR6jBW1Pq9dOY6rPfRXyoPAY/QMPrfS7Xz63a6q/WaRERAREQEREBERAREQEREBERAREQEREBERAREQfIHi/BvGKecvvBrhqNWkaHf4KBJwyUQxvLDkc6QNNt1LcuYVd6WN1I8Wj9Kl+aqnjpb83fgrQJ2G4ZM6KZ4YS1nLznTpzOyt79ynCuGSyShscbnOp5AFbBhJ3PkoMfuv/w/emE98fJ39JTI2NwjzplKlcU4ZLHNIx8bmua4gg1YO/Y/JVa3Yv33fvFMibjOFzMZC50bgHsc5h06miRwvfztYZw2UwvkEbsjXxtc7TRxDyBv8CoUx0Z+6f63LA9x3zZ9zkyJ/DOGzSOcGRucRHI41WjWtJcdT5LVgsG8yRgNJJewDbUlwAUXD7n9133FcsL77f3m/epiUS+u/ALa4fhwdw0388zl2Bdf8Af8Ow3/AE//ACK7AqJEREBERAREQEREBERAREQEREBERAREQEREBERB8geL8U/1p4zuodI+ABNAfaq6XiUphjjMjixr5HNbpQLqzHbuvdOIeiqCV5fJJEXG9eXMLFki8s4GaiASALrYLU/0R4YtDc8OhcbEeIzG63PrG2n3qR4hh+JStima15DXiPONOrK/M29L0Pks8L4nLHK1zHlrgHAGmndpB0IrZe2x+iLDBrhni6qu48RYo30n1jRYg9EWGa4EPiJ10dHORqK256DwgYt/n/IfkpXFOJSyTSPe/M5ziXGmiz8gKXtH+xzDf8xv8E3/ALlsn9EOGc4kvYLJJDY5gNfIGc0EyPEsZxOVzIWufYYwtYKb0tzuNbefmjOJyiF8Yf0OfG5wpurmhwBur7le2v8ARBhiGgvZoKsMns2Ser2++vwQeiDDZSM8epBvJPel1R51Vqe3kmR4jw/icsbnFjy0mORpoN1a5tOGo7rhgsW8SRkOIIewjbcOFL3GH0Q4Zt9cRtrh1Mn76WKl3XBnoew4cCJY9CDq2erB7+0RD0fwCb4fhidyyz8y4rsCrPDeAOHwsMRcHFjQC4AtBO5ppJIGvmVZqEiIiAiIgIiICIiAiIgIiICIiAiIgIiICIiAhRCgpZYza4mM0FKczVOUgi8vRZbGVI5azykEUM/+0WTFr9akctOWgjOj2+SzyzSkctOWgjti/FYDCpXKWBGgn4f3R8gti4QjQLmgIiICIiAiIgIiICIiAiIgIiICIiAiIgIiICIiDTkQxraiDTkTItyINOQpkW5EGnImRbkQaQxYyLeiA0aLKwsoCIiAiIgIiICIiAiIgIiICIi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4230238" y="1752600"/>
            <a:ext cx="4456562" cy="4622222"/>
            <a:chOff x="4131813" y="1878015"/>
            <a:chExt cx="4456562" cy="4622222"/>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567" b="100000" l="547" r="72230"/>
                      </a14:imgEffect>
                    </a14:imgLayer>
                  </a14:imgProps>
                </a:ext>
              </a:extLst>
            </a:blip>
            <a:stretch>
              <a:fillRect/>
            </a:stretch>
          </p:blipFill>
          <p:spPr>
            <a:xfrm>
              <a:off x="4131813" y="2196088"/>
              <a:ext cx="4456562" cy="4304149"/>
            </a:xfrm>
            <a:prstGeom prst="rect">
              <a:avLst/>
            </a:prstGeom>
          </p:spPr>
        </p:pic>
        <p:pic>
          <p:nvPicPr>
            <p:cNvPr id="1028" name="Picture 4" descr="http://solarpanelsbrisbane.ws/wp-content/uploads/2013/01/SunPower-e20-Series-Solar-Panel.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64" b="47899" l="60000" r="99592"/>
                      </a14:imgEffect>
                    </a14:imgLayer>
                  </a14:imgProps>
                </a:ext>
                <a:ext uri="{28A0092B-C50C-407E-A947-70E740481C1C}">
                  <a14:useLocalDpi xmlns:a14="http://schemas.microsoft.com/office/drawing/2010/main" val="0"/>
                </a:ext>
              </a:extLst>
            </a:blip>
            <a:srcRect/>
            <a:stretch>
              <a:fillRect/>
            </a:stretch>
          </p:blipFill>
          <p:spPr bwMode="auto">
            <a:xfrm>
              <a:off x="5104326" y="1878015"/>
              <a:ext cx="3426899" cy="3328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474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Yield</a:t>
            </a:r>
            <a:endParaRPr lang="en-US" dirty="0"/>
          </a:p>
        </p:txBody>
      </p:sp>
      <p:sp>
        <p:nvSpPr>
          <p:cNvPr id="3" name="Content Placeholder 2"/>
          <p:cNvSpPr>
            <a:spLocks noGrp="1"/>
          </p:cNvSpPr>
          <p:nvPr>
            <p:ph idx="1"/>
          </p:nvPr>
        </p:nvSpPr>
        <p:spPr/>
        <p:txBody>
          <a:bodyPr/>
          <a:lstStyle/>
          <a:p>
            <a:r>
              <a:rPr lang="en-US" dirty="0" smtClean="0"/>
              <a:t>Goal to offset 50% of annual consumption due to power company constraints</a:t>
            </a:r>
          </a:p>
          <a:p>
            <a:endParaRPr lang="en-US" dirty="0"/>
          </a:p>
          <a:p>
            <a:endParaRPr lang="en-US" dirty="0" smtClean="0"/>
          </a:p>
          <a:p>
            <a:pPr marL="411163" lvl="1" indent="0" algn="ctr">
              <a:buNone/>
            </a:pPr>
            <a:r>
              <a:rPr lang="en-US" sz="2800" b="1" dirty="0" smtClean="0"/>
              <a:t>296,000 kWh</a:t>
            </a:r>
            <a:r>
              <a:rPr lang="en-US" sz="2800" dirty="0" smtClean="0"/>
              <a:t> </a:t>
            </a:r>
            <a:r>
              <a:rPr lang="en-US" sz="2400" dirty="0" smtClean="0"/>
              <a:t>annual yield</a:t>
            </a:r>
          </a:p>
          <a:p>
            <a:pPr marL="411163" lvl="1" indent="0">
              <a:buNone/>
            </a:pPr>
            <a:endParaRPr lang="en-US" dirty="0"/>
          </a:p>
        </p:txBody>
      </p:sp>
      <p:sp>
        <p:nvSpPr>
          <p:cNvPr id="4" name="Slide Number Placeholder 3"/>
          <p:cNvSpPr>
            <a:spLocks noGrp="1"/>
          </p:cNvSpPr>
          <p:nvPr>
            <p:ph type="sldNum" sz="quarter" idx="10"/>
          </p:nvPr>
        </p:nvSpPr>
        <p:spPr/>
        <p:txBody>
          <a:bodyPr/>
          <a:lstStyle/>
          <a:p>
            <a:pPr>
              <a:defRPr/>
            </a:pPr>
            <a:fld id="{468BE433-F078-41E7-BD4E-ED50B553B7CE}" type="slidenum">
              <a:rPr lang="en-US" smtClean="0"/>
              <a:pPr>
                <a:defRPr/>
              </a:pPr>
              <a:t>42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Tree>
    <p:extLst>
      <p:ext uri="{BB962C8B-B14F-4D97-AF65-F5344CB8AC3E}">
        <p14:creationId xmlns:p14="http://schemas.microsoft.com/office/powerpoint/2010/main" val="40844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 Layout Factors</a:t>
            </a:r>
            <a:endParaRPr lang="en-US" dirty="0"/>
          </a:p>
        </p:txBody>
      </p:sp>
      <p:sp>
        <p:nvSpPr>
          <p:cNvPr id="3" name="Content Placeholder 2"/>
          <p:cNvSpPr>
            <a:spLocks noGrp="1"/>
          </p:cNvSpPr>
          <p:nvPr>
            <p:ph idx="1"/>
          </p:nvPr>
        </p:nvSpPr>
        <p:spPr>
          <a:xfrm>
            <a:off x="457200" y="1600200"/>
            <a:ext cx="4419600" cy="2133600"/>
          </a:xfrm>
        </p:spPr>
        <p:txBody>
          <a:bodyPr/>
          <a:lstStyle/>
          <a:p>
            <a:r>
              <a:rPr lang="en-US" dirty="0" smtClean="0"/>
              <a:t>Panel Spacing</a:t>
            </a:r>
          </a:p>
          <a:p>
            <a:pPr lvl="1"/>
            <a:r>
              <a:rPr lang="en-US" dirty="0" smtClean="0"/>
              <a:t>Roof obstacles</a:t>
            </a:r>
          </a:p>
          <a:p>
            <a:pPr lvl="1"/>
            <a:r>
              <a:rPr lang="en-US" dirty="0" smtClean="0"/>
              <a:t>6 </a:t>
            </a:r>
            <a:r>
              <a:rPr lang="en-US" dirty="0"/>
              <a:t>ft from roof edges</a:t>
            </a:r>
          </a:p>
          <a:p>
            <a:pPr lvl="1"/>
            <a:r>
              <a:rPr lang="en-US" dirty="0"/>
              <a:t>2 ft spacing between panels</a:t>
            </a: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43</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3"/>
          <a:stretch>
            <a:fillRect/>
          </a:stretch>
        </p:blipFill>
        <p:spPr>
          <a:xfrm>
            <a:off x="1288421" y="3124200"/>
            <a:ext cx="6634652" cy="3530153"/>
          </a:xfrm>
          <a:prstGeom prst="rect">
            <a:avLst/>
          </a:prstGeom>
        </p:spPr>
      </p:pic>
      <p:sp>
        <p:nvSpPr>
          <p:cNvPr id="8" name="Content Placeholder 2"/>
          <p:cNvSpPr txBox="1">
            <a:spLocks/>
          </p:cNvSpPr>
          <p:nvPr/>
        </p:nvSpPr>
        <p:spPr bwMode="auto">
          <a:xfrm>
            <a:off x="4605747" y="1600200"/>
            <a:ext cx="453825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Panel Orientation</a:t>
            </a:r>
          </a:p>
          <a:p>
            <a:pPr lvl="1"/>
            <a:r>
              <a:rPr lang="en-US" dirty="0"/>
              <a:t>15 degrees</a:t>
            </a:r>
          </a:p>
          <a:p>
            <a:pPr lvl="1"/>
            <a:r>
              <a:rPr lang="en-US" dirty="0"/>
              <a:t>Standard to mounting </a:t>
            </a:r>
            <a:r>
              <a:rPr lang="en-US" dirty="0" smtClean="0"/>
              <a:t>system</a:t>
            </a:r>
          </a:p>
          <a:p>
            <a:pPr lvl="1"/>
            <a:r>
              <a:rPr lang="en-US" dirty="0" smtClean="0"/>
              <a:t>Aesthetics</a:t>
            </a:r>
            <a:endParaRPr lang="en-US" dirty="0"/>
          </a:p>
        </p:txBody>
      </p:sp>
    </p:spTree>
    <p:extLst>
      <p:ext uri="{BB962C8B-B14F-4D97-AF65-F5344CB8AC3E}">
        <p14:creationId xmlns:p14="http://schemas.microsoft.com/office/powerpoint/2010/main" val="24394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Fitness Center</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44</a:t>
            </a:fld>
            <a:endParaRPr lang="en-US"/>
          </a:p>
        </p:txBody>
      </p:sp>
      <p:sp>
        <p:nvSpPr>
          <p:cNvPr id="23" name="Freeform 22"/>
          <p:cNvSpPr/>
          <p:nvPr/>
        </p:nvSpPr>
        <p:spPr>
          <a:xfrm>
            <a:off x="2250831" y="2743200"/>
            <a:ext cx="3597310" cy="1215851"/>
          </a:xfrm>
          <a:custGeom>
            <a:avLst/>
            <a:gdLst>
              <a:gd name="connsiteX0" fmla="*/ 1457011 w 3597310"/>
              <a:gd name="connsiteY0" fmla="*/ 0 h 1215851"/>
              <a:gd name="connsiteX1" fmla="*/ 3597310 w 3597310"/>
              <a:gd name="connsiteY1" fmla="*/ 482321 h 1215851"/>
              <a:gd name="connsiteX2" fmla="*/ 2120202 w 3597310"/>
              <a:gd name="connsiteY2" fmla="*/ 1215851 h 1215851"/>
              <a:gd name="connsiteX3" fmla="*/ 0 w 3597310"/>
              <a:gd name="connsiteY3" fmla="*/ 582804 h 1215851"/>
              <a:gd name="connsiteX4" fmla="*/ 1457011 w 3597310"/>
              <a:gd name="connsiteY4" fmla="*/ 0 h 1215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310" h="1215851">
                <a:moveTo>
                  <a:pt x="1457011" y="0"/>
                </a:moveTo>
                <a:lnTo>
                  <a:pt x="3597310" y="482321"/>
                </a:lnTo>
                <a:lnTo>
                  <a:pt x="2120202" y="1215851"/>
                </a:lnTo>
                <a:lnTo>
                  <a:pt x="0" y="582804"/>
                </a:lnTo>
                <a:lnTo>
                  <a:pt x="1457011" y="0"/>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2590800"/>
            <a:ext cx="1600200" cy="646331"/>
          </a:xfrm>
          <a:prstGeom prst="rect">
            <a:avLst/>
          </a:prstGeom>
          <a:noFill/>
        </p:spPr>
        <p:txBody>
          <a:bodyPr wrap="square" rtlCol="0">
            <a:spAutoFit/>
          </a:bodyPr>
          <a:lstStyle/>
          <a:p>
            <a:pPr algn="ctr"/>
            <a:r>
              <a:rPr lang="en-US" b="1" dirty="0" smtClean="0"/>
              <a:t>192 Panels</a:t>
            </a:r>
          </a:p>
          <a:p>
            <a:pPr algn="ctr"/>
            <a:r>
              <a:rPr lang="en-US" b="1" dirty="0" smtClean="0"/>
              <a:t>108,300 kWh</a:t>
            </a:r>
            <a:endParaRPr lang="en-US" b="1" dirty="0"/>
          </a:p>
        </p:txBody>
      </p:sp>
      <p:sp>
        <p:nvSpPr>
          <p:cNvPr id="8" name="Date Placeholder 7"/>
          <p:cNvSpPr>
            <a:spLocks noGrp="1"/>
          </p:cNvSpPr>
          <p:nvPr>
            <p:ph type="dt" sz="half" idx="12"/>
          </p:nvPr>
        </p:nvSpPr>
        <p:spPr/>
        <p:txBody>
          <a:bodyPr/>
          <a:lstStyle/>
          <a:p>
            <a:pPr>
              <a:defRPr/>
            </a:pPr>
            <a:r>
              <a:rPr lang="en-US" smtClean="0"/>
              <a:t>01/28/2014</a:t>
            </a:r>
            <a:endParaRPr lang="en-US"/>
          </a:p>
        </p:txBody>
      </p:sp>
      <p:grpSp>
        <p:nvGrpSpPr>
          <p:cNvPr id="9" name="Group 8"/>
          <p:cNvGrpSpPr/>
          <p:nvPr/>
        </p:nvGrpSpPr>
        <p:grpSpPr>
          <a:xfrm>
            <a:off x="1888047" y="1436142"/>
            <a:ext cx="6417753" cy="4212183"/>
            <a:chOff x="1354645" y="1436142"/>
            <a:chExt cx="6417753" cy="4212183"/>
          </a:xfrm>
        </p:grpSpPr>
        <p:pic>
          <p:nvPicPr>
            <p:cNvPr id="6" name="Picture 5"/>
            <p:cNvPicPr>
              <a:picLocks noChangeAspect="1"/>
            </p:cNvPicPr>
            <p:nvPr/>
          </p:nvPicPr>
          <p:blipFill>
            <a:blip r:embed="rId3"/>
            <a:stretch>
              <a:fillRect/>
            </a:stretch>
          </p:blipFill>
          <p:spPr>
            <a:xfrm>
              <a:off x="1354645" y="1436142"/>
              <a:ext cx="6417753" cy="4212183"/>
            </a:xfrm>
            <a:prstGeom prst="rect">
              <a:avLst/>
            </a:prstGeom>
          </p:spPr>
        </p:pic>
        <p:grpSp>
          <p:nvGrpSpPr>
            <p:cNvPr id="19" name="Group 18"/>
            <p:cNvGrpSpPr/>
            <p:nvPr/>
          </p:nvGrpSpPr>
          <p:grpSpPr>
            <a:xfrm>
              <a:off x="1354645" y="4781205"/>
              <a:ext cx="381000" cy="830249"/>
              <a:chOff x="444378" y="4427551"/>
              <a:chExt cx="381000" cy="830249"/>
            </a:xfrm>
          </p:grpSpPr>
          <p:cxnSp>
            <p:nvCxnSpPr>
              <p:cNvPr id="22" name="Straight Arrow Connector 21"/>
              <p:cNvCxnSpPr/>
              <p:nvPr/>
            </p:nvCxnSpPr>
            <p:spPr>
              <a:xfrm flipV="1">
                <a:off x="609600" y="4800600"/>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4378" y="4427551"/>
                <a:ext cx="381000" cy="369332"/>
              </a:xfrm>
              <a:prstGeom prst="rect">
                <a:avLst/>
              </a:prstGeom>
              <a:noFill/>
            </p:spPr>
            <p:txBody>
              <a:bodyPr wrap="square" rtlCol="0">
                <a:spAutoFit/>
              </a:bodyPr>
              <a:lstStyle/>
              <a:p>
                <a:r>
                  <a:rPr lang="en-US" b="1" dirty="0" smtClean="0"/>
                  <a:t>N</a:t>
                </a:r>
                <a:endParaRPr lang="en-US" b="1" dirty="0"/>
              </a:p>
            </p:txBody>
          </p:sp>
        </p:grpSp>
      </p:grpSp>
    </p:spTree>
    <p:extLst>
      <p:ext uri="{BB962C8B-B14F-4D97-AF65-F5344CB8AC3E}">
        <p14:creationId xmlns:p14="http://schemas.microsoft.com/office/powerpoint/2010/main" val="4251274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134" y="311951"/>
            <a:ext cx="7319388" cy="1143000"/>
          </a:xfrm>
        </p:spPr>
        <p:txBody>
          <a:bodyPr/>
          <a:lstStyle/>
          <a:p>
            <a:r>
              <a:rPr lang="en-US" sz="4000" dirty="0" smtClean="0"/>
              <a:t>New High School/Band Room</a:t>
            </a:r>
            <a:endParaRPr lang="en-US" sz="40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45</a:t>
            </a:fld>
            <a:endParaRPr lang="en-US"/>
          </a:p>
        </p:txBody>
      </p:sp>
      <p:sp>
        <p:nvSpPr>
          <p:cNvPr id="15" name="TextBox 14"/>
          <p:cNvSpPr txBox="1"/>
          <p:nvPr/>
        </p:nvSpPr>
        <p:spPr>
          <a:xfrm>
            <a:off x="585486" y="2609816"/>
            <a:ext cx="1447800" cy="646331"/>
          </a:xfrm>
          <a:prstGeom prst="rect">
            <a:avLst/>
          </a:prstGeom>
          <a:noFill/>
        </p:spPr>
        <p:txBody>
          <a:bodyPr wrap="square" rtlCol="0">
            <a:spAutoFit/>
          </a:bodyPr>
          <a:lstStyle/>
          <a:p>
            <a:pPr algn="ctr"/>
            <a:r>
              <a:rPr lang="en-US" b="1" dirty="0" smtClean="0"/>
              <a:t>320 Panels</a:t>
            </a:r>
          </a:p>
          <a:p>
            <a:pPr algn="ctr"/>
            <a:r>
              <a:rPr lang="en-US" b="1" dirty="0" smtClean="0"/>
              <a:t>183,200 kWh</a:t>
            </a:r>
            <a:endParaRPr lang="en-US" b="1" dirty="0"/>
          </a:p>
        </p:txBody>
      </p:sp>
      <p:sp>
        <p:nvSpPr>
          <p:cNvPr id="5" name="Date Placeholder 4"/>
          <p:cNvSpPr>
            <a:spLocks noGrp="1"/>
          </p:cNvSpPr>
          <p:nvPr>
            <p:ph type="dt" sz="half" idx="12"/>
          </p:nvPr>
        </p:nvSpPr>
        <p:spPr/>
        <p:txBody>
          <a:bodyPr/>
          <a:lstStyle/>
          <a:p>
            <a:pPr>
              <a:defRPr/>
            </a:pPr>
            <a:r>
              <a:rPr lang="en-US" smtClean="0"/>
              <a:t>01/28/2014</a:t>
            </a:r>
            <a:endParaRPr lang="en-US"/>
          </a:p>
        </p:txBody>
      </p:sp>
      <p:grpSp>
        <p:nvGrpSpPr>
          <p:cNvPr id="7" name="Group 6"/>
          <p:cNvGrpSpPr>
            <a:grpSpLocks noChangeAspect="1"/>
          </p:cNvGrpSpPr>
          <p:nvPr/>
        </p:nvGrpSpPr>
        <p:grpSpPr>
          <a:xfrm>
            <a:off x="2383731" y="1752600"/>
            <a:ext cx="5854199" cy="4666226"/>
            <a:chOff x="2318122" y="1571541"/>
            <a:chExt cx="5603355" cy="4466285"/>
          </a:xfrm>
        </p:grpSpPr>
        <p:pic>
          <p:nvPicPr>
            <p:cNvPr id="3" name="Picture 2"/>
            <p:cNvPicPr>
              <a:picLocks noChangeAspect="1"/>
            </p:cNvPicPr>
            <p:nvPr/>
          </p:nvPicPr>
          <p:blipFill rotWithShape="1">
            <a:blip r:embed="rId3"/>
            <a:srcRect t="4023"/>
            <a:stretch/>
          </p:blipFill>
          <p:spPr>
            <a:xfrm>
              <a:off x="2318122" y="1571541"/>
              <a:ext cx="5603355" cy="4466285"/>
            </a:xfrm>
            <a:prstGeom prst="rect">
              <a:avLst/>
            </a:prstGeom>
          </p:spPr>
        </p:pic>
        <p:grpSp>
          <p:nvGrpSpPr>
            <p:cNvPr id="16" name="Group 15"/>
            <p:cNvGrpSpPr/>
            <p:nvPr/>
          </p:nvGrpSpPr>
          <p:grpSpPr>
            <a:xfrm>
              <a:off x="2330412" y="5181600"/>
              <a:ext cx="381000" cy="754049"/>
              <a:chOff x="444378" y="4503751"/>
              <a:chExt cx="381000" cy="754049"/>
            </a:xfrm>
          </p:grpSpPr>
          <p:cxnSp>
            <p:nvCxnSpPr>
              <p:cNvPr id="18" name="Straight Arrow Connector 17"/>
              <p:cNvCxnSpPr/>
              <p:nvPr/>
            </p:nvCxnSpPr>
            <p:spPr>
              <a:xfrm flipV="1">
                <a:off x="609600" y="4800600"/>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4378" y="4503751"/>
                <a:ext cx="381000" cy="369332"/>
              </a:xfrm>
              <a:prstGeom prst="rect">
                <a:avLst/>
              </a:prstGeom>
              <a:noFill/>
            </p:spPr>
            <p:txBody>
              <a:bodyPr wrap="square" rtlCol="0">
                <a:spAutoFit/>
              </a:bodyPr>
              <a:lstStyle/>
              <a:p>
                <a:r>
                  <a:rPr lang="en-US" b="1" dirty="0" smtClean="0"/>
                  <a:t>N</a:t>
                </a:r>
                <a:endParaRPr lang="en-US" b="1" dirty="0"/>
              </a:p>
            </p:txBody>
          </p:sp>
        </p:grpSp>
      </p:grpSp>
    </p:spTree>
    <p:extLst>
      <p:ext uri="{BB962C8B-B14F-4D97-AF65-F5344CB8AC3E}">
        <p14:creationId xmlns:p14="http://schemas.microsoft.com/office/powerpoint/2010/main" val="1120717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588" y="436777"/>
            <a:ext cx="5642987" cy="1143000"/>
          </a:xfrm>
        </p:spPr>
        <p:txBody>
          <a:bodyPr/>
          <a:lstStyle/>
          <a:p>
            <a:r>
              <a:rPr lang="en-US" sz="4000" dirty="0" smtClean="0"/>
              <a:t>Total System Overview</a:t>
            </a:r>
            <a:endParaRPr lang="en-US" sz="40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46</a:t>
            </a:fld>
            <a:endParaRPr lang="en-US"/>
          </a:p>
        </p:txBody>
      </p:sp>
      <p:sp>
        <p:nvSpPr>
          <p:cNvPr id="15" name="TextBox 14"/>
          <p:cNvSpPr txBox="1"/>
          <p:nvPr/>
        </p:nvSpPr>
        <p:spPr>
          <a:xfrm>
            <a:off x="2675380" y="4960303"/>
            <a:ext cx="3581400" cy="923330"/>
          </a:xfrm>
          <a:prstGeom prst="rect">
            <a:avLst/>
          </a:prstGeom>
          <a:noFill/>
        </p:spPr>
        <p:txBody>
          <a:bodyPr wrap="square" rtlCol="0">
            <a:spAutoFit/>
          </a:bodyPr>
          <a:lstStyle/>
          <a:p>
            <a:pPr algn="ctr"/>
            <a:r>
              <a:rPr lang="en-US" b="1" dirty="0" smtClean="0"/>
              <a:t>512 Panels</a:t>
            </a:r>
          </a:p>
          <a:p>
            <a:pPr algn="ctr"/>
            <a:r>
              <a:rPr lang="en-US" b="1" dirty="0" smtClean="0"/>
              <a:t>291,500 kWh</a:t>
            </a:r>
          </a:p>
          <a:p>
            <a:pPr algn="ctr"/>
            <a:r>
              <a:rPr lang="en-US" b="1" dirty="0" smtClean="0"/>
              <a:t>47% of total energy consumption</a:t>
            </a:r>
            <a:endParaRPr lang="en-US" b="1" dirty="0"/>
          </a:p>
        </p:txBody>
      </p:sp>
      <p:sp>
        <p:nvSpPr>
          <p:cNvPr id="6" name="Date Placeholder 5"/>
          <p:cNvSpPr>
            <a:spLocks noGrp="1"/>
          </p:cNvSpPr>
          <p:nvPr>
            <p:ph type="dt" sz="half" idx="12"/>
          </p:nvPr>
        </p:nvSpPr>
        <p:spPr/>
        <p:txBody>
          <a:bodyPr/>
          <a:lstStyle/>
          <a:p>
            <a:pPr>
              <a:defRPr/>
            </a:pPr>
            <a:r>
              <a:rPr lang="en-US" smtClean="0"/>
              <a:t>01/28/2014</a:t>
            </a:r>
            <a:endParaRPr lang="en-US" dirty="0"/>
          </a:p>
        </p:txBody>
      </p:sp>
      <p:grpSp>
        <p:nvGrpSpPr>
          <p:cNvPr id="11" name="Group 10"/>
          <p:cNvGrpSpPr/>
          <p:nvPr/>
        </p:nvGrpSpPr>
        <p:grpSpPr>
          <a:xfrm>
            <a:off x="825882" y="2149607"/>
            <a:ext cx="7280397" cy="2650993"/>
            <a:chOff x="825882" y="2149607"/>
            <a:chExt cx="7280397" cy="2650993"/>
          </a:xfrm>
        </p:grpSpPr>
        <p:pic>
          <p:nvPicPr>
            <p:cNvPr id="7" name="Picture 6"/>
            <p:cNvPicPr>
              <a:picLocks noChangeAspect="1"/>
            </p:cNvPicPr>
            <p:nvPr/>
          </p:nvPicPr>
          <p:blipFill>
            <a:blip r:embed="rId3"/>
            <a:stretch>
              <a:fillRect/>
            </a:stretch>
          </p:blipFill>
          <p:spPr>
            <a:xfrm>
              <a:off x="825882" y="2234246"/>
              <a:ext cx="7280397" cy="2566354"/>
            </a:xfrm>
            <a:prstGeom prst="rect">
              <a:avLst/>
            </a:prstGeom>
          </p:spPr>
        </p:pic>
        <p:grpSp>
          <p:nvGrpSpPr>
            <p:cNvPr id="10" name="Group 9"/>
            <p:cNvGrpSpPr/>
            <p:nvPr/>
          </p:nvGrpSpPr>
          <p:grpSpPr>
            <a:xfrm>
              <a:off x="838200" y="2149607"/>
              <a:ext cx="381000" cy="822193"/>
              <a:chOff x="444378" y="4427551"/>
              <a:chExt cx="381000" cy="830249"/>
            </a:xfrm>
          </p:grpSpPr>
          <p:cxnSp>
            <p:nvCxnSpPr>
              <p:cNvPr id="17" name="Straight Arrow Connector 16"/>
              <p:cNvCxnSpPr/>
              <p:nvPr/>
            </p:nvCxnSpPr>
            <p:spPr>
              <a:xfrm flipV="1">
                <a:off x="609600" y="4800600"/>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4378" y="4427551"/>
                <a:ext cx="381000" cy="369332"/>
              </a:xfrm>
              <a:prstGeom prst="rect">
                <a:avLst/>
              </a:prstGeom>
              <a:noFill/>
            </p:spPr>
            <p:txBody>
              <a:bodyPr wrap="square" rtlCol="0">
                <a:spAutoFit/>
              </a:bodyPr>
              <a:lstStyle/>
              <a:p>
                <a:r>
                  <a:rPr lang="en-US" b="1" dirty="0" smtClean="0"/>
                  <a:t>N</a:t>
                </a:r>
                <a:endParaRPr lang="en-US" b="1" dirty="0"/>
              </a:p>
            </p:txBody>
          </p:sp>
        </p:grpSp>
      </p:grpSp>
    </p:spTree>
    <p:extLst>
      <p:ext uri="{BB962C8B-B14F-4D97-AF65-F5344CB8AC3E}">
        <p14:creationId xmlns:p14="http://schemas.microsoft.com/office/powerpoint/2010/main" val="148305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Costs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47</a:t>
            </a:fld>
            <a:endParaRPr lang="en-US"/>
          </a:p>
        </p:txBody>
      </p:sp>
      <p:sp>
        <p:nvSpPr>
          <p:cNvPr id="5" name="Rectangle 4"/>
          <p:cNvSpPr/>
          <p:nvPr/>
        </p:nvSpPr>
        <p:spPr>
          <a:xfrm>
            <a:off x="762000" y="2387897"/>
            <a:ext cx="7086600" cy="892552"/>
          </a:xfrm>
          <a:prstGeom prst="rect">
            <a:avLst/>
          </a:prstGeom>
        </p:spPr>
        <p:txBody>
          <a:bodyPr wrap="square">
            <a:spAutoFit/>
          </a:bodyPr>
          <a:lstStyle/>
          <a:p>
            <a:pPr lvl="1"/>
            <a:r>
              <a:rPr lang="en-US" sz="2000" dirty="0" smtClean="0"/>
              <a:t>Panel</a:t>
            </a:r>
            <a:r>
              <a:rPr lang="en-US" dirty="0" smtClean="0"/>
              <a:t>:	</a:t>
            </a:r>
            <a:r>
              <a:rPr lang="en-US" dirty="0"/>
              <a:t>	</a:t>
            </a:r>
            <a:r>
              <a:rPr lang="en-US" dirty="0" smtClean="0"/>
              <a:t>		$ 210,944</a:t>
            </a:r>
            <a:endParaRPr lang="en-US" dirty="0"/>
          </a:p>
          <a:p>
            <a:pPr lvl="1"/>
            <a:r>
              <a:rPr lang="en-US" dirty="0"/>
              <a:t>		       </a:t>
            </a:r>
            <a:r>
              <a:rPr lang="en-US" sz="3200" b="1" dirty="0"/>
              <a:t>Total</a:t>
            </a:r>
            <a:r>
              <a:rPr lang="en-US" sz="3200" b="1" dirty="0" smtClean="0"/>
              <a:t>:</a:t>
            </a:r>
            <a:r>
              <a:rPr lang="en-US" sz="3200" b="1" dirty="0"/>
              <a:t> </a:t>
            </a:r>
            <a:r>
              <a:rPr lang="en-US" sz="3200" b="1" dirty="0" smtClean="0"/>
              <a:t>        $ 210,944</a:t>
            </a:r>
            <a:endParaRPr lang="en-US" sz="3200" b="1" dirty="0"/>
          </a:p>
        </p:txBody>
      </p:sp>
      <p:cxnSp>
        <p:nvCxnSpPr>
          <p:cNvPr id="7" name="Straight Connector 6"/>
          <p:cNvCxnSpPr/>
          <p:nvPr/>
        </p:nvCxnSpPr>
        <p:spPr>
          <a:xfrm>
            <a:off x="685800" y="2743200"/>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1808818"/>
            <a:ext cx="2172326" cy="523220"/>
          </a:xfrm>
          <a:prstGeom prst="rect">
            <a:avLst/>
          </a:prstGeom>
        </p:spPr>
        <p:txBody>
          <a:bodyPr wrap="none">
            <a:spAutoFit/>
          </a:bodyPr>
          <a:lstStyle/>
          <a:p>
            <a:r>
              <a:rPr lang="en-US" sz="2800" dirty="0" smtClean="0"/>
              <a:t>Upfront</a:t>
            </a:r>
            <a:r>
              <a:rPr lang="en-US" sz="2400" dirty="0" smtClean="0"/>
              <a:t> </a:t>
            </a:r>
            <a:r>
              <a:rPr lang="en-US" sz="2800" dirty="0" smtClean="0"/>
              <a:t>Costs</a:t>
            </a:r>
            <a:endParaRPr lang="en-US" sz="2400" dirty="0"/>
          </a:p>
        </p:txBody>
      </p:sp>
      <p:sp>
        <p:nvSpPr>
          <p:cNvPr id="8" name="Rectangle 7"/>
          <p:cNvSpPr/>
          <p:nvPr/>
        </p:nvSpPr>
        <p:spPr>
          <a:xfrm>
            <a:off x="762000" y="4541479"/>
            <a:ext cx="7086600" cy="1200329"/>
          </a:xfrm>
          <a:prstGeom prst="rect">
            <a:avLst/>
          </a:prstGeom>
        </p:spPr>
        <p:txBody>
          <a:bodyPr wrap="square">
            <a:spAutoFit/>
          </a:bodyPr>
          <a:lstStyle/>
          <a:p>
            <a:pPr lvl="1"/>
            <a:r>
              <a:rPr lang="en-US" sz="2000" dirty="0" smtClean="0"/>
              <a:t>Replacement Units (% 0.05 Upfront)	$     2,845</a:t>
            </a:r>
            <a:endParaRPr lang="en-US" sz="2000" dirty="0"/>
          </a:p>
          <a:p>
            <a:pPr lvl="1"/>
            <a:r>
              <a:rPr lang="en-US" sz="2000" dirty="0" smtClean="0"/>
              <a:t>Labor:</a:t>
            </a:r>
            <a:r>
              <a:rPr lang="en-US" sz="2000" dirty="0"/>
              <a:t>			</a:t>
            </a:r>
            <a:r>
              <a:rPr lang="en-US" sz="2000" dirty="0" smtClean="0"/>
              <a:t>	$           60</a:t>
            </a:r>
            <a:r>
              <a:rPr lang="en-US" dirty="0"/>
              <a:t>			       </a:t>
            </a:r>
            <a:r>
              <a:rPr lang="en-US" sz="3200" b="1" dirty="0"/>
              <a:t>Total</a:t>
            </a:r>
            <a:r>
              <a:rPr lang="en-US" sz="3200" b="1" dirty="0" smtClean="0"/>
              <a:t>:</a:t>
            </a:r>
            <a:r>
              <a:rPr lang="en-US" sz="3200" b="1" dirty="0"/>
              <a:t> </a:t>
            </a:r>
            <a:r>
              <a:rPr lang="en-US" sz="3200" b="1" dirty="0" smtClean="0"/>
              <a:t>        $      2,905</a:t>
            </a:r>
            <a:endParaRPr lang="en-US" sz="3200" b="1" dirty="0"/>
          </a:p>
        </p:txBody>
      </p:sp>
      <p:cxnSp>
        <p:nvCxnSpPr>
          <p:cNvPr id="9" name="Straight Connector 8"/>
          <p:cNvCxnSpPr/>
          <p:nvPr/>
        </p:nvCxnSpPr>
        <p:spPr>
          <a:xfrm>
            <a:off x="685800" y="5177751"/>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1000" y="3962400"/>
            <a:ext cx="2073773" cy="523220"/>
          </a:xfrm>
          <a:prstGeom prst="rect">
            <a:avLst/>
          </a:prstGeom>
        </p:spPr>
        <p:txBody>
          <a:bodyPr wrap="none">
            <a:spAutoFit/>
          </a:bodyPr>
          <a:lstStyle/>
          <a:p>
            <a:r>
              <a:rPr lang="en-US" sz="2800" dirty="0" smtClean="0"/>
              <a:t>Annual Costs</a:t>
            </a:r>
            <a:endParaRPr lang="en-US" sz="2400" dirty="0"/>
          </a:p>
        </p:txBody>
      </p:sp>
      <p:sp>
        <p:nvSpPr>
          <p:cNvPr id="11" name="Date Placeholder 5"/>
          <p:cNvSpPr>
            <a:spLocks noGrp="1"/>
          </p:cNvSpPr>
          <p:nvPr>
            <p:ph type="dt" sz="half" idx="12"/>
          </p:nvPr>
        </p:nvSpPr>
        <p:spPr>
          <a:xfrm rot="16200000">
            <a:off x="7551738" y="1646237"/>
            <a:ext cx="2438400" cy="365125"/>
          </a:xfrm>
        </p:spPr>
        <p:txBody>
          <a:bodyPr/>
          <a:lstStyle/>
          <a:p>
            <a:pPr>
              <a:defRPr/>
            </a:pPr>
            <a:r>
              <a:rPr lang="en-US" smtClean="0"/>
              <a:t>01/28/2014</a:t>
            </a:r>
            <a:endParaRPr lang="en-US" dirty="0"/>
          </a:p>
        </p:txBody>
      </p:sp>
    </p:spTree>
    <p:extLst>
      <p:ext uri="{BB962C8B-B14F-4D97-AF65-F5344CB8AC3E}">
        <p14:creationId xmlns:p14="http://schemas.microsoft.com/office/powerpoint/2010/main" val="402464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Obstacles</a:t>
            </a:r>
            <a:endParaRPr lang="en-US" dirty="0"/>
          </a:p>
        </p:txBody>
      </p:sp>
      <p:sp>
        <p:nvSpPr>
          <p:cNvPr id="3" name="Content Placeholder 2"/>
          <p:cNvSpPr>
            <a:spLocks noGrp="1"/>
          </p:cNvSpPr>
          <p:nvPr>
            <p:ph idx="1"/>
          </p:nvPr>
        </p:nvSpPr>
        <p:spPr>
          <a:xfrm>
            <a:off x="462116" y="1828799"/>
            <a:ext cx="7620000" cy="4800600"/>
          </a:xfrm>
        </p:spPr>
        <p:txBody>
          <a:bodyPr/>
          <a:lstStyle/>
          <a:p>
            <a:r>
              <a:rPr lang="en-US" dirty="0" smtClean="0"/>
              <a:t>Fitness Center Loads	</a:t>
            </a:r>
          </a:p>
          <a:p>
            <a:pPr lvl="1"/>
            <a:r>
              <a:rPr lang="en-US" dirty="0" smtClean="0"/>
              <a:t>Obtain official civil engineering approval</a:t>
            </a:r>
          </a:p>
          <a:p>
            <a:pPr lvl="1"/>
            <a:endParaRPr lang="en-US" dirty="0"/>
          </a:p>
          <a:p>
            <a:pPr lvl="1"/>
            <a:endParaRPr lang="en-US" dirty="0" smtClean="0"/>
          </a:p>
          <a:p>
            <a:r>
              <a:rPr lang="en-US" dirty="0" smtClean="0"/>
              <a:t>New High School Design Loads</a:t>
            </a:r>
          </a:p>
          <a:p>
            <a:pPr lvl="1"/>
            <a:r>
              <a:rPr lang="en-US" dirty="0" smtClean="0"/>
              <a:t>Civil Engineering design work for additional loads</a:t>
            </a:r>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48</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388825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Fitness </a:t>
            </a:r>
            <a:r>
              <a:rPr lang="en-US" dirty="0" smtClean="0"/>
              <a:t>Center North Roof</a:t>
            </a:r>
            <a:endParaRPr lang="en-US" dirty="0"/>
          </a:p>
        </p:txBody>
      </p:sp>
      <p:pic>
        <p:nvPicPr>
          <p:cNvPr id="6" name="Content Placeholder 5"/>
          <p:cNvPicPr>
            <a:picLocks noGrp="1" noChangeAspect="1"/>
          </p:cNvPicPr>
          <p:nvPr>
            <p:ph idx="1"/>
          </p:nvPr>
        </p:nvPicPr>
        <p:blipFill>
          <a:blip r:embed="rId2"/>
          <a:stretch>
            <a:fillRect/>
          </a:stretch>
        </p:blipFill>
        <p:spPr>
          <a:xfrm>
            <a:off x="1676400" y="2136058"/>
            <a:ext cx="5349370" cy="3655141"/>
          </a:xfrm>
          <a:prstGeom prst="rect">
            <a:avLst/>
          </a:prstGeom>
        </p:spPr>
      </p:pic>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49</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3505200" y="1234851"/>
            <a:ext cx="1752600" cy="923330"/>
          </a:xfrm>
          <a:prstGeom prst="rect">
            <a:avLst/>
          </a:prstGeom>
          <a:noFill/>
        </p:spPr>
        <p:txBody>
          <a:bodyPr wrap="square" rtlCol="0">
            <a:spAutoFit/>
          </a:bodyPr>
          <a:lstStyle/>
          <a:p>
            <a:pPr algn="ctr"/>
            <a:r>
              <a:rPr lang="en-US" b="1" dirty="0" smtClean="0"/>
              <a:t>288 Panels</a:t>
            </a:r>
          </a:p>
          <a:p>
            <a:pPr algn="ctr"/>
            <a:r>
              <a:rPr lang="en-US" b="1" dirty="0" smtClean="0"/>
              <a:t>150,300 kWh</a:t>
            </a:r>
          </a:p>
          <a:p>
            <a:pPr algn="ctr"/>
            <a:r>
              <a:rPr lang="en-US" b="1" dirty="0" smtClean="0"/>
              <a:t>73.2%</a:t>
            </a:r>
            <a:endParaRPr lang="en-US" b="1" dirty="0"/>
          </a:p>
        </p:txBody>
      </p:sp>
      <p:sp>
        <p:nvSpPr>
          <p:cNvPr id="8" name="TextBox 7"/>
          <p:cNvSpPr txBox="1"/>
          <p:nvPr/>
        </p:nvSpPr>
        <p:spPr>
          <a:xfrm>
            <a:off x="1371600" y="5863288"/>
            <a:ext cx="6232525" cy="646331"/>
          </a:xfrm>
          <a:prstGeom prst="rect">
            <a:avLst/>
          </a:prstGeom>
          <a:noFill/>
        </p:spPr>
        <p:txBody>
          <a:bodyPr wrap="square" rtlCol="0">
            <a:spAutoFit/>
          </a:bodyPr>
          <a:lstStyle/>
          <a:p>
            <a:r>
              <a:rPr lang="en-US" b="1" dirty="0" smtClean="0"/>
              <a:t>Pros: </a:t>
            </a:r>
            <a:r>
              <a:rPr lang="en-US" dirty="0" smtClean="0"/>
              <a:t>Not visible from ground, large space available, close to flat</a:t>
            </a:r>
          </a:p>
          <a:p>
            <a:r>
              <a:rPr lang="en-US" b="1" dirty="0" smtClean="0"/>
              <a:t>Cons: </a:t>
            </a:r>
            <a:r>
              <a:rPr lang="en-US" dirty="0" smtClean="0"/>
              <a:t>North facing, loss of ~8% energy production</a:t>
            </a:r>
            <a:endParaRPr lang="en-US" dirty="0"/>
          </a:p>
        </p:txBody>
      </p:sp>
    </p:spTree>
    <p:extLst>
      <p:ext uri="{BB962C8B-B14F-4D97-AF65-F5344CB8AC3E}">
        <p14:creationId xmlns:p14="http://schemas.microsoft.com/office/powerpoint/2010/main" val="2959152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Work Accomplished</a:t>
            </a:r>
            <a:endParaRPr lang="en-US" sz="4000" dirty="0"/>
          </a:p>
        </p:txBody>
      </p:sp>
      <p:sp>
        <p:nvSpPr>
          <p:cNvPr id="3" name="Content Placeholder 2"/>
          <p:cNvSpPr>
            <a:spLocks noGrp="1"/>
          </p:cNvSpPr>
          <p:nvPr>
            <p:ph idx="1"/>
          </p:nvPr>
        </p:nvSpPr>
        <p:spPr/>
        <p:txBody>
          <a:bodyPr/>
          <a:lstStyle/>
          <a:p>
            <a:r>
              <a:rPr lang="en-US" dirty="0" smtClean="0"/>
              <a:t>Survey</a:t>
            </a:r>
            <a:endParaRPr lang="en-US" dirty="0"/>
          </a:p>
          <a:p>
            <a:r>
              <a:rPr lang="en-US" dirty="0" smtClean="0"/>
              <a:t>Decision </a:t>
            </a:r>
            <a:r>
              <a:rPr lang="en-US" dirty="0"/>
              <a:t>Criteria</a:t>
            </a:r>
          </a:p>
          <a:p>
            <a:r>
              <a:rPr lang="en-US" dirty="0"/>
              <a:t>Decision Matrix</a:t>
            </a:r>
          </a:p>
          <a:p>
            <a:r>
              <a:rPr lang="en-US" dirty="0" smtClean="0"/>
              <a:t>Meetings</a:t>
            </a:r>
          </a:p>
          <a:p>
            <a:r>
              <a:rPr lang="en-US" dirty="0" smtClean="0"/>
              <a:t>Site Alternatives</a:t>
            </a:r>
          </a:p>
          <a:p>
            <a:r>
              <a:rPr lang="en-US" dirty="0"/>
              <a:t>Researched Cultural </a:t>
            </a:r>
            <a:r>
              <a:rPr lang="en-US" dirty="0" smtClean="0"/>
              <a:t>implications</a:t>
            </a:r>
          </a:p>
          <a:p>
            <a:r>
              <a:rPr lang="en-US" dirty="0" smtClean="0"/>
              <a:t>Roof </a:t>
            </a:r>
            <a:r>
              <a:rPr lang="en-US" dirty="0"/>
              <a:t>Loads Researched</a:t>
            </a:r>
          </a:p>
          <a:p>
            <a:r>
              <a:rPr lang="en-US" dirty="0"/>
              <a:t>Additional Weather </a:t>
            </a:r>
            <a:r>
              <a:rPr lang="en-US" dirty="0" smtClean="0"/>
              <a:t>Details</a:t>
            </a:r>
            <a:endParaRPr lang="en-US" dirty="0"/>
          </a:p>
          <a:p>
            <a:r>
              <a:rPr lang="en-US" dirty="0" smtClean="0"/>
              <a:t>Final </a:t>
            </a:r>
            <a:r>
              <a:rPr lang="en-US" dirty="0"/>
              <a:t>Construction </a:t>
            </a:r>
            <a:r>
              <a:rPr lang="en-US" dirty="0" smtClean="0"/>
              <a:t>Outline</a:t>
            </a:r>
          </a:p>
          <a:p>
            <a:r>
              <a:rPr lang="en-US" dirty="0" smtClean="0"/>
              <a:t>Final Site Decisions</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689846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High School (cont.)</a:t>
            </a:r>
            <a:endParaRPr lang="en-US" dirty="0"/>
          </a:p>
        </p:txBody>
      </p:sp>
      <p:pic>
        <p:nvPicPr>
          <p:cNvPr id="6" name="Content Placeholder 5"/>
          <p:cNvPicPr>
            <a:picLocks noGrp="1" noChangeAspect="1"/>
          </p:cNvPicPr>
          <p:nvPr>
            <p:ph idx="1"/>
          </p:nvPr>
        </p:nvPicPr>
        <p:blipFill>
          <a:blip r:embed="rId2"/>
          <a:stretch>
            <a:fillRect/>
          </a:stretch>
        </p:blipFill>
        <p:spPr>
          <a:xfrm>
            <a:off x="457200" y="2298924"/>
            <a:ext cx="7620000" cy="3057619"/>
          </a:xfrm>
          <a:prstGeom prst="rect">
            <a:avLst/>
          </a:prstGeom>
        </p:spPr>
      </p:pic>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50</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3454476" y="1375594"/>
            <a:ext cx="1625447" cy="923330"/>
          </a:xfrm>
          <a:prstGeom prst="rect">
            <a:avLst/>
          </a:prstGeom>
          <a:noFill/>
        </p:spPr>
        <p:txBody>
          <a:bodyPr wrap="square" rtlCol="0">
            <a:spAutoFit/>
          </a:bodyPr>
          <a:lstStyle/>
          <a:p>
            <a:pPr algn="ctr"/>
            <a:r>
              <a:rPr lang="en-US" b="1" dirty="0" smtClean="0"/>
              <a:t>192 Panels</a:t>
            </a:r>
          </a:p>
          <a:p>
            <a:pPr algn="ctr"/>
            <a:r>
              <a:rPr lang="en-US" b="1" dirty="0" smtClean="0"/>
              <a:t>114,300 kWh</a:t>
            </a:r>
          </a:p>
          <a:p>
            <a:pPr algn="ctr"/>
            <a:r>
              <a:rPr lang="en-US" b="1" dirty="0" smtClean="0"/>
              <a:t>67.1%</a:t>
            </a:r>
            <a:endParaRPr lang="en-US" b="1" dirty="0"/>
          </a:p>
        </p:txBody>
      </p:sp>
      <p:sp>
        <p:nvSpPr>
          <p:cNvPr id="8" name="TextBox 7"/>
          <p:cNvSpPr txBox="1"/>
          <p:nvPr/>
        </p:nvSpPr>
        <p:spPr>
          <a:xfrm>
            <a:off x="1295400" y="5334000"/>
            <a:ext cx="6232525" cy="646331"/>
          </a:xfrm>
          <a:prstGeom prst="rect">
            <a:avLst/>
          </a:prstGeom>
          <a:noFill/>
        </p:spPr>
        <p:txBody>
          <a:bodyPr wrap="square" rtlCol="0">
            <a:spAutoFit/>
          </a:bodyPr>
          <a:lstStyle/>
          <a:p>
            <a:r>
              <a:rPr lang="en-US" b="1" dirty="0" smtClean="0"/>
              <a:t>Pros: </a:t>
            </a:r>
            <a:r>
              <a:rPr lang="en-US" dirty="0" smtClean="0"/>
              <a:t>Faces directly South, 15 degree incline</a:t>
            </a:r>
          </a:p>
          <a:p>
            <a:r>
              <a:rPr lang="en-US" b="1" dirty="0" smtClean="0"/>
              <a:t>Cons: </a:t>
            </a:r>
            <a:r>
              <a:rPr lang="en-US" dirty="0" smtClean="0"/>
              <a:t>Aesthetics, small area compared to alternatives</a:t>
            </a:r>
            <a:endParaRPr lang="en-US" dirty="0"/>
          </a:p>
        </p:txBody>
      </p:sp>
    </p:spTree>
    <p:extLst>
      <p:ext uri="{BB962C8B-B14F-4D97-AF65-F5344CB8AC3E}">
        <p14:creationId xmlns:p14="http://schemas.microsoft.com/office/powerpoint/2010/main" val="34221552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School</a:t>
            </a:r>
            <a:endParaRPr lang="en-US" dirty="0"/>
          </a:p>
        </p:txBody>
      </p:sp>
      <p:pic>
        <p:nvPicPr>
          <p:cNvPr id="6" name="Content Placeholder 5"/>
          <p:cNvPicPr>
            <a:picLocks noGrp="1" noChangeAspect="1"/>
          </p:cNvPicPr>
          <p:nvPr>
            <p:ph idx="1"/>
          </p:nvPr>
        </p:nvPicPr>
        <p:blipFill>
          <a:blip r:embed="rId2"/>
          <a:stretch>
            <a:fillRect/>
          </a:stretch>
        </p:blipFill>
        <p:spPr>
          <a:xfrm>
            <a:off x="609600" y="2332828"/>
            <a:ext cx="7620000" cy="2600476"/>
          </a:xfrm>
          <a:prstGeom prst="rect">
            <a:avLst/>
          </a:prstGeom>
        </p:spPr>
      </p:pic>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51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3214687" y="1382078"/>
            <a:ext cx="1828800" cy="923330"/>
          </a:xfrm>
          <a:prstGeom prst="rect">
            <a:avLst/>
          </a:prstGeom>
          <a:noFill/>
        </p:spPr>
        <p:txBody>
          <a:bodyPr wrap="square" rtlCol="0">
            <a:spAutoFit/>
          </a:bodyPr>
          <a:lstStyle/>
          <a:p>
            <a:pPr algn="ctr"/>
            <a:r>
              <a:rPr lang="en-US" b="1" dirty="0" smtClean="0"/>
              <a:t>480 Panels</a:t>
            </a:r>
          </a:p>
          <a:p>
            <a:pPr algn="ctr"/>
            <a:r>
              <a:rPr lang="en-US" b="1" dirty="0" smtClean="0"/>
              <a:t>283,300 kWh</a:t>
            </a:r>
          </a:p>
          <a:p>
            <a:pPr algn="ctr"/>
            <a:r>
              <a:rPr lang="en-US" b="1" dirty="0" smtClean="0"/>
              <a:t>95.7%</a:t>
            </a:r>
            <a:endParaRPr lang="en-US" b="1" dirty="0"/>
          </a:p>
        </p:txBody>
      </p:sp>
      <p:sp>
        <p:nvSpPr>
          <p:cNvPr id="8" name="TextBox 7"/>
          <p:cNvSpPr txBox="1"/>
          <p:nvPr/>
        </p:nvSpPr>
        <p:spPr>
          <a:xfrm>
            <a:off x="631825" y="4960724"/>
            <a:ext cx="7292975" cy="646331"/>
          </a:xfrm>
          <a:prstGeom prst="rect">
            <a:avLst/>
          </a:prstGeom>
          <a:noFill/>
        </p:spPr>
        <p:txBody>
          <a:bodyPr wrap="square" rtlCol="0">
            <a:spAutoFit/>
          </a:bodyPr>
          <a:lstStyle/>
          <a:p>
            <a:r>
              <a:rPr lang="en-US" b="1" dirty="0" smtClean="0"/>
              <a:t>Pros: </a:t>
            </a:r>
            <a:r>
              <a:rPr lang="en-US" dirty="0" smtClean="0"/>
              <a:t>large space available, South facing, ~50% additional energy production</a:t>
            </a:r>
          </a:p>
          <a:p>
            <a:r>
              <a:rPr lang="en-US" b="1" dirty="0" smtClean="0"/>
              <a:t>Cons: </a:t>
            </a:r>
            <a:r>
              <a:rPr lang="en-US" dirty="0" smtClean="0"/>
              <a:t>Lack of building information (age, structure, loading capability, etc…)</a:t>
            </a:r>
            <a:endParaRPr lang="en-US" dirty="0"/>
          </a:p>
        </p:txBody>
      </p:sp>
    </p:spTree>
    <p:extLst>
      <p:ext uri="{BB962C8B-B14F-4D97-AF65-F5344CB8AC3E}">
        <p14:creationId xmlns:p14="http://schemas.microsoft.com/office/powerpoint/2010/main" val="39830003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613525" cy="1143000"/>
          </a:xfrm>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35A63873-CEBB-4626-A781-2301CDEE8C32}" type="slidenum">
              <a:rPr lang="en-US" smtClean="0"/>
              <a:pPr>
                <a:defRPr/>
              </a:pPr>
              <a:t>52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5974297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8267702" cy="2593975"/>
          </a:xfrm>
        </p:spPr>
        <p:txBody>
          <a:bodyPr/>
          <a:lstStyle/>
          <a:p>
            <a:pPr eaLnBrk="1" fontAlgn="auto" hangingPunct="1">
              <a:spcAft>
                <a:spcPts val="0"/>
              </a:spcAft>
              <a:defRPr/>
            </a:pPr>
            <a:r>
              <a:rPr lang="en-US" sz="3800" dirty="0" smtClean="0"/>
              <a:t>Inverters</a:t>
            </a:r>
            <a:endParaRPr lang="en-US" sz="3800" dirty="0"/>
          </a:p>
        </p:txBody>
      </p:sp>
      <p:sp>
        <p:nvSpPr>
          <p:cNvPr id="3" name="Subtitle 2"/>
          <p:cNvSpPr>
            <a:spLocks noGrp="1"/>
          </p:cNvSpPr>
          <p:nvPr>
            <p:ph type="subTitle" idx="1"/>
          </p:nvPr>
        </p:nvSpPr>
        <p:spPr>
          <a:xfrm>
            <a:off x="685800" y="4572000"/>
            <a:ext cx="6934200" cy="1066800"/>
          </a:xfrm>
        </p:spPr>
        <p:txBody>
          <a:bodyPr rtlCol="0">
            <a:normAutofit/>
          </a:bodyPr>
          <a:lstStyle/>
          <a:p>
            <a:pPr eaLnBrk="1" fontAlgn="auto" hangingPunct="1">
              <a:spcAft>
                <a:spcPts val="0"/>
              </a:spcAft>
              <a:defRPr/>
            </a:pPr>
            <a:r>
              <a:rPr lang="en-US" dirty="0" smtClean="0"/>
              <a:t>Presented by: Brandon </a:t>
            </a:r>
            <a:r>
              <a:rPr lang="en-US" dirty="0" err="1" smtClean="0"/>
              <a:t>Koster</a:t>
            </a:r>
            <a:r>
              <a:rPr lang="en-US" dirty="0" smtClean="0"/>
              <a:t>, Andrew </a:t>
            </a:r>
            <a:r>
              <a:rPr lang="en-US" dirty="0" err="1" smtClean="0"/>
              <a:t>Vriesema</a:t>
            </a:r>
            <a:r>
              <a:rPr lang="en-US" dirty="0" smtClean="0"/>
              <a:t>, and Lukas </a:t>
            </a:r>
            <a:r>
              <a:rPr lang="en-US" dirty="0" err="1" smtClean="0"/>
              <a:t>Woltjer</a:t>
            </a:r>
            <a:endParaRPr lang="en-US" dirty="0" smtClean="0"/>
          </a:p>
          <a:p>
            <a:pPr eaLnBrk="1" fontAlgn="auto" hangingPunct="1">
              <a:spcAft>
                <a:spcPts val="0"/>
              </a:spcAft>
              <a:defRPr/>
            </a:pPr>
            <a:endParaRPr lang="en-US"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53</a:t>
            </a:fld>
            <a:endParaRPr lang="en-US" smtClean="0">
              <a:solidFill>
                <a:srgbClr val="FFFFFF"/>
              </a:solidFill>
            </a:endParaRPr>
          </a:p>
        </p:txBody>
      </p:sp>
    </p:spTree>
    <p:extLst>
      <p:ext uri="{BB962C8B-B14F-4D97-AF65-F5344CB8AC3E}">
        <p14:creationId xmlns:p14="http://schemas.microsoft.com/office/powerpoint/2010/main" val="477532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Considerations for Selection</a:t>
            </a:r>
          </a:p>
          <a:p>
            <a:r>
              <a:rPr lang="en-US" dirty="0" smtClean="0"/>
              <a:t>Equipment Selection</a:t>
            </a:r>
          </a:p>
          <a:p>
            <a:pPr lvl="1"/>
            <a:r>
              <a:rPr lang="en-US" dirty="0" smtClean="0"/>
              <a:t>Inverter Type</a:t>
            </a:r>
          </a:p>
          <a:p>
            <a:pPr lvl="1"/>
            <a:r>
              <a:rPr lang="en-US" dirty="0"/>
              <a:t>Sunny Design </a:t>
            </a:r>
            <a:r>
              <a:rPr lang="en-US" dirty="0" smtClean="0"/>
              <a:t>Optimization</a:t>
            </a:r>
          </a:p>
          <a:p>
            <a:pPr lvl="1"/>
            <a:r>
              <a:rPr lang="en-US" dirty="0" smtClean="0"/>
              <a:t>Monitoring Options</a:t>
            </a:r>
          </a:p>
          <a:p>
            <a:pPr lvl="1"/>
            <a:r>
              <a:rPr lang="en-US" dirty="0" smtClean="0"/>
              <a:t>Tie in, Combiner Boxes, Panels, and </a:t>
            </a:r>
            <a:r>
              <a:rPr lang="en-US" dirty="0"/>
              <a:t>C</a:t>
            </a:r>
            <a:r>
              <a:rPr lang="en-US" dirty="0" smtClean="0"/>
              <a:t>utoff </a:t>
            </a:r>
            <a:r>
              <a:rPr lang="en-US" dirty="0"/>
              <a:t>S</a:t>
            </a:r>
            <a:r>
              <a:rPr lang="en-US" dirty="0" smtClean="0"/>
              <a:t>witches</a:t>
            </a:r>
            <a:endParaRPr lang="en-US" dirty="0"/>
          </a:p>
          <a:p>
            <a:r>
              <a:rPr lang="en-US" dirty="0" smtClean="0"/>
              <a:t>System Design and Location</a:t>
            </a:r>
          </a:p>
          <a:p>
            <a:r>
              <a:rPr lang="en-US" dirty="0" smtClean="0"/>
              <a:t>Areas of Concern</a:t>
            </a:r>
          </a:p>
          <a:p>
            <a:r>
              <a:rPr lang="en-US" dirty="0" smtClean="0"/>
              <a:t>Questions</a:t>
            </a:r>
          </a:p>
          <a:p>
            <a:endParaRPr lang="en-US"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54</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2387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1"/>
                                      </p:to>
                                    </p:animClr>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a:lnSpc>
                <a:spcPct val="150000"/>
              </a:lnSpc>
            </a:pPr>
            <a:r>
              <a:rPr lang="en-US" dirty="0" smtClean="0"/>
              <a:t>Purpose of Inverters</a:t>
            </a:r>
          </a:p>
          <a:p>
            <a:pPr lvl="1">
              <a:lnSpc>
                <a:spcPct val="150000"/>
              </a:lnSpc>
            </a:pPr>
            <a:r>
              <a:rPr lang="en-US" dirty="0" smtClean="0"/>
              <a:t>DC to AC</a:t>
            </a:r>
          </a:p>
          <a:p>
            <a:pPr lvl="1">
              <a:lnSpc>
                <a:spcPct val="150000"/>
              </a:lnSpc>
            </a:pPr>
            <a:r>
              <a:rPr lang="en-US" dirty="0" smtClean="0"/>
              <a:t>Power Quality</a:t>
            </a:r>
          </a:p>
          <a:p>
            <a:pPr>
              <a:lnSpc>
                <a:spcPct val="150000"/>
              </a:lnSpc>
            </a:pPr>
            <a:r>
              <a:rPr lang="en-US" dirty="0" smtClean="0"/>
              <a:t>Importance of Monitoring</a:t>
            </a:r>
          </a:p>
          <a:p>
            <a:pPr lvl="1">
              <a:lnSpc>
                <a:spcPct val="150000"/>
              </a:lnSpc>
            </a:pPr>
            <a:r>
              <a:rPr lang="en-US" dirty="0" smtClean="0"/>
              <a:t>Ensure Maximum </a:t>
            </a:r>
            <a:r>
              <a:rPr lang="en-US" dirty="0"/>
              <a:t>P</a:t>
            </a:r>
            <a:r>
              <a:rPr lang="en-US" dirty="0" smtClean="0"/>
              <a:t>roduction</a:t>
            </a:r>
          </a:p>
          <a:p>
            <a:pPr lvl="1">
              <a:lnSpc>
                <a:spcPct val="150000"/>
              </a:lnSpc>
            </a:pPr>
            <a:r>
              <a:rPr lang="en-US" dirty="0" smtClean="0"/>
              <a:t>Alerts for Equipment Failure</a:t>
            </a:r>
          </a:p>
          <a:p>
            <a:pPr>
              <a:lnSpc>
                <a:spcPct val="150000"/>
              </a:lnSpc>
            </a:pPr>
            <a:endParaRPr lang="en-US"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55</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6335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and DC</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999355"/>
            <a:ext cx="6667500" cy="3810000"/>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56</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1143000" y="5906700"/>
            <a:ext cx="4495800" cy="307777"/>
          </a:xfrm>
          <a:prstGeom prst="rect">
            <a:avLst/>
          </a:prstGeom>
          <a:noFill/>
        </p:spPr>
        <p:txBody>
          <a:bodyPr wrap="square" rtlCol="0">
            <a:spAutoFit/>
          </a:bodyPr>
          <a:lstStyle/>
          <a:p>
            <a:r>
              <a:rPr lang="en-US" sz="1400" dirty="0" smtClean="0"/>
              <a:t>Image source: Wikipedia</a:t>
            </a:r>
            <a:endParaRPr lang="en-US" sz="1400" dirty="0"/>
          </a:p>
        </p:txBody>
      </p:sp>
    </p:spTree>
    <p:extLst>
      <p:ext uri="{BB962C8B-B14F-4D97-AF65-F5344CB8AC3E}">
        <p14:creationId xmlns:p14="http://schemas.microsoft.com/office/powerpoint/2010/main" val="14080466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Quality</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2984" y="2870840"/>
            <a:ext cx="6060831" cy="1721158"/>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57</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6" name="TextBox 5"/>
          <p:cNvSpPr txBox="1"/>
          <p:nvPr/>
        </p:nvSpPr>
        <p:spPr>
          <a:xfrm>
            <a:off x="2514600" y="6045200"/>
            <a:ext cx="3657600" cy="307777"/>
          </a:xfrm>
          <a:prstGeom prst="rect">
            <a:avLst/>
          </a:prstGeom>
          <a:noFill/>
        </p:spPr>
        <p:txBody>
          <a:bodyPr wrap="square" rtlCol="0">
            <a:spAutoFit/>
          </a:bodyPr>
          <a:lstStyle/>
          <a:p>
            <a:r>
              <a:rPr lang="en-US" sz="1400" dirty="0"/>
              <a:t>http://oikos.com/library/energy_outlet/pq.gif</a:t>
            </a:r>
          </a:p>
        </p:txBody>
      </p:sp>
    </p:spTree>
    <p:extLst>
      <p:ext uri="{BB962C8B-B14F-4D97-AF65-F5344CB8AC3E}">
        <p14:creationId xmlns:p14="http://schemas.microsoft.com/office/powerpoint/2010/main" val="1987510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700" y="2043112"/>
            <a:ext cx="5715000" cy="3914775"/>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58</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2743200" y="6064250"/>
            <a:ext cx="3810000" cy="307777"/>
          </a:xfrm>
          <a:prstGeom prst="rect">
            <a:avLst/>
          </a:prstGeom>
          <a:noFill/>
        </p:spPr>
        <p:txBody>
          <a:bodyPr wrap="square" rtlCol="0">
            <a:spAutoFit/>
          </a:bodyPr>
          <a:lstStyle/>
          <a:p>
            <a:r>
              <a:rPr lang="en-US" sz="1400" dirty="0"/>
              <a:t>http://www.sunterrasolar.com/</a:t>
            </a:r>
          </a:p>
        </p:txBody>
      </p:sp>
    </p:spTree>
    <p:extLst>
      <p:ext uri="{BB962C8B-B14F-4D97-AF65-F5344CB8AC3E}">
        <p14:creationId xmlns:p14="http://schemas.microsoft.com/office/powerpoint/2010/main" val="3276436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Selection</a:t>
            </a:r>
            <a:endParaRPr lang="en-US" dirty="0"/>
          </a:p>
        </p:txBody>
      </p:sp>
      <p:sp>
        <p:nvSpPr>
          <p:cNvPr id="3" name="Content Placeholder 2"/>
          <p:cNvSpPr>
            <a:spLocks noGrp="1"/>
          </p:cNvSpPr>
          <p:nvPr>
            <p:ph idx="1"/>
          </p:nvPr>
        </p:nvSpPr>
        <p:spPr/>
        <p:txBody>
          <a:bodyPr/>
          <a:lstStyle/>
          <a:p>
            <a:endParaRPr lang="en-US" dirty="0" smtClean="0"/>
          </a:p>
          <a:p>
            <a:endParaRPr lang="en-US" sz="2800" dirty="0"/>
          </a:p>
          <a:p>
            <a:r>
              <a:rPr lang="en-US" sz="2800" dirty="0" smtClean="0"/>
              <a:t>Cost</a:t>
            </a:r>
          </a:p>
          <a:p>
            <a:r>
              <a:rPr lang="en-US" sz="2800" dirty="0" smtClean="0"/>
              <a:t>Reputation</a:t>
            </a:r>
          </a:p>
          <a:p>
            <a:r>
              <a:rPr lang="en-US" sz="2800" dirty="0" smtClean="0"/>
              <a:t>Ease of installation and maintenance</a:t>
            </a:r>
          </a:p>
          <a:p>
            <a:r>
              <a:rPr lang="en-US" sz="2800" dirty="0" smtClean="0"/>
              <a:t>Compatibility with existing equipment</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59</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77511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Options</a:t>
            </a:r>
            <a:endParaRPr lang="en-US" dirty="0"/>
          </a:p>
        </p:txBody>
      </p:sp>
      <p:sp>
        <p:nvSpPr>
          <p:cNvPr id="3" name="Content Placeholder 2"/>
          <p:cNvSpPr>
            <a:spLocks noGrp="1"/>
          </p:cNvSpPr>
          <p:nvPr>
            <p:ph idx="1"/>
          </p:nvPr>
        </p:nvSpPr>
        <p:spPr/>
        <p:txBody>
          <a:bodyPr/>
          <a:lstStyle/>
          <a:p>
            <a:r>
              <a:rPr lang="en-US" dirty="0" smtClean="0"/>
              <a:t>New High School</a:t>
            </a:r>
          </a:p>
          <a:p>
            <a:r>
              <a:rPr lang="en-US" dirty="0" smtClean="0"/>
              <a:t>Existing Fitness Center</a:t>
            </a:r>
          </a:p>
          <a:p>
            <a:r>
              <a:rPr lang="en-US" dirty="0" smtClean="0"/>
              <a:t>Existing Band Room</a:t>
            </a:r>
          </a:p>
          <a:p>
            <a:r>
              <a:rPr lang="en-US" dirty="0" smtClean="0"/>
              <a:t>Fields </a:t>
            </a:r>
          </a:p>
          <a:p>
            <a:r>
              <a:rPr lang="en-US" dirty="0" smtClean="0"/>
              <a:t>Carport</a:t>
            </a:r>
          </a:p>
          <a:p>
            <a:r>
              <a:rPr lang="en-US" dirty="0" smtClean="0"/>
              <a:t>Bus Depot</a:t>
            </a:r>
            <a:endParaRPr lang="en-US" dirty="0"/>
          </a:p>
          <a:p>
            <a:r>
              <a:rPr lang="en-US" dirty="0" smtClean="0"/>
              <a:t>Middle School</a:t>
            </a:r>
          </a:p>
          <a:p>
            <a:r>
              <a:rPr lang="en-US" dirty="0" smtClean="0"/>
              <a:t>Dormitories</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162528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Inverter Types</a:t>
            </a:r>
            <a:endParaRPr lang="en-US" dirty="0"/>
          </a:p>
        </p:txBody>
      </p:sp>
      <p:sp>
        <p:nvSpPr>
          <p:cNvPr id="3" name="Content Placeholder 2"/>
          <p:cNvSpPr>
            <a:spLocks noGrp="1"/>
          </p:cNvSpPr>
          <p:nvPr>
            <p:ph idx="1"/>
          </p:nvPr>
        </p:nvSpPr>
        <p:spPr/>
        <p:txBody>
          <a:bodyPr/>
          <a:lstStyle/>
          <a:p>
            <a:endParaRPr lang="en-US" sz="2800" dirty="0" smtClean="0"/>
          </a:p>
          <a:p>
            <a:endParaRPr lang="en-US" sz="2800" dirty="0"/>
          </a:p>
          <a:p>
            <a:r>
              <a:rPr lang="en-US" sz="2800" dirty="0" smtClean="0"/>
              <a:t>Micro inverters</a:t>
            </a:r>
          </a:p>
          <a:p>
            <a:endParaRPr lang="en-US" sz="2800" dirty="0" smtClean="0"/>
          </a:p>
          <a:p>
            <a:r>
              <a:rPr lang="en-US" sz="2800" dirty="0" smtClean="0"/>
              <a:t>String inverters</a:t>
            </a:r>
          </a:p>
          <a:p>
            <a:endParaRPr lang="en-US" sz="2800" dirty="0" smtClean="0"/>
          </a:p>
          <a:p>
            <a:r>
              <a:rPr lang="en-US" sz="2800" dirty="0" smtClean="0"/>
              <a:t>Central inverter</a:t>
            </a:r>
            <a:endParaRPr lang="en-US" sz="28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60</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735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Inverter Cost Comparison</a:t>
            </a:r>
            <a:endParaRPr lang="en-US" dirty="0"/>
          </a:p>
        </p:txBody>
      </p:sp>
      <p:pic>
        <p:nvPicPr>
          <p:cNvPr id="6" name="Content Placeholder 5"/>
          <p:cNvPicPr>
            <a:picLocks noGrp="1" noChangeAspect="1"/>
          </p:cNvPicPr>
          <p:nvPr>
            <p:ph idx="1"/>
          </p:nvPr>
        </p:nvPicPr>
        <p:blipFill>
          <a:blip r:embed="rId2"/>
          <a:stretch>
            <a:fillRect/>
          </a:stretch>
        </p:blipFill>
        <p:spPr>
          <a:xfrm>
            <a:off x="685800" y="1981200"/>
            <a:ext cx="7010400" cy="4359030"/>
          </a:xfrm>
          <a:prstGeom prst="rect">
            <a:avLst/>
          </a:prstGeom>
          <a:ln>
            <a:solidFill>
              <a:schemeClr val="tx1"/>
            </a:solidFill>
          </a:ln>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764815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Estimations</a:t>
            </a:r>
            <a:endParaRPr lang="en-US" dirty="0"/>
          </a:p>
        </p:txBody>
      </p:sp>
      <p:sp>
        <p:nvSpPr>
          <p:cNvPr id="3" name="Content Placeholder 2"/>
          <p:cNvSpPr>
            <a:spLocks noGrp="1"/>
          </p:cNvSpPr>
          <p:nvPr>
            <p:ph idx="1"/>
          </p:nvPr>
        </p:nvSpPr>
        <p:spPr/>
        <p:txBody>
          <a:bodyPr/>
          <a:lstStyle/>
          <a:p>
            <a:pPr>
              <a:lnSpc>
                <a:spcPct val="150000"/>
              </a:lnSpc>
            </a:pPr>
            <a:r>
              <a:rPr lang="en-US" dirty="0" smtClean="0"/>
              <a:t>String Inverters (SB-8000TLUS) $0.27 / Watt</a:t>
            </a:r>
          </a:p>
          <a:p>
            <a:pPr>
              <a:lnSpc>
                <a:spcPct val="150000"/>
              </a:lnSpc>
            </a:pPr>
            <a:r>
              <a:rPr lang="en-US" dirty="0" smtClean="0"/>
              <a:t>Central Inverter (SMA SC-125U) $0.26 / Watt</a:t>
            </a:r>
          </a:p>
          <a:p>
            <a:pPr>
              <a:lnSpc>
                <a:spcPct val="150000"/>
              </a:lnSpc>
            </a:pPr>
            <a:r>
              <a:rPr lang="en-US" dirty="0" smtClean="0"/>
              <a:t>Central Inverter (</a:t>
            </a:r>
            <a:r>
              <a:rPr lang="en-US" dirty="0" err="1" smtClean="0"/>
              <a:t>Solectrica</a:t>
            </a:r>
            <a:r>
              <a:rPr lang="en-US" dirty="0" smtClean="0"/>
              <a:t> 75kW) $0.31 / Watt</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6969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 Inverters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63</a:t>
            </a:fld>
            <a:endParaRPr lang="en-US"/>
          </a:p>
        </p:txBody>
      </p:sp>
      <p:pic>
        <p:nvPicPr>
          <p:cNvPr id="6" name="Picture 2" descr="http://leosunergy.com/images/solar-inverter-technology.jpg"/>
          <p:cNvPicPr>
            <a:picLocks noChangeAspect="1" noChangeArrowheads="1"/>
          </p:cNvPicPr>
          <p:nvPr/>
        </p:nvPicPr>
        <p:blipFill rotWithShape="1">
          <a:blip r:embed="rId3">
            <a:extLst>
              <a:ext uri="{28A0092B-C50C-407E-A947-70E740481C1C}">
                <a14:useLocalDpi xmlns:a14="http://schemas.microsoft.com/office/drawing/2010/main" val="0"/>
              </a:ext>
            </a:extLst>
          </a:blip>
          <a:srcRect r="23015"/>
          <a:stretch/>
        </p:blipFill>
        <p:spPr bwMode="auto">
          <a:xfrm>
            <a:off x="381000" y="2257822"/>
            <a:ext cx="3290888" cy="32060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6625" y="6245423"/>
            <a:ext cx="4572000" cy="307777"/>
          </a:xfrm>
          <a:prstGeom prst="rect">
            <a:avLst/>
          </a:prstGeom>
        </p:spPr>
        <p:txBody>
          <a:bodyPr>
            <a:spAutoFit/>
          </a:bodyPr>
          <a:lstStyle/>
          <a:p>
            <a:r>
              <a:rPr lang="en-US" sz="1400" dirty="0" smtClean="0"/>
              <a:t>http://leosunergy.com/images/solar-inverter-technology.jpg</a:t>
            </a:r>
            <a:endParaRPr lang="en-US" sz="1400" dirty="0"/>
          </a:p>
        </p:txBody>
      </p:sp>
      <p:sp>
        <p:nvSpPr>
          <p:cNvPr id="8"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pic>
        <p:nvPicPr>
          <p:cNvPr id="9" name="Picture 2" descr="http://enphase.com/wp-uploads/enphase.com/2013/03/Enphase_Commercial_home_reliability_image.jpg"/>
          <p:cNvPicPr>
            <a:picLocks noChangeAspect="1" noChangeArrowheads="1"/>
          </p:cNvPicPr>
          <p:nvPr/>
        </p:nvPicPr>
        <p:blipFill rotWithShape="1">
          <a:blip r:embed="rId4">
            <a:extLst>
              <a:ext uri="{28A0092B-C50C-407E-A947-70E740481C1C}">
                <a14:useLocalDpi xmlns:a14="http://schemas.microsoft.com/office/drawing/2010/main" val="0"/>
              </a:ext>
            </a:extLst>
          </a:blip>
          <a:srcRect t="16725" r="23881"/>
          <a:stretch/>
        </p:blipFill>
        <p:spPr bwMode="auto">
          <a:xfrm>
            <a:off x="3875504" y="2257822"/>
            <a:ext cx="4201696" cy="320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882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64</a:t>
            </a:fld>
            <a:endParaRPr lang="en-US"/>
          </a:p>
        </p:txBody>
      </p:sp>
      <p:pic>
        <p:nvPicPr>
          <p:cNvPr id="6" name="Picture 2" descr="enlighten-nichols-residence2.jpg (450×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002" y="530578"/>
            <a:ext cx="5842556" cy="53232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0" y="5988733"/>
            <a:ext cx="4572000" cy="646331"/>
          </a:xfrm>
          <a:prstGeom prst="rect">
            <a:avLst/>
          </a:prstGeom>
        </p:spPr>
        <p:txBody>
          <a:bodyPr>
            <a:spAutoFit/>
          </a:bodyPr>
          <a:lstStyle/>
          <a:p>
            <a:r>
              <a:rPr lang="en-US" dirty="0" smtClean="0"/>
              <a:t>http://gigaom2.files.wordpress.com/2008/09/enlighten-nichols-residence2.jpg</a:t>
            </a:r>
            <a:endParaRPr lang="en-US" dirty="0"/>
          </a:p>
        </p:txBody>
      </p:sp>
      <p:sp>
        <p:nvSpPr>
          <p:cNvPr id="8"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2066364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 Inverter Advantages</a:t>
            </a:r>
          </a:p>
        </p:txBody>
      </p:sp>
      <p:sp>
        <p:nvSpPr>
          <p:cNvPr id="3" name="Content Placeholder 2"/>
          <p:cNvSpPr>
            <a:spLocks noGrp="1"/>
          </p:cNvSpPr>
          <p:nvPr>
            <p:ph idx="1"/>
          </p:nvPr>
        </p:nvSpPr>
        <p:spPr/>
        <p:txBody>
          <a:bodyPr/>
          <a:lstStyle/>
          <a:p>
            <a:r>
              <a:rPr lang="en-US" sz="2400" dirty="0" smtClean="0"/>
              <a:t>Each panel </a:t>
            </a:r>
            <a:r>
              <a:rPr lang="en-US" sz="2400" dirty="0"/>
              <a:t>is constantly optimized for highest production</a:t>
            </a:r>
          </a:p>
          <a:p>
            <a:endParaRPr lang="en-US" sz="2400" dirty="0"/>
          </a:p>
          <a:p>
            <a:r>
              <a:rPr lang="en-US" sz="2400" dirty="0"/>
              <a:t>Entire string does not suffer for shading on one panel</a:t>
            </a:r>
          </a:p>
          <a:p>
            <a:endParaRPr lang="en-US" sz="2400" dirty="0"/>
          </a:p>
          <a:p>
            <a:r>
              <a:rPr lang="en-US" sz="2400" dirty="0"/>
              <a:t>Production of each panel can be monitored</a:t>
            </a:r>
          </a:p>
          <a:p>
            <a:endParaRPr lang="en-US" sz="2400" dirty="0"/>
          </a:p>
          <a:p>
            <a:r>
              <a:rPr lang="en-US" sz="2400" dirty="0"/>
              <a:t>Troubleshooting the system is very easy</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65</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11017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994525" cy="1143000"/>
          </a:xfrm>
        </p:spPr>
        <p:txBody>
          <a:bodyPr/>
          <a:lstStyle/>
          <a:p>
            <a:r>
              <a:rPr lang="en-US" dirty="0"/>
              <a:t>Micro Inverter Disadvantage</a:t>
            </a:r>
          </a:p>
        </p:txBody>
      </p:sp>
      <p:sp>
        <p:nvSpPr>
          <p:cNvPr id="3" name="Content Placeholder 2"/>
          <p:cNvSpPr>
            <a:spLocks noGrp="1"/>
          </p:cNvSpPr>
          <p:nvPr>
            <p:ph idx="1"/>
          </p:nvPr>
        </p:nvSpPr>
        <p:spPr/>
        <p:txBody>
          <a:bodyPr/>
          <a:lstStyle/>
          <a:p>
            <a:endParaRPr lang="en-US" sz="2800" dirty="0" smtClean="0"/>
          </a:p>
          <a:p>
            <a:endParaRPr lang="en-US" sz="2800" dirty="0"/>
          </a:p>
          <a:p>
            <a:r>
              <a:rPr lang="en-US" sz="2800" dirty="0" smtClean="0"/>
              <a:t>Highest </a:t>
            </a:r>
            <a:r>
              <a:rPr lang="en-US" sz="2800" dirty="0"/>
              <a:t>cost per watt</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66</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19423160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 Inverters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67</a:t>
            </a:fld>
            <a:endParaRPr lang="en-US"/>
          </a:p>
        </p:txBody>
      </p:sp>
      <p:pic>
        <p:nvPicPr>
          <p:cNvPr id="6" name="Picture 2" descr="http://leosunergy.com/images/solar-inverter-techn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1417636"/>
            <a:ext cx="6339418" cy="47545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6625" y="6245423"/>
            <a:ext cx="4572000" cy="307777"/>
          </a:xfrm>
          <a:prstGeom prst="rect">
            <a:avLst/>
          </a:prstGeom>
        </p:spPr>
        <p:txBody>
          <a:bodyPr>
            <a:spAutoFit/>
          </a:bodyPr>
          <a:lstStyle/>
          <a:p>
            <a:r>
              <a:rPr lang="en-US" sz="1400" dirty="0" smtClean="0"/>
              <a:t>http://leosunergy.com/images/solar-inverter-technology.jpg</a:t>
            </a:r>
            <a:endParaRPr lang="en-US" sz="1400" dirty="0"/>
          </a:p>
        </p:txBody>
      </p:sp>
      <p:sp>
        <p:nvSpPr>
          <p:cNvPr id="8"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3" name="Multiply 2"/>
          <p:cNvSpPr/>
          <p:nvPr/>
        </p:nvSpPr>
        <p:spPr>
          <a:xfrm>
            <a:off x="838200" y="846138"/>
            <a:ext cx="7124700" cy="540722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0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Inverter</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68</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13" y="1852611"/>
            <a:ext cx="4272558" cy="4375099"/>
          </a:xfrm>
          <a:prstGeom prst="rect">
            <a:avLst/>
          </a:prstGeom>
        </p:spPr>
      </p:pic>
      <p:sp>
        <p:nvSpPr>
          <p:cNvPr id="8" name="TextBox 7"/>
          <p:cNvSpPr txBox="1"/>
          <p:nvPr/>
        </p:nvSpPr>
        <p:spPr>
          <a:xfrm>
            <a:off x="569913" y="6353582"/>
            <a:ext cx="1450975" cy="276999"/>
          </a:xfrm>
          <a:prstGeom prst="rect">
            <a:avLst/>
          </a:prstGeom>
          <a:noFill/>
        </p:spPr>
        <p:txBody>
          <a:bodyPr wrap="square" rtlCol="0">
            <a:spAutoFit/>
          </a:bodyPr>
          <a:lstStyle/>
          <a:p>
            <a:r>
              <a:rPr lang="en-US" sz="1200" dirty="0" smtClean="0"/>
              <a:t>www.abcsolar.com</a:t>
            </a:r>
            <a:endParaRPr lang="en-US" sz="1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412" y="1465210"/>
            <a:ext cx="3324225" cy="4762500"/>
          </a:xfrm>
          <a:prstGeom prst="rect">
            <a:avLst/>
          </a:prstGeom>
        </p:spPr>
      </p:pic>
    </p:spTree>
    <p:extLst>
      <p:ext uri="{BB962C8B-B14F-4D97-AF65-F5344CB8AC3E}">
        <p14:creationId xmlns:p14="http://schemas.microsoft.com/office/powerpoint/2010/main" val="16777797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613525" cy="1325562"/>
          </a:xfrm>
        </p:spPr>
        <p:txBody>
          <a:bodyPr/>
          <a:lstStyle/>
          <a:p>
            <a:r>
              <a:rPr lang="en-US" sz="4200" dirty="0" smtClean="0"/>
              <a:t>Central Inverter Advantages</a:t>
            </a:r>
            <a:endParaRPr lang="en-US" sz="4200" dirty="0"/>
          </a:p>
        </p:txBody>
      </p:sp>
      <p:sp>
        <p:nvSpPr>
          <p:cNvPr id="3" name="Content Placeholder 2"/>
          <p:cNvSpPr>
            <a:spLocks noGrp="1"/>
          </p:cNvSpPr>
          <p:nvPr>
            <p:ph idx="1"/>
          </p:nvPr>
        </p:nvSpPr>
        <p:spPr/>
        <p:txBody>
          <a:bodyPr/>
          <a:lstStyle/>
          <a:p>
            <a:r>
              <a:rPr lang="en-US" sz="2400" dirty="0"/>
              <a:t>Lowest cost per watt</a:t>
            </a:r>
          </a:p>
          <a:p>
            <a:endParaRPr lang="en-US" sz="2400" dirty="0"/>
          </a:p>
          <a:p>
            <a:r>
              <a:rPr lang="en-US" sz="2400" dirty="0"/>
              <a:t>Fewer inverters to operate and maintain</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69</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3772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a:t>
            </a:r>
            <a:endParaRPr lang="en-US" dirty="0"/>
          </a:p>
        </p:txBody>
      </p:sp>
      <p:pic>
        <p:nvPicPr>
          <p:cNvPr id="17" name="Content Placeholder 1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590800"/>
            <a:ext cx="7731958" cy="2779157"/>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a:t>
            </a:fld>
            <a:endParaRPr lang="en-US"/>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4455034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76" y="304800"/>
            <a:ext cx="7353301" cy="1143000"/>
          </a:xfrm>
        </p:spPr>
        <p:txBody>
          <a:bodyPr/>
          <a:lstStyle/>
          <a:p>
            <a:r>
              <a:rPr lang="en-US" sz="4200" dirty="0"/>
              <a:t>Central Inverter </a:t>
            </a:r>
            <a:r>
              <a:rPr lang="en-US" sz="4200" dirty="0" smtClean="0"/>
              <a:t>Disadvantages</a:t>
            </a:r>
            <a:endParaRPr lang="en-US" sz="4200" dirty="0"/>
          </a:p>
        </p:txBody>
      </p:sp>
      <p:sp>
        <p:nvSpPr>
          <p:cNvPr id="3" name="Content Placeholder 2"/>
          <p:cNvSpPr>
            <a:spLocks noGrp="1"/>
          </p:cNvSpPr>
          <p:nvPr>
            <p:ph idx="1"/>
          </p:nvPr>
        </p:nvSpPr>
        <p:spPr/>
        <p:txBody>
          <a:bodyPr/>
          <a:lstStyle/>
          <a:p>
            <a:r>
              <a:rPr lang="en-US" sz="2400" dirty="0"/>
              <a:t>Array would be very large and potentially difficult to monitor and troubleshoot</a:t>
            </a:r>
          </a:p>
          <a:p>
            <a:endParaRPr lang="en-US" sz="2400" dirty="0"/>
          </a:p>
          <a:p>
            <a:r>
              <a:rPr lang="en-US" sz="2400" dirty="0"/>
              <a:t>New DC lines would have to be run to the location of the inverter</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70</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393237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Inverter</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13" y="1852611"/>
            <a:ext cx="4272558" cy="4375099"/>
          </a:xfrm>
          <a:prstGeom prst="rect">
            <a:avLst/>
          </a:prstGeom>
        </p:spPr>
      </p:pic>
      <p:sp>
        <p:nvSpPr>
          <p:cNvPr id="8" name="TextBox 7"/>
          <p:cNvSpPr txBox="1"/>
          <p:nvPr/>
        </p:nvSpPr>
        <p:spPr>
          <a:xfrm>
            <a:off x="569913" y="6353582"/>
            <a:ext cx="1450975" cy="276999"/>
          </a:xfrm>
          <a:prstGeom prst="rect">
            <a:avLst/>
          </a:prstGeom>
          <a:noFill/>
        </p:spPr>
        <p:txBody>
          <a:bodyPr wrap="square" rtlCol="0">
            <a:spAutoFit/>
          </a:bodyPr>
          <a:lstStyle/>
          <a:p>
            <a:r>
              <a:rPr lang="en-US" sz="1200" dirty="0" smtClean="0"/>
              <a:t>www.abcsolar.com</a:t>
            </a:r>
            <a:endParaRPr lang="en-US" sz="1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412" y="1465210"/>
            <a:ext cx="3324225" cy="4762500"/>
          </a:xfrm>
          <a:prstGeom prst="rect">
            <a:avLst/>
          </a:prstGeom>
        </p:spPr>
      </p:pic>
      <p:sp>
        <p:nvSpPr>
          <p:cNvPr id="10" name="Multiply 9"/>
          <p:cNvSpPr/>
          <p:nvPr/>
        </p:nvSpPr>
        <p:spPr>
          <a:xfrm>
            <a:off x="838200" y="846138"/>
            <a:ext cx="7124700" cy="540722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5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String Inverters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633" r="27683"/>
          <a:stretch/>
        </p:blipFill>
        <p:spPr>
          <a:xfrm>
            <a:off x="381000" y="1824036"/>
            <a:ext cx="2819401" cy="4134589"/>
          </a:xfrm>
          <a:prstGeom prst="rect">
            <a:avLst/>
          </a:prstGeom>
        </p:spPr>
      </p:pic>
      <p:sp>
        <p:nvSpPr>
          <p:cNvPr id="7" name="TextBox 6"/>
          <p:cNvSpPr txBox="1"/>
          <p:nvPr/>
        </p:nvSpPr>
        <p:spPr>
          <a:xfrm>
            <a:off x="914400" y="6406301"/>
            <a:ext cx="3276600" cy="276999"/>
          </a:xfrm>
          <a:prstGeom prst="rect">
            <a:avLst/>
          </a:prstGeom>
          <a:noFill/>
        </p:spPr>
        <p:txBody>
          <a:bodyPr wrap="square" rtlCol="0">
            <a:spAutoFit/>
          </a:bodyPr>
          <a:lstStyle/>
          <a:p>
            <a:r>
              <a:rPr lang="en-US" sz="1200" dirty="0" smtClean="0"/>
              <a:t>www.sma-america.com</a:t>
            </a:r>
            <a:endParaRPr lang="en-US" sz="1200" dirty="0"/>
          </a:p>
        </p:txBody>
      </p:sp>
      <p:pic>
        <p:nvPicPr>
          <p:cNvPr id="8" name="Picture 2" descr="File:Solar inverter 2.jpg"/>
          <p:cNvPicPr>
            <a:picLocks noChangeAspect="1" noChangeArrowheads="1"/>
          </p:cNvPicPr>
          <p:nvPr/>
        </p:nvPicPr>
        <p:blipFill rotWithShape="1">
          <a:blip r:embed="rId4">
            <a:extLst>
              <a:ext uri="{28A0092B-C50C-407E-A947-70E740481C1C}">
                <a14:useLocalDpi xmlns:a14="http://schemas.microsoft.com/office/drawing/2010/main" val="0"/>
              </a:ext>
            </a:extLst>
          </a:blip>
          <a:srcRect r="20639"/>
          <a:stretch/>
        </p:blipFill>
        <p:spPr bwMode="auto">
          <a:xfrm>
            <a:off x="3332025" y="1940295"/>
            <a:ext cx="2391748" cy="401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le:Sunny Boy 3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972" y="2582459"/>
            <a:ext cx="2636003" cy="240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4033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String Inverters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73</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10" name="Picture 2" descr="Commercial Solar Power Solutions, Commercial Building Rooftop Solar Power System, Hospital Solar Power Solutions, Military Bases Solar Power Solutions, Grocery Store Rooftop Solar Power Solutions, Commercial On-Grid Solar Solutions, Office buildings Solar Power Solutions, Warehouses Solar Power Solutions, Manufacturing Building Solar Power Solutions, Banks Solar Power Solutions, Hotels Solar Power Solutions, Gas Station Rooftop Solar Power Solutions, Commercial On-Grid Solar Power Solutions"/>
          <p:cNvPicPr>
            <a:picLocks noChangeAspect="1" noChangeArrowheads="1"/>
          </p:cNvPicPr>
          <p:nvPr/>
        </p:nvPicPr>
        <p:blipFill rotWithShape="1">
          <a:blip r:embed="rId3">
            <a:extLst>
              <a:ext uri="{28A0092B-C50C-407E-A947-70E740481C1C}">
                <a14:useLocalDpi xmlns:a14="http://schemas.microsoft.com/office/drawing/2010/main" val="0"/>
              </a:ext>
            </a:extLst>
          </a:blip>
          <a:srcRect l="22505"/>
          <a:stretch/>
        </p:blipFill>
        <p:spPr bwMode="auto">
          <a:xfrm>
            <a:off x="116877" y="1860394"/>
            <a:ext cx="8217016" cy="309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6497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Wall Mount Advantages</a:t>
            </a:r>
          </a:p>
        </p:txBody>
      </p:sp>
      <p:sp>
        <p:nvSpPr>
          <p:cNvPr id="3" name="Content Placeholder 2"/>
          <p:cNvSpPr>
            <a:spLocks noGrp="1"/>
          </p:cNvSpPr>
          <p:nvPr>
            <p:ph idx="1"/>
          </p:nvPr>
        </p:nvSpPr>
        <p:spPr/>
        <p:txBody>
          <a:bodyPr/>
          <a:lstStyle/>
          <a:p>
            <a:r>
              <a:rPr lang="en-US" sz="2400" dirty="0"/>
              <a:t>Most commonly produced inverter</a:t>
            </a:r>
          </a:p>
          <a:p>
            <a:endParaRPr lang="en-US" sz="2400" dirty="0"/>
          </a:p>
          <a:p>
            <a:r>
              <a:rPr lang="en-US" sz="2400" dirty="0"/>
              <a:t>A few strings come together to form an independent array</a:t>
            </a:r>
          </a:p>
          <a:p>
            <a:endParaRPr lang="en-US" sz="2400" dirty="0"/>
          </a:p>
          <a:p>
            <a:r>
              <a:rPr lang="en-US" sz="2400" dirty="0"/>
              <a:t>Smaller capacities allow easy integration to existing building electrical systems</a:t>
            </a:r>
          </a:p>
          <a:p>
            <a:endParaRPr lang="en-US" sz="2400" dirty="0"/>
          </a:p>
          <a:p>
            <a:r>
              <a:rPr lang="en-US" sz="2400" dirty="0"/>
              <a:t>Easier monitoring of production than ground mount commercial inverters</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74</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12589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Wall Mount Disadvantages</a:t>
            </a:r>
          </a:p>
        </p:txBody>
      </p:sp>
      <p:sp>
        <p:nvSpPr>
          <p:cNvPr id="3" name="Content Placeholder 2"/>
          <p:cNvSpPr>
            <a:spLocks noGrp="1"/>
          </p:cNvSpPr>
          <p:nvPr>
            <p:ph idx="1"/>
          </p:nvPr>
        </p:nvSpPr>
        <p:spPr/>
        <p:txBody>
          <a:bodyPr/>
          <a:lstStyle/>
          <a:p>
            <a:r>
              <a:rPr lang="en-US" sz="2400" dirty="0"/>
              <a:t>Higher cost per watt than ground mount commercial inverters</a:t>
            </a:r>
          </a:p>
          <a:p>
            <a:endParaRPr lang="en-US" sz="2400" dirty="0"/>
          </a:p>
          <a:p>
            <a:r>
              <a:rPr lang="en-US" sz="2400" dirty="0"/>
              <a:t>More inverters to install, operate, and maintain</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75</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40119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613525" cy="1143000"/>
          </a:xfrm>
        </p:spPr>
        <p:txBody>
          <a:bodyPr/>
          <a:lstStyle/>
          <a:p>
            <a:r>
              <a:rPr lang="en-US" dirty="0" smtClean="0"/>
              <a:t>Transformer Types</a:t>
            </a:r>
            <a:endParaRPr lang="en-US" dirty="0"/>
          </a:p>
        </p:txBody>
      </p:sp>
      <p:sp>
        <p:nvSpPr>
          <p:cNvPr id="3" name="Content Placeholder 2"/>
          <p:cNvSpPr>
            <a:spLocks noGrp="1"/>
          </p:cNvSpPr>
          <p:nvPr>
            <p:ph idx="1"/>
          </p:nvPr>
        </p:nvSpPr>
        <p:spPr/>
        <p:txBody>
          <a:bodyPr/>
          <a:lstStyle/>
          <a:p>
            <a:r>
              <a:rPr lang="en-US" sz="2000" dirty="0" smtClean="0"/>
              <a:t>Transformer</a:t>
            </a:r>
          </a:p>
          <a:p>
            <a:pPr lvl="1"/>
            <a:r>
              <a:rPr lang="en-US" dirty="0" smtClean="0"/>
              <a:t>Proven reliability</a:t>
            </a:r>
          </a:p>
          <a:p>
            <a:pPr lvl="1"/>
            <a:r>
              <a:rPr lang="en-US" dirty="0" smtClean="0"/>
              <a:t>Less efficient</a:t>
            </a:r>
          </a:p>
          <a:p>
            <a:pPr lvl="1"/>
            <a:r>
              <a:rPr lang="en-US" dirty="0" smtClean="0"/>
              <a:t>Larger and heavier</a:t>
            </a:r>
          </a:p>
          <a:p>
            <a:pPr marL="411163" lvl="1" indent="0">
              <a:buNone/>
            </a:pPr>
            <a:endParaRPr lang="en-US" dirty="0" smtClean="0"/>
          </a:p>
          <a:p>
            <a:r>
              <a:rPr lang="en-US" sz="2000" dirty="0" smtClean="0"/>
              <a:t>Transformerless</a:t>
            </a:r>
          </a:p>
          <a:p>
            <a:pPr lvl="1"/>
            <a:r>
              <a:rPr lang="en-US" dirty="0" smtClean="0"/>
              <a:t>Use a multi-step computerized process to invert DC power</a:t>
            </a:r>
          </a:p>
          <a:p>
            <a:pPr lvl="1"/>
            <a:r>
              <a:rPr lang="en-US" dirty="0" smtClean="0"/>
              <a:t>Lighter design</a:t>
            </a:r>
          </a:p>
          <a:p>
            <a:pPr lvl="1"/>
            <a:r>
              <a:rPr lang="en-US" dirty="0" smtClean="0"/>
              <a:t>Higher efficiency</a:t>
            </a:r>
          </a:p>
          <a:p>
            <a:pPr lvl="1"/>
            <a:r>
              <a:rPr lang="en-US" dirty="0" smtClean="0"/>
              <a:t>Must have ungrounded wiring, held to higher safety standards</a:t>
            </a:r>
          </a:p>
          <a:p>
            <a:pPr lvl="1"/>
            <a:r>
              <a:rPr lang="en-US" dirty="0" smtClean="0"/>
              <a:t>Additional overcurrent protection required</a:t>
            </a:r>
          </a:p>
          <a:p>
            <a:r>
              <a:rPr lang="en-US" dirty="0" smtClean="0"/>
              <a:t>Recommend </a:t>
            </a:r>
            <a:r>
              <a:rPr lang="en-US" dirty="0" err="1" smtClean="0"/>
              <a:t>Transformerless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76</a:t>
            </a:fld>
            <a:endParaRPr lang="en-US"/>
          </a:p>
        </p:txBody>
      </p:sp>
      <p:sp>
        <p:nvSpPr>
          <p:cNvPr id="6" name="Date Placeholder 4"/>
          <p:cNvSpPr>
            <a:spLocks noGrp="1"/>
          </p:cNvSpPr>
          <p:nvPr>
            <p:ph type="dt" sz="quarter" idx="12"/>
          </p:nvPr>
        </p:nvSpPr>
        <p:spPr bwMode="auto">
          <a:xfrm rot="16200000">
            <a:off x="7551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Tree>
    <p:extLst>
      <p:ext uri="{BB962C8B-B14F-4D97-AF65-F5344CB8AC3E}">
        <p14:creationId xmlns:p14="http://schemas.microsoft.com/office/powerpoint/2010/main" val="41831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Inverter Selection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77</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5582" l="9851" r="89851">
                        <a14:foregroundMark x1="27463" y1="14458" x2="27463" y2="14458"/>
                        <a14:foregroundMark x1="45672" y1="23293" x2="45672" y2="23293"/>
                        <a14:foregroundMark x1="52239" y1="23293" x2="52239" y2="23293"/>
                      </a14:backgroundRemoval>
                    </a14:imgEffect>
                  </a14:imgLayer>
                </a14:imgProps>
              </a:ext>
              <a:ext uri="{28A0092B-C50C-407E-A947-70E740481C1C}">
                <a14:useLocalDpi xmlns:a14="http://schemas.microsoft.com/office/drawing/2010/main" val="0"/>
              </a:ext>
            </a:extLst>
          </a:blip>
          <a:stretch>
            <a:fillRect/>
          </a:stretch>
        </p:blipFill>
        <p:spPr>
          <a:xfrm>
            <a:off x="1463675" y="1731223"/>
            <a:ext cx="5562600" cy="4134589"/>
          </a:xfrm>
          <a:prstGeom prst="rect">
            <a:avLst/>
          </a:prstGeom>
        </p:spPr>
      </p:pic>
    </p:spTree>
    <p:extLst>
      <p:ext uri="{BB962C8B-B14F-4D97-AF65-F5344CB8AC3E}">
        <p14:creationId xmlns:p14="http://schemas.microsoft.com/office/powerpoint/2010/main" val="8723794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Inverter Selection</a:t>
            </a:r>
            <a:endParaRPr lang="en-US" dirty="0"/>
          </a:p>
        </p:txBody>
      </p:sp>
      <p:sp>
        <p:nvSpPr>
          <p:cNvPr id="3" name="Content Placeholder 2"/>
          <p:cNvSpPr>
            <a:spLocks noGrp="1"/>
          </p:cNvSpPr>
          <p:nvPr>
            <p:ph idx="1"/>
          </p:nvPr>
        </p:nvSpPr>
        <p:spPr/>
        <p:txBody>
          <a:bodyPr/>
          <a:lstStyle/>
          <a:p>
            <a:r>
              <a:rPr lang="en-US" dirty="0" smtClean="0"/>
              <a:t>SMA Sunny Boy transformer-less (</a:t>
            </a:r>
            <a:r>
              <a:rPr lang="en-US" dirty="0" err="1" smtClean="0"/>
              <a:t>SBxxxxTL</a:t>
            </a:r>
            <a:r>
              <a:rPr lang="en-US" dirty="0" smtClean="0"/>
              <a:t>-US) series inverters</a:t>
            </a:r>
          </a:p>
          <a:p>
            <a:pPr lvl="1"/>
            <a:r>
              <a:rPr lang="en-US" dirty="0" smtClean="0"/>
              <a:t>High efficiency</a:t>
            </a:r>
          </a:p>
          <a:p>
            <a:pPr lvl="1"/>
            <a:r>
              <a:rPr lang="en-US" dirty="0" smtClean="0"/>
              <a:t>Light weight</a:t>
            </a:r>
          </a:p>
          <a:p>
            <a:pPr lvl="1"/>
            <a:r>
              <a:rPr lang="en-US" dirty="0" smtClean="0"/>
              <a:t>Competitive cost per watt</a:t>
            </a:r>
          </a:p>
          <a:p>
            <a:pPr lvl="1"/>
            <a:r>
              <a:rPr lang="en-US" dirty="0" smtClean="0"/>
              <a:t>Able to tie into single and three phase electrical systems</a:t>
            </a:r>
          </a:p>
          <a:p>
            <a:pPr lvl="1"/>
            <a:r>
              <a:rPr lang="en-US" dirty="0" smtClean="0"/>
              <a:t>Available in different sizes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78</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Tree>
    <p:extLst>
      <p:ext uri="{BB962C8B-B14F-4D97-AF65-F5344CB8AC3E}">
        <p14:creationId xmlns:p14="http://schemas.microsoft.com/office/powerpoint/2010/main" val="18121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Sunny Design</a:t>
            </a:r>
            <a:endParaRPr lang="en-US" dirty="0"/>
          </a:p>
        </p:txBody>
      </p:sp>
      <p:sp>
        <p:nvSpPr>
          <p:cNvPr id="3" name="Content Placeholder 2"/>
          <p:cNvSpPr>
            <a:spLocks noGrp="1"/>
          </p:cNvSpPr>
          <p:nvPr>
            <p:ph idx="1"/>
          </p:nvPr>
        </p:nvSpPr>
        <p:spPr/>
        <p:txBody>
          <a:bodyPr/>
          <a:lstStyle/>
          <a:p>
            <a:r>
              <a:rPr lang="en-US" dirty="0" smtClean="0"/>
              <a:t>Used to select inverters for a specified type and number of panels</a:t>
            </a:r>
          </a:p>
          <a:p>
            <a:r>
              <a:rPr lang="en-US" dirty="0" smtClean="0"/>
              <a:t>Chose inverters and panel wiring options for 100% power ratio</a:t>
            </a:r>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79</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rotWithShape="1">
          <a:blip r:embed="rId2"/>
          <a:srcRect l="1083" t="38886" r="66988" b="11529"/>
          <a:stretch/>
        </p:blipFill>
        <p:spPr>
          <a:xfrm>
            <a:off x="2019300" y="2838977"/>
            <a:ext cx="4495800" cy="3744385"/>
          </a:xfrm>
          <a:prstGeom prst="rect">
            <a:avLst/>
          </a:prstGeom>
        </p:spPr>
      </p:pic>
    </p:spTree>
    <p:extLst>
      <p:ext uri="{BB962C8B-B14F-4D97-AF65-F5344CB8AC3E}">
        <p14:creationId xmlns:p14="http://schemas.microsoft.com/office/powerpoint/2010/main" val="9579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Fields </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a:t>
            </a:fld>
            <a:endParaRPr lang="en-US"/>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57200" y="1637636"/>
            <a:ext cx="7620000" cy="4725728"/>
          </a:xfrm>
          <a:prstGeom prst="rect">
            <a:avLst/>
          </a:prstGeom>
        </p:spPr>
      </p:pic>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1739114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Sunny Design</a:t>
            </a:r>
            <a:endParaRPr lang="en-US" dirty="0"/>
          </a:p>
        </p:txBody>
      </p:sp>
      <p:pic>
        <p:nvPicPr>
          <p:cNvPr id="6" name="Content Placeholder 5"/>
          <p:cNvPicPr>
            <a:picLocks noGrp="1" noChangeAspect="1"/>
          </p:cNvPicPr>
          <p:nvPr>
            <p:ph idx="1"/>
          </p:nvPr>
        </p:nvPicPr>
        <p:blipFill rotWithShape="1">
          <a:blip r:embed="rId2"/>
          <a:srcRect l="32000" t="37879" r="4000" b="22965"/>
          <a:stretch/>
        </p:blipFill>
        <p:spPr>
          <a:xfrm>
            <a:off x="413654" y="2438400"/>
            <a:ext cx="7663546" cy="2514601"/>
          </a:xfrm>
          <a:prstGeom prst="rect">
            <a:avLst/>
          </a:prstGeo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80</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14637840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Options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29200" y="4191000"/>
            <a:ext cx="2489297" cy="1072123"/>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199" y="4873109"/>
            <a:ext cx="3048000" cy="155257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274" y="1698088"/>
            <a:ext cx="3449851" cy="274981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5797" y="1698088"/>
            <a:ext cx="2552700" cy="1790700"/>
          </a:xfrm>
          <a:prstGeom prst="rect">
            <a:avLst/>
          </a:prstGeom>
        </p:spPr>
      </p:pic>
    </p:spTree>
    <p:extLst>
      <p:ext uri="{BB962C8B-B14F-4D97-AF65-F5344CB8AC3E}">
        <p14:creationId xmlns:p14="http://schemas.microsoft.com/office/powerpoint/2010/main" val="29172898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Recommendation</a:t>
            </a:r>
            <a:endParaRPr lang="en-US" dirty="0"/>
          </a:p>
        </p:txBody>
      </p:sp>
      <p:sp>
        <p:nvSpPr>
          <p:cNvPr id="3" name="Content Placeholder 2"/>
          <p:cNvSpPr>
            <a:spLocks noGrp="1"/>
          </p:cNvSpPr>
          <p:nvPr>
            <p:ph idx="1"/>
          </p:nvPr>
        </p:nvSpPr>
        <p:spPr/>
        <p:txBody>
          <a:bodyPr/>
          <a:lstStyle/>
          <a:p>
            <a:r>
              <a:rPr lang="en-US" dirty="0" smtClean="0"/>
              <a:t>Use installer-recommended provider</a:t>
            </a:r>
          </a:p>
          <a:p>
            <a:r>
              <a:rPr lang="en-US" dirty="0" smtClean="0"/>
              <a:t>No accurate quotes to date</a:t>
            </a:r>
          </a:p>
          <a:p>
            <a:r>
              <a:rPr lang="en-US" dirty="0" smtClean="0"/>
              <a:t>Cost: less than 1% of total system cost (</a:t>
            </a:r>
            <a:r>
              <a:rPr lang="en-US" dirty="0" err="1" smtClean="0"/>
              <a:t>ALSOenergy</a:t>
            </a:r>
            <a:r>
              <a:rPr lang="en-US" dirty="0" smtClean="0"/>
              <a:t>)</a:t>
            </a:r>
          </a:p>
          <a:p>
            <a:r>
              <a:rPr lang="en-US" dirty="0" smtClean="0"/>
              <a:t>Eastern Christian High School has used DECK monitoring</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10" y="3199889"/>
            <a:ext cx="7373379" cy="3658111"/>
          </a:xfrm>
          <a:prstGeom prst="rect">
            <a:avLst/>
          </a:prstGeom>
        </p:spPr>
      </p:pic>
    </p:spTree>
    <p:extLst>
      <p:ext uri="{BB962C8B-B14F-4D97-AF65-F5344CB8AC3E}">
        <p14:creationId xmlns:p14="http://schemas.microsoft.com/office/powerpoint/2010/main" val="37155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Tie-in Equipment</a:t>
            </a:r>
            <a:endParaRPr lang="en-US" dirty="0"/>
          </a:p>
        </p:txBody>
      </p:sp>
      <p:sp>
        <p:nvSpPr>
          <p:cNvPr id="3" name="Content Placeholder 2"/>
          <p:cNvSpPr>
            <a:spLocks noGrp="1"/>
          </p:cNvSpPr>
          <p:nvPr>
            <p:ph idx="1"/>
          </p:nvPr>
        </p:nvSpPr>
        <p:spPr>
          <a:xfrm>
            <a:off x="457200" y="1600200"/>
            <a:ext cx="7620000" cy="1600200"/>
          </a:xfrm>
        </p:spPr>
        <p:txBody>
          <a:bodyPr/>
          <a:lstStyle/>
          <a:p>
            <a:r>
              <a:rPr lang="en-US" dirty="0" smtClean="0"/>
              <a:t>Load centers (breaker panels)</a:t>
            </a:r>
          </a:p>
          <a:p>
            <a:r>
              <a:rPr lang="en-US" dirty="0" smtClean="0"/>
              <a:t>AC safety disconnect switches</a:t>
            </a:r>
          </a:p>
          <a:p>
            <a:r>
              <a:rPr lang="en-US" dirty="0" smtClean="0"/>
              <a:t>Wiring and conduit</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83</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2700" b="98000" l="10000" r="90000">
                        <a14:foregroundMark x1="58300" y1="11400" x2="58300" y2="11400"/>
                      </a14:backgroundRemoval>
                    </a14:imgEffect>
                  </a14:imgLayer>
                </a14:imgProps>
              </a:ext>
              <a:ext uri="{28A0092B-C50C-407E-A947-70E740481C1C}">
                <a14:useLocalDpi xmlns:a14="http://schemas.microsoft.com/office/drawing/2010/main" val="0"/>
              </a:ext>
            </a:extLst>
          </a:blip>
          <a:stretch>
            <a:fillRect/>
          </a:stretch>
        </p:blipFill>
        <p:spPr>
          <a:xfrm>
            <a:off x="4370388" y="2590800"/>
            <a:ext cx="3962400" cy="39624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100" b="99100" l="1800" r="98300">
                        <a14:backgroundMark x1="90400" y1="48900" x2="90400" y2="48900"/>
                        <a14:backgroundMark x1="85100" y1="42700" x2="85100" y2="42700"/>
                      </a14:backgroundRemoval>
                    </a14:imgEffect>
                  </a14:imgLayer>
                </a14:imgProps>
              </a:ext>
              <a:ext uri="{28A0092B-C50C-407E-A947-70E740481C1C}">
                <a14:useLocalDpi xmlns:a14="http://schemas.microsoft.com/office/drawing/2010/main" val="0"/>
              </a:ext>
            </a:extLst>
          </a:blip>
          <a:stretch>
            <a:fillRect/>
          </a:stretch>
        </p:blipFill>
        <p:spPr>
          <a:xfrm>
            <a:off x="771525" y="3086100"/>
            <a:ext cx="3467100" cy="3467100"/>
          </a:xfrm>
          <a:prstGeom prst="rect">
            <a:avLst/>
          </a:prstGeom>
        </p:spPr>
      </p:pic>
    </p:spTree>
    <p:extLst>
      <p:ext uri="{BB962C8B-B14F-4D97-AF65-F5344CB8AC3E}">
        <p14:creationId xmlns:p14="http://schemas.microsoft.com/office/powerpoint/2010/main" val="11042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Tie-In Diagram</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437" y="1828799"/>
            <a:ext cx="7620000" cy="3376303"/>
          </a:xfrm>
          <a:ln>
            <a:solidFill>
              <a:schemeClr val="tx1"/>
            </a:solidFill>
          </a:ln>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84</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7" name="TextBox 6"/>
          <p:cNvSpPr txBox="1"/>
          <p:nvPr/>
        </p:nvSpPr>
        <p:spPr>
          <a:xfrm>
            <a:off x="2895600" y="5648325"/>
            <a:ext cx="3352800" cy="369332"/>
          </a:xfrm>
          <a:prstGeom prst="rect">
            <a:avLst/>
          </a:prstGeom>
          <a:noFill/>
        </p:spPr>
        <p:txBody>
          <a:bodyPr wrap="square" rtlCol="0">
            <a:spAutoFit/>
          </a:bodyPr>
          <a:lstStyle/>
          <a:p>
            <a:r>
              <a:rPr lang="en-US" dirty="0" smtClean="0"/>
              <a:t>Source: www.energy.ca.gov</a:t>
            </a:r>
            <a:endParaRPr lang="en-US" dirty="0"/>
          </a:p>
        </p:txBody>
      </p:sp>
    </p:spTree>
    <p:extLst>
      <p:ext uri="{BB962C8B-B14F-4D97-AF65-F5344CB8AC3E}">
        <p14:creationId xmlns:p14="http://schemas.microsoft.com/office/powerpoint/2010/main" val="2513042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062" y="112960"/>
            <a:ext cx="6613525" cy="1143000"/>
          </a:xfrm>
        </p:spPr>
        <p:txBody>
          <a:bodyPr/>
          <a:lstStyle/>
          <a:p>
            <a:r>
              <a:rPr lang="en-US" dirty="0" smtClean="0"/>
              <a:t>Tie-In Restrictions</a:t>
            </a:r>
            <a:endParaRPr lang="en-US" dirty="0"/>
          </a:p>
        </p:txBody>
      </p:sp>
      <p:sp>
        <p:nvSpPr>
          <p:cNvPr id="3" name="Content Placeholder 2"/>
          <p:cNvSpPr>
            <a:spLocks noGrp="1"/>
          </p:cNvSpPr>
          <p:nvPr>
            <p:ph idx="1"/>
          </p:nvPr>
        </p:nvSpPr>
        <p:spPr>
          <a:xfrm>
            <a:off x="304800" y="2895600"/>
            <a:ext cx="7620000" cy="3942272"/>
          </a:xfrm>
        </p:spPr>
        <p:txBody>
          <a:bodyPr/>
          <a:lstStyle/>
          <a:p>
            <a:r>
              <a:rPr lang="en-US" sz="1800" dirty="0" smtClean="0"/>
              <a:t>Agreement for Parallel Connection</a:t>
            </a:r>
          </a:p>
          <a:p>
            <a:pPr lvl="1"/>
            <a:r>
              <a:rPr lang="en-US" sz="1800" dirty="0" smtClean="0"/>
              <a:t>System of up to 75 kW in parallel with the grid</a:t>
            </a:r>
          </a:p>
          <a:p>
            <a:pPr lvl="1"/>
            <a:r>
              <a:rPr lang="en-US" sz="1800" dirty="0" smtClean="0"/>
              <a:t>Commercial Agreement</a:t>
            </a:r>
          </a:p>
          <a:p>
            <a:r>
              <a:rPr lang="en-US" sz="1800" dirty="0" smtClean="0"/>
              <a:t>Can connect to grid once the following conditions are met:</a:t>
            </a:r>
          </a:p>
          <a:p>
            <a:pPr lvl="1"/>
            <a:r>
              <a:rPr lang="en-US" sz="1800" dirty="0" smtClean="0"/>
              <a:t>Agreement signed</a:t>
            </a:r>
          </a:p>
          <a:p>
            <a:pPr lvl="1"/>
            <a:r>
              <a:rPr lang="en-US" sz="1800" dirty="0" smtClean="0"/>
              <a:t>Installation complies with Appendix A</a:t>
            </a:r>
          </a:p>
          <a:p>
            <a:pPr lvl="1"/>
            <a:r>
              <a:rPr lang="en-US" sz="1800" dirty="0" smtClean="0"/>
              <a:t>Installation inspected by State CID Electrical Inspector</a:t>
            </a:r>
          </a:p>
          <a:p>
            <a:pPr lvl="1"/>
            <a:r>
              <a:rPr lang="en-US" sz="1800" dirty="0" smtClean="0"/>
              <a:t>Approval Form signed by CID and GJU</a:t>
            </a:r>
          </a:p>
          <a:p>
            <a:pPr lvl="1"/>
            <a:r>
              <a:rPr lang="en-US" sz="1800" dirty="0" smtClean="0"/>
              <a:t>Appendix B signed</a:t>
            </a:r>
          </a:p>
          <a:p>
            <a:r>
              <a:rPr lang="en-US" sz="1800" dirty="0" smtClean="0"/>
              <a:t>GJU has right to terminate agreement within 30 days written notice</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85</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6" name="Picture 5"/>
          <p:cNvPicPr>
            <a:picLocks noChangeAspect="1"/>
          </p:cNvPicPr>
          <p:nvPr/>
        </p:nvPicPr>
        <p:blipFill>
          <a:blip r:embed="rId3"/>
          <a:stretch>
            <a:fillRect/>
          </a:stretch>
        </p:blipFill>
        <p:spPr>
          <a:xfrm>
            <a:off x="2438400" y="1223037"/>
            <a:ext cx="3728167" cy="1525437"/>
          </a:xfrm>
          <a:prstGeom prst="rect">
            <a:avLst/>
          </a:prstGeom>
        </p:spPr>
      </p:pic>
    </p:spTree>
    <p:extLst>
      <p:ext uri="{BB962C8B-B14F-4D97-AF65-F5344CB8AC3E}">
        <p14:creationId xmlns:p14="http://schemas.microsoft.com/office/powerpoint/2010/main" val="22663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1"/>
                                      </p:to>
                                    </p:animClr>
                                  </p:sub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1"/>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A</a:t>
            </a:r>
            <a:endParaRPr lang="en-US" dirty="0"/>
          </a:p>
        </p:txBody>
      </p:sp>
      <p:sp>
        <p:nvSpPr>
          <p:cNvPr id="3" name="Content Placeholder 2"/>
          <p:cNvSpPr>
            <a:spLocks noGrp="1"/>
          </p:cNvSpPr>
          <p:nvPr>
            <p:ph idx="1"/>
          </p:nvPr>
        </p:nvSpPr>
        <p:spPr>
          <a:xfrm>
            <a:off x="228600" y="1524000"/>
            <a:ext cx="8104188" cy="4800600"/>
          </a:xfrm>
        </p:spPr>
        <p:txBody>
          <a:bodyPr/>
          <a:lstStyle/>
          <a:p>
            <a:r>
              <a:rPr lang="en-US" dirty="0" smtClean="0"/>
              <a:t>RRGS and associated equipment complies with:</a:t>
            </a:r>
          </a:p>
          <a:p>
            <a:pPr lvl="1"/>
            <a:r>
              <a:rPr lang="en-US" dirty="0" smtClean="0"/>
              <a:t> UL Standards</a:t>
            </a:r>
          </a:p>
          <a:p>
            <a:pPr lvl="1"/>
            <a:r>
              <a:rPr lang="en-US" dirty="0" smtClean="0"/>
              <a:t> </a:t>
            </a:r>
            <a:r>
              <a:rPr lang="en-US" dirty="0"/>
              <a:t>A</a:t>
            </a:r>
            <a:r>
              <a:rPr lang="en-US" dirty="0" smtClean="0"/>
              <a:t>pplicable IEEE Standards </a:t>
            </a:r>
          </a:p>
          <a:p>
            <a:pPr lvl="1"/>
            <a:r>
              <a:rPr lang="en-US" dirty="0" smtClean="0"/>
              <a:t>2005 National Electric Code</a:t>
            </a:r>
          </a:p>
          <a:p>
            <a:pPr lvl="1"/>
            <a:r>
              <a:rPr lang="en-US" dirty="0" smtClean="0"/>
              <a:t> State and Local Codes and Regulations</a:t>
            </a:r>
          </a:p>
          <a:p>
            <a:r>
              <a:rPr lang="en-US" dirty="0" smtClean="0"/>
              <a:t>Prior to installation </a:t>
            </a:r>
          </a:p>
          <a:p>
            <a:pPr lvl="1"/>
            <a:r>
              <a:rPr lang="en-US" dirty="0" smtClean="0"/>
              <a:t>Agreement needs to be executed</a:t>
            </a:r>
          </a:p>
          <a:p>
            <a:pPr lvl="1"/>
            <a:r>
              <a:rPr lang="en-US" dirty="0" smtClean="0"/>
              <a:t>Applicable permits obtained</a:t>
            </a:r>
          </a:p>
          <a:p>
            <a:r>
              <a:rPr lang="en-US" dirty="0" smtClean="0"/>
              <a:t>Prior to Connection</a:t>
            </a:r>
          </a:p>
          <a:p>
            <a:pPr lvl="1"/>
            <a:r>
              <a:rPr lang="en-US" dirty="0" smtClean="0"/>
              <a:t>Inspection by GJU and CID</a:t>
            </a:r>
          </a:p>
          <a:p>
            <a:pPr lvl="1"/>
            <a:r>
              <a:rPr lang="en-US" dirty="0" smtClean="0"/>
              <a:t>Anti-Islanding and Power Quality Inspected and Tested</a:t>
            </a:r>
          </a:p>
          <a:p>
            <a:pPr lvl="1"/>
            <a:r>
              <a:rPr lang="en-US" dirty="0" smtClean="0"/>
              <a:t>An accessible, manual, lockable load break disconnect between inverter output and connection to grid</a:t>
            </a:r>
          </a:p>
          <a:p>
            <a:pPr lvl="1"/>
            <a:r>
              <a:rPr lang="en-US" dirty="0" smtClean="0"/>
              <a:t>Permanent weatherproof diagram of the system at metering point</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86</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1026" name="Picture 2" descr="http://www.ieee-cifer.org/images/IEEE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28800"/>
            <a:ext cx="299803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689725" cy="1143000"/>
          </a:xfrm>
        </p:spPr>
        <p:txBody>
          <a:bodyPr/>
          <a:lstStyle/>
          <a:p>
            <a:r>
              <a:rPr lang="en-US" dirty="0" smtClean="0"/>
              <a:t>Appendix A:</a:t>
            </a:r>
            <a:r>
              <a:rPr lang="en-US" dirty="0"/>
              <a:t> </a:t>
            </a:r>
            <a:r>
              <a:rPr lang="en-US" dirty="0" smtClean="0"/>
              <a:t>Net Metering</a:t>
            </a:r>
            <a:endParaRPr lang="en-US" dirty="0"/>
          </a:p>
        </p:txBody>
      </p:sp>
      <p:sp>
        <p:nvSpPr>
          <p:cNvPr id="3" name="Content Placeholder 2"/>
          <p:cNvSpPr>
            <a:spLocks noGrp="1"/>
          </p:cNvSpPr>
          <p:nvPr>
            <p:ph idx="1"/>
          </p:nvPr>
        </p:nvSpPr>
        <p:spPr/>
        <p:txBody>
          <a:bodyPr/>
          <a:lstStyle/>
          <a:p>
            <a:r>
              <a:rPr lang="en-US" dirty="0" smtClean="0"/>
              <a:t>Apply for Net Metering after Agreement has been executed</a:t>
            </a:r>
          </a:p>
          <a:p>
            <a:r>
              <a:rPr lang="en-US" dirty="0" smtClean="0"/>
              <a:t>Excess energy results in a credit that will be applied to the account and carried from month to month</a:t>
            </a:r>
          </a:p>
          <a:p>
            <a:r>
              <a:rPr lang="en-US" dirty="0" smtClean="0"/>
              <a:t>GJU can reconcile the account annually by buying-back the credits</a:t>
            </a:r>
          </a:p>
          <a:p>
            <a:pPr marL="114300" indent="0">
              <a:buNone/>
            </a:pPr>
            <a:endParaRPr lang="en-US" dirty="0"/>
          </a:p>
          <a:p>
            <a:pPr marL="114300" indent="0">
              <a:buNone/>
            </a:pPr>
            <a:endParaRPr lang="en-US" dirty="0" smtClean="0"/>
          </a:p>
          <a:p>
            <a:r>
              <a:rPr lang="en-US" dirty="0" smtClean="0"/>
              <a:t>Liability Protection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87</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
        <p:nvSpPr>
          <p:cNvPr id="6" name="Title 1"/>
          <p:cNvSpPr txBox="1">
            <a:spLocks/>
          </p:cNvSpPr>
          <p:nvPr/>
        </p:nvSpPr>
        <p:spPr>
          <a:xfrm>
            <a:off x="609600" y="3505200"/>
            <a:ext cx="6613525" cy="8382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Appendix B</a:t>
            </a:r>
            <a:endParaRPr lang="en-US" dirty="0"/>
          </a:p>
        </p:txBody>
      </p:sp>
    </p:spTree>
    <p:extLst>
      <p:ext uri="{BB962C8B-B14F-4D97-AF65-F5344CB8AC3E}">
        <p14:creationId xmlns:p14="http://schemas.microsoft.com/office/powerpoint/2010/main" val="7768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Conversations with GJU</a:t>
            </a:r>
            <a:endParaRPr lang="en-US" dirty="0"/>
          </a:p>
        </p:txBody>
      </p:sp>
      <p:sp>
        <p:nvSpPr>
          <p:cNvPr id="3" name="Content Placeholder 2"/>
          <p:cNvSpPr>
            <a:spLocks noGrp="1"/>
          </p:cNvSpPr>
          <p:nvPr>
            <p:ph idx="1"/>
          </p:nvPr>
        </p:nvSpPr>
        <p:spPr/>
        <p:txBody>
          <a:bodyPr/>
          <a:lstStyle/>
          <a:p>
            <a:r>
              <a:rPr lang="en-US" sz="2400" dirty="0" smtClean="0"/>
              <a:t>75 kW is negotiable</a:t>
            </a:r>
          </a:p>
          <a:p>
            <a:endParaRPr lang="en-US" sz="2400" dirty="0"/>
          </a:p>
          <a:p>
            <a:r>
              <a:rPr lang="en-US" sz="2400" dirty="0" smtClean="0"/>
              <a:t>Might have to pay a flat fee</a:t>
            </a:r>
          </a:p>
          <a:p>
            <a:endParaRPr lang="en-US" sz="2400" dirty="0" smtClean="0"/>
          </a:p>
          <a:p>
            <a:r>
              <a:rPr lang="en-US" sz="2400" dirty="0" smtClean="0"/>
              <a:t>Must go before city council</a:t>
            </a:r>
          </a:p>
          <a:p>
            <a:endParaRPr lang="en-US" sz="2400" dirty="0" smtClean="0"/>
          </a:p>
          <a:p>
            <a:r>
              <a:rPr lang="en-US" sz="2400" dirty="0" smtClean="0"/>
              <a:t>GJU has never ruled on a proposal above 75 kW</a:t>
            </a:r>
            <a:endParaRPr lang="en-US" sz="2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88</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321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Placement Options</a:t>
            </a:r>
            <a:endParaRPr lang="en-US" dirty="0"/>
          </a:p>
        </p:txBody>
      </p:sp>
      <p:sp>
        <p:nvSpPr>
          <p:cNvPr id="3" name="Content Placeholder 2"/>
          <p:cNvSpPr>
            <a:spLocks noGrp="1"/>
          </p:cNvSpPr>
          <p:nvPr>
            <p:ph idx="1"/>
          </p:nvPr>
        </p:nvSpPr>
        <p:spPr/>
        <p:txBody>
          <a:bodyPr/>
          <a:lstStyle/>
          <a:p>
            <a:r>
              <a:rPr lang="en-US" sz="2800" dirty="0" smtClean="0"/>
              <a:t>Parapet Wall</a:t>
            </a:r>
          </a:p>
          <a:p>
            <a:r>
              <a:rPr lang="en-US" sz="2800" dirty="0" smtClean="0"/>
              <a:t>Side Wall</a:t>
            </a:r>
          </a:p>
          <a:p>
            <a:pPr lvl="1"/>
            <a:r>
              <a:rPr lang="en-US" sz="2800" dirty="0" smtClean="0"/>
              <a:t>Near Meter</a:t>
            </a:r>
            <a:endParaRPr lang="en-US" sz="28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89</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4351" y="1160988"/>
            <a:ext cx="5022849" cy="280617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000500"/>
            <a:ext cx="4876800" cy="2658547"/>
          </a:xfrm>
          <a:prstGeom prst="rect">
            <a:avLst/>
          </a:prstGeom>
        </p:spPr>
      </p:pic>
    </p:spTree>
    <p:extLst>
      <p:ext uri="{BB962C8B-B14F-4D97-AF65-F5344CB8AC3E}">
        <p14:creationId xmlns:p14="http://schemas.microsoft.com/office/powerpoint/2010/main" val="35867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Carport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9072" y="1600200"/>
            <a:ext cx="5996255" cy="4800600"/>
          </a:xfr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a:t>
            </a:fld>
            <a:endParaRPr lang="en-US"/>
          </a:p>
        </p:txBody>
      </p:sp>
      <p:sp>
        <p:nvSpPr>
          <p:cNvPr id="3" name="Date Placeholder 2"/>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2092421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90</a:t>
            </a:fld>
            <a:endParaRPr lang="en-US"/>
          </a:p>
        </p:txBody>
      </p:sp>
      <p:sp>
        <p:nvSpPr>
          <p:cNvPr id="5" name="Rectangle 4"/>
          <p:cNvSpPr/>
          <p:nvPr/>
        </p:nvSpPr>
        <p:spPr>
          <a:xfrm>
            <a:off x="762000" y="2387897"/>
            <a:ext cx="7086600" cy="2123658"/>
          </a:xfrm>
          <a:prstGeom prst="rect">
            <a:avLst/>
          </a:prstGeom>
        </p:spPr>
        <p:txBody>
          <a:bodyPr wrap="square">
            <a:spAutoFit/>
          </a:bodyPr>
          <a:lstStyle/>
          <a:p>
            <a:pPr lvl="1"/>
            <a:r>
              <a:rPr lang="en-US" sz="2000" dirty="0" err="1" smtClean="0"/>
              <a:t>SunnyBoy</a:t>
            </a:r>
            <a:r>
              <a:rPr lang="en-US" sz="2000" dirty="0" smtClean="0"/>
              <a:t>   5000 TL (3):	</a:t>
            </a:r>
            <a:r>
              <a:rPr lang="en-US" sz="2000" dirty="0"/>
              <a:t>	</a:t>
            </a:r>
            <a:r>
              <a:rPr lang="en-US" sz="2000" dirty="0" smtClean="0"/>
              <a:t>$     6,642</a:t>
            </a:r>
          </a:p>
          <a:p>
            <a:pPr lvl="1"/>
            <a:r>
              <a:rPr lang="en-US" sz="2000" dirty="0" err="1"/>
              <a:t>SunnyBoy</a:t>
            </a:r>
            <a:r>
              <a:rPr lang="en-US" sz="2000" dirty="0"/>
              <a:t> </a:t>
            </a:r>
            <a:r>
              <a:rPr lang="en-US" sz="2000" dirty="0" smtClean="0"/>
              <a:t>  8000 TL (2):</a:t>
            </a:r>
            <a:r>
              <a:rPr lang="en-US" sz="2000" dirty="0"/>
              <a:t>		$  </a:t>
            </a:r>
            <a:r>
              <a:rPr lang="en-US" sz="2000" dirty="0" smtClean="0"/>
              <a:t>   4,548</a:t>
            </a:r>
            <a:endParaRPr lang="en-US" sz="2000" dirty="0"/>
          </a:p>
          <a:p>
            <a:pPr lvl="1"/>
            <a:r>
              <a:rPr lang="en-US" sz="2000" dirty="0" err="1"/>
              <a:t>SunnyBoy</a:t>
            </a:r>
            <a:r>
              <a:rPr lang="en-US" sz="2000" dirty="0"/>
              <a:t> </a:t>
            </a:r>
            <a:r>
              <a:rPr lang="en-US" sz="2000" dirty="0" smtClean="0"/>
              <a:t>10000 TL (13):</a:t>
            </a:r>
            <a:r>
              <a:rPr lang="en-US" sz="2000" dirty="0"/>
              <a:t>		</a:t>
            </a:r>
            <a:r>
              <a:rPr lang="en-US" sz="2000" dirty="0" smtClean="0"/>
              <a:t>$   39,806</a:t>
            </a:r>
            <a:endParaRPr lang="en-US" sz="2000" dirty="0"/>
          </a:p>
          <a:p>
            <a:pPr lvl="1"/>
            <a:r>
              <a:rPr lang="en-US" sz="2000" dirty="0" smtClean="0"/>
              <a:t>Deck Monitoring System:</a:t>
            </a:r>
            <a:r>
              <a:rPr lang="en-US" sz="2000" dirty="0"/>
              <a:t>		</a:t>
            </a:r>
            <a:r>
              <a:rPr lang="en-US" sz="2000" dirty="0" smtClean="0"/>
              <a:t>$     5,633</a:t>
            </a:r>
          </a:p>
          <a:p>
            <a:pPr lvl="1"/>
            <a:r>
              <a:rPr lang="en-US" sz="2000" dirty="0" smtClean="0"/>
              <a:t>Tie-in components:			$     4,226</a:t>
            </a:r>
            <a:endParaRPr lang="en-US" sz="2000" dirty="0"/>
          </a:p>
          <a:p>
            <a:pPr lvl="1"/>
            <a:r>
              <a:rPr lang="en-US" dirty="0"/>
              <a:t>		       </a:t>
            </a:r>
            <a:r>
              <a:rPr lang="en-US" sz="3200" b="1" dirty="0"/>
              <a:t>Total</a:t>
            </a:r>
            <a:r>
              <a:rPr lang="en-US" sz="3200" b="1" dirty="0" smtClean="0"/>
              <a:t>:</a:t>
            </a:r>
            <a:r>
              <a:rPr lang="en-US" sz="3200" b="1" dirty="0"/>
              <a:t> </a:t>
            </a:r>
            <a:r>
              <a:rPr lang="en-US" sz="3200" b="1" dirty="0" smtClean="0"/>
              <a:t>        $ </a:t>
            </a:r>
            <a:r>
              <a:rPr lang="en-US" sz="3200" b="1" dirty="0"/>
              <a:t> </a:t>
            </a:r>
            <a:r>
              <a:rPr lang="en-US" sz="3200" b="1" dirty="0" smtClean="0"/>
              <a:t> 60,855</a:t>
            </a:r>
            <a:endParaRPr lang="en-US" sz="3200" b="1" dirty="0"/>
          </a:p>
        </p:txBody>
      </p:sp>
      <p:cxnSp>
        <p:nvCxnSpPr>
          <p:cNvPr id="7" name="Straight Connector 6"/>
          <p:cNvCxnSpPr/>
          <p:nvPr/>
        </p:nvCxnSpPr>
        <p:spPr>
          <a:xfrm>
            <a:off x="762000" y="4038600"/>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1808818"/>
            <a:ext cx="2172326" cy="523220"/>
          </a:xfrm>
          <a:prstGeom prst="rect">
            <a:avLst/>
          </a:prstGeom>
        </p:spPr>
        <p:txBody>
          <a:bodyPr wrap="none">
            <a:spAutoFit/>
          </a:bodyPr>
          <a:lstStyle/>
          <a:p>
            <a:r>
              <a:rPr lang="en-US" sz="2800" dirty="0" smtClean="0"/>
              <a:t>Upfront</a:t>
            </a:r>
            <a:r>
              <a:rPr lang="en-US" sz="2400" dirty="0" smtClean="0"/>
              <a:t> </a:t>
            </a:r>
            <a:r>
              <a:rPr lang="en-US" sz="2800" dirty="0" smtClean="0"/>
              <a:t>Costs</a:t>
            </a:r>
            <a:endParaRPr lang="en-US" sz="2400" dirty="0"/>
          </a:p>
        </p:txBody>
      </p:sp>
      <p:sp>
        <p:nvSpPr>
          <p:cNvPr id="6" name="Date Placeholder 5"/>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29629032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and Concerns</a:t>
            </a:r>
            <a:endParaRPr lang="en-US" dirty="0"/>
          </a:p>
        </p:txBody>
      </p:sp>
      <p:sp>
        <p:nvSpPr>
          <p:cNvPr id="3" name="Content Placeholder 2"/>
          <p:cNvSpPr>
            <a:spLocks noGrp="1"/>
          </p:cNvSpPr>
          <p:nvPr>
            <p:ph idx="1"/>
          </p:nvPr>
        </p:nvSpPr>
        <p:spPr/>
        <p:txBody>
          <a:bodyPr/>
          <a:lstStyle/>
          <a:p>
            <a:endParaRPr lang="en-US" dirty="0" smtClean="0"/>
          </a:p>
          <a:p>
            <a:r>
              <a:rPr lang="en-US" dirty="0" smtClean="0"/>
              <a:t>School electrical system</a:t>
            </a:r>
          </a:p>
          <a:p>
            <a:pPr lvl="1"/>
            <a:r>
              <a:rPr lang="en-US" dirty="0" smtClean="0"/>
              <a:t>Can tailor PV system for multiple grid configurations</a:t>
            </a:r>
          </a:p>
          <a:p>
            <a:r>
              <a:rPr lang="en-US" dirty="0" smtClean="0"/>
              <a:t>Integrating monitoring system</a:t>
            </a:r>
          </a:p>
          <a:p>
            <a:pPr lvl="1"/>
            <a:r>
              <a:rPr lang="en-US" dirty="0" smtClean="0"/>
              <a:t>Waiting for DECK about integration with SMA inverters</a:t>
            </a:r>
          </a:p>
          <a:p>
            <a:r>
              <a:rPr lang="en-US" dirty="0" smtClean="0"/>
              <a:t>75kW limit set by Gallup</a:t>
            </a:r>
          </a:p>
          <a:p>
            <a:pPr lvl="1"/>
            <a:r>
              <a:rPr lang="en-US" dirty="0" smtClean="0"/>
              <a:t>Negotiate 150 kW system, tied in at two locations</a:t>
            </a:r>
          </a:p>
          <a:p>
            <a:pPr marL="114300" indent="0">
              <a:buNone/>
            </a:pP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91</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3858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92</a:t>
            </a:fld>
            <a:endParaRPr lang="en-US"/>
          </a:p>
        </p:txBody>
      </p:sp>
      <p:sp>
        <p:nvSpPr>
          <p:cNvPr id="5" name="Date Placeholder 4"/>
          <p:cNvSpPr>
            <a:spLocks noGrp="1"/>
          </p:cNvSpPr>
          <p:nvPr>
            <p:ph type="dt" sz="half" idx="12"/>
          </p:nvPr>
        </p:nvSpPr>
        <p:spPr/>
        <p:txBody>
          <a:bodyPr/>
          <a:lstStyle/>
          <a:p>
            <a:pPr>
              <a:defRPr/>
            </a:pPr>
            <a:r>
              <a:rPr lang="en-US" smtClean="0"/>
              <a:t>01/28/2014</a:t>
            </a:r>
            <a:endParaRPr lang="en-US"/>
          </a:p>
        </p:txBody>
      </p:sp>
    </p:spTree>
    <p:extLst>
      <p:ext uri="{BB962C8B-B14F-4D97-AF65-F5344CB8AC3E}">
        <p14:creationId xmlns:p14="http://schemas.microsoft.com/office/powerpoint/2010/main" val="35259418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6553200" cy="2593975"/>
          </a:xfrm>
        </p:spPr>
        <p:txBody>
          <a:bodyPr/>
          <a:lstStyle/>
          <a:p>
            <a:pPr eaLnBrk="1" fontAlgn="auto" hangingPunct="1">
              <a:spcAft>
                <a:spcPts val="0"/>
              </a:spcAft>
              <a:defRPr/>
            </a:pPr>
            <a:r>
              <a:rPr lang="en-US" sz="3800" dirty="0" smtClean="0"/>
              <a:t>Financial </a:t>
            </a:r>
            <a:endParaRPr lang="en-US" sz="3800" dirty="0"/>
          </a:p>
        </p:txBody>
      </p:sp>
      <p:sp>
        <p:nvSpPr>
          <p:cNvPr id="3" name="Subtitle 2"/>
          <p:cNvSpPr>
            <a:spLocks noGrp="1"/>
          </p:cNvSpPr>
          <p:nvPr>
            <p:ph type="subTitle" idx="1"/>
          </p:nvPr>
        </p:nvSpPr>
        <p:spPr>
          <a:xfrm>
            <a:off x="685800" y="4572000"/>
            <a:ext cx="6934200" cy="1066800"/>
          </a:xfrm>
        </p:spPr>
        <p:txBody>
          <a:bodyPr rtlCol="0">
            <a:normAutofit/>
          </a:bodyPr>
          <a:lstStyle/>
          <a:p>
            <a:pPr fontAlgn="auto">
              <a:spcAft>
                <a:spcPts val="0"/>
              </a:spcAft>
              <a:defRPr/>
            </a:pPr>
            <a:r>
              <a:rPr lang="en-US" dirty="0" smtClean="0"/>
              <a:t>Presented by: Allen Bosscher, </a:t>
            </a:r>
            <a:r>
              <a:rPr lang="en-US" dirty="0"/>
              <a:t>Karl </a:t>
            </a:r>
            <a:r>
              <a:rPr lang="en-US" dirty="0" smtClean="0"/>
              <a:t>Bratt, </a:t>
            </a:r>
            <a:r>
              <a:rPr lang="en-US" dirty="0"/>
              <a:t>Jonathan </a:t>
            </a:r>
            <a:r>
              <a:rPr lang="en-US" dirty="0" smtClean="0"/>
              <a:t>Haines</a:t>
            </a:r>
            <a:endParaRPr lang="en-US"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01/28/2014</a:t>
            </a:r>
            <a:endParaRPr lang="en-US" dirty="0" smtClean="0">
              <a:solidFill>
                <a:schemeClr val="bg2"/>
              </a:solidFill>
            </a:endParaRP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93</a:t>
            </a:fld>
            <a:endParaRPr lang="en-US" dirty="0" smtClean="0">
              <a:solidFill>
                <a:srgbClr val="FFFFFF"/>
              </a:solidFill>
            </a:endParaRPr>
          </a:p>
        </p:txBody>
      </p:sp>
    </p:spTree>
    <p:extLst>
      <p:ext uri="{BB962C8B-B14F-4D97-AF65-F5344CB8AC3E}">
        <p14:creationId xmlns:p14="http://schemas.microsoft.com/office/powerpoint/2010/main" val="19823093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763549" y="1905000"/>
            <a:ext cx="7467600" cy="4648200"/>
          </a:xfrm>
        </p:spPr>
        <p:txBody>
          <a:bodyPr/>
          <a:lstStyle/>
          <a:p>
            <a:r>
              <a:rPr lang="en-US" dirty="0" smtClean="0"/>
              <a:t>Work </a:t>
            </a:r>
            <a:r>
              <a:rPr lang="en-US" dirty="0"/>
              <a:t>Accomplished</a:t>
            </a:r>
          </a:p>
          <a:p>
            <a:r>
              <a:rPr lang="en-US" dirty="0" smtClean="0"/>
              <a:t>Issues and Concerns</a:t>
            </a:r>
            <a:endParaRPr lang="en-US" dirty="0"/>
          </a:p>
          <a:p>
            <a:r>
              <a:rPr lang="en-US" dirty="0" smtClean="0"/>
              <a:t>Next Steps</a:t>
            </a:r>
          </a:p>
          <a:p>
            <a:r>
              <a:rPr lang="en-US" dirty="0" smtClean="0"/>
              <a:t>Summary</a:t>
            </a:r>
            <a:endParaRPr lang="en-US" dirty="0"/>
          </a:p>
          <a:p>
            <a:r>
              <a:rPr lang="en-US" dirty="0" smtClean="0"/>
              <a:t>Questions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94</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426" r="100000"/>
                    </a14:imgEffect>
                  </a14:imgLayer>
                </a14:imgProps>
              </a:ext>
            </a:extLst>
          </a:blip>
          <a:stretch>
            <a:fillRect/>
          </a:stretch>
        </p:blipFill>
        <p:spPr>
          <a:xfrm>
            <a:off x="4770437" y="3672380"/>
            <a:ext cx="3487700" cy="3190875"/>
          </a:xfrm>
          <a:prstGeom prst="rect">
            <a:avLst/>
          </a:prstGeom>
        </p:spPr>
      </p:pic>
    </p:spTree>
    <p:extLst>
      <p:ext uri="{BB962C8B-B14F-4D97-AF65-F5344CB8AC3E}">
        <p14:creationId xmlns:p14="http://schemas.microsoft.com/office/powerpoint/2010/main" val="21205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Accomplished</a:t>
            </a:r>
            <a:endParaRPr lang="en-US" dirty="0"/>
          </a:p>
        </p:txBody>
      </p:sp>
      <p:sp>
        <p:nvSpPr>
          <p:cNvPr id="3" name="Content Placeholder 2"/>
          <p:cNvSpPr>
            <a:spLocks noGrp="1"/>
          </p:cNvSpPr>
          <p:nvPr>
            <p:ph idx="1"/>
          </p:nvPr>
        </p:nvSpPr>
        <p:spPr>
          <a:xfrm>
            <a:off x="712788" y="1905000"/>
            <a:ext cx="7620000" cy="4800600"/>
          </a:xfrm>
        </p:spPr>
        <p:txBody>
          <a:bodyPr/>
          <a:lstStyle/>
          <a:p>
            <a:r>
              <a:rPr lang="en-US" dirty="0" smtClean="0"/>
              <a:t>Financing Options</a:t>
            </a:r>
          </a:p>
          <a:p>
            <a:r>
              <a:rPr lang="en-US" dirty="0" smtClean="0"/>
              <a:t>Additional Grant &amp; Tax Incentives</a:t>
            </a:r>
          </a:p>
          <a:p>
            <a:r>
              <a:rPr lang="en-US" dirty="0" smtClean="0"/>
              <a:t>Electric Bill Analysis</a:t>
            </a:r>
          </a:p>
          <a:p>
            <a:r>
              <a:rPr lang="en-US" dirty="0" smtClean="0"/>
              <a:t>PPA &amp; Solar Lease Research</a:t>
            </a:r>
          </a:p>
          <a:p>
            <a:r>
              <a:rPr lang="en-US" dirty="0" smtClean="0"/>
              <a:t>Cost Models and Analysis</a:t>
            </a:r>
          </a:p>
          <a:p>
            <a:r>
              <a:rPr lang="en-US" dirty="0" smtClean="0"/>
              <a:t>L.L.C. Research</a:t>
            </a:r>
            <a:endParaRPr lang="en-US" dirty="0"/>
          </a:p>
          <a:p>
            <a:pPr marL="114300" indent="0">
              <a:buNone/>
            </a:pP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95</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6" name="Picture 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800" r="98800">
                        <a14:foregroundMark x1="30400" y1="42787" x2="30400" y2="42787"/>
                        <a14:foregroundMark x1="32700" y1="25401" x2="32700" y2="25401"/>
                        <a14:foregroundMark x1="35400" y1="8755" x2="35400" y2="8755"/>
                        <a14:foregroundMark x1="42600" y1="65598" x2="42600" y2="65598"/>
                        <a14:foregroundMark x1="42900" y1="82614" x2="42900" y2="82614"/>
                        <a14:foregroundMark x1="46200" y1="50185" x2="46200" y2="50185"/>
                        <a14:foregroundMark x1="43900" y1="16030" x2="43900" y2="16030"/>
                        <a14:foregroundMark x1="7400" y1="91122" x2="7400" y2="91122"/>
                        <a14:foregroundMark x1="41600" y1="92725" x2="41600" y2="92725"/>
                        <a14:foregroundMark x1="24200" y1="78915" x2="24200" y2="78915"/>
                        <a14:foregroundMark x1="19600" y1="67571" x2="19600" y2="67571"/>
                        <a14:foregroundMark x1="11700" y1="66338" x2="11700" y2="66338"/>
                        <a14:foregroundMark x1="14700" y1="44513" x2="14700" y2="44513"/>
                        <a14:foregroundMark x1="42900" y1="44020" x2="42900" y2="44020"/>
                        <a14:foregroundMark x1="31400" y1="9248" x2="31400" y2="9248"/>
                        <a14:foregroundMark x1="21900" y1="6782" x2="21900" y2="6782"/>
                        <a14:foregroundMark x1="18600" y1="22935" x2="18600" y2="22935"/>
                        <a14:foregroundMark x1="43900" y1="20592" x2="43900" y2="20592"/>
                        <a14:foregroundMark x1="33700" y1="98397" x2="33700" y2="98397"/>
                        <a14:foregroundMark x1="16300" y1="79285" x2="16300" y2="79285"/>
                        <a14:foregroundMark x1="14700" y1="68804" x2="14700" y2="68804"/>
                        <a14:foregroundMark x1="24800" y1="46486" x2="24800" y2="46486"/>
                        <a14:foregroundMark x1="34100" y1="45253" x2="34100" y2="45253"/>
                        <a14:foregroundMark x1="38700" y1="46856" x2="38700" y2="46856"/>
                        <a14:foregroundMark x1="27100" y1="46116" x2="27100" y2="46116"/>
                        <a14:foregroundMark x1="23200" y1="68434" x2="23200" y2="68434"/>
                        <a14:foregroundMark x1="46900" y1="30210" x2="46900" y2="30210"/>
                        <a14:foregroundMark x1="48500" y1="48952" x2="48500" y2="48952"/>
                        <a14:foregroundMark x1="14000" y1="79285" x2="14000" y2="79285"/>
                        <a14:foregroundMark x1="41300" y1="46856" x2="41300" y2="46856"/>
                        <a14:foregroundMark x1="36000" y1="46856" x2="36000" y2="46856"/>
                        <a14:foregroundMark x1="37700" y1="45623" x2="37700" y2="45623"/>
                        <a14:foregroundMark x1="40000" y1="11221" x2="40000" y2="11221"/>
                        <a14:foregroundMark x1="27500" y1="12084" x2="27500" y2="12084"/>
                        <a14:foregroundMark x1="44600" y1="10358" x2="44600" y2="10358"/>
                        <a14:foregroundMark x1="24500" y1="12454" x2="24500" y2="12454"/>
                        <a14:foregroundMark x1="24800" y1="10851" x2="24800" y2="10851"/>
                        <a14:foregroundMark x1="30800" y1="12454" x2="30800" y2="12454"/>
                        <a14:foregroundMark x1="33700" y1="12084" x2="33700" y2="12084"/>
                        <a14:foregroundMark x1="32700" y1="2343" x2="32700" y2="2343"/>
                        <a14:foregroundMark x1="23200" y1="2343" x2="23200" y2="2343"/>
                        <a14:backgroundMark x1="67600" y1="72380" x2="67600" y2="72380"/>
                        <a14:backgroundMark x1="89000" y1="73613" x2="89000" y2="73613"/>
                        <a14:backgroundMark x1="60700" y1="61899" x2="93200" y2="88286"/>
                        <a14:backgroundMark x1="57400" y1="57460" x2="57700" y2="57830"/>
                      </a14:backgroundRemoval>
                    </a14:imgEffect>
                  </a14:imgLayer>
                </a14:imgProps>
              </a:ext>
            </a:extLst>
          </a:blip>
          <a:srcRect r="11441"/>
          <a:stretch/>
        </p:blipFill>
        <p:spPr>
          <a:xfrm>
            <a:off x="5717382" y="3657600"/>
            <a:ext cx="2743200" cy="2512146"/>
          </a:xfrm>
          <a:prstGeom prst="rect">
            <a:avLst/>
          </a:prstGeom>
        </p:spPr>
      </p:pic>
    </p:spTree>
    <p:extLst>
      <p:ext uri="{BB962C8B-B14F-4D97-AF65-F5344CB8AC3E}">
        <p14:creationId xmlns:p14="http://schemas.microsoft.com/office/powerpoint/2010/main" val="280470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918325" cy="1143000"/>
          </a:xfrm>
        </p:spPr>
        <p:txBody>
          <a:bodyPr/>
          <a:lstStyle/>
          <a:p>
            <a:r>
              <a:rPr lang="en-US" dirty="0" smtClean="0"/>
              <a:t>Financing Options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96</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3" name="Content Placeholder 2"/>
          <p:cNvSpPr>
            <a:spLocks noGrp="1"/>
          </p:cNvSpPr>
          <p:nvPr>
            <p:ph idx="1"/>
          </p:nvPr>
        </p:nvSpPr>
        <p:spPr>
          <a:xfrm>
            <a:off x="457200" y="1866900"/>
            <a:ext cx="7620000" cy="2362200"/>
          </a:xfrm>
        </p:spPr>
        <p:txBody>
          <a:bodyPr/>
          <a:lstStyle/>
          <a:p>
            <a:r>
              <a:rPr lang="en-US" dirty="0"/>
              <a:t>Direct Financing</a:t>
            </a:r>
          </a:p>
          <a:p>
            <a:r>
              <a:rPr lang="en-US" dirty="0" smtClean="0"/>
              <a:t>Limited Liability Corporation</a:t>
            </a:r>
          </a:p>
          <a:p>
            <a:r>
              <a:rPr lang="en-US" dirty="0" smtClean="0"/>
              <a:t>Power Purchase Agreement</a:t>
            </a:r>
          </a:p>
          <a:p>
            <a:r>
              <a:rPr lang="en-US" dirty="0" smtClean="0"/>
              <a:t>Solar Lease</a:t>
            </a:r>
          </a:p>
          <a:p>
            <a:endParaRPr lang="en-US" dirty="0"/>
          </a:p>
        </p:txBody>
      </p:sp>
      <p:pic>
        <p:nvPicPr>
          <p:cNvPr id="7" name="Picture 6" descr="http://www.geoscapesolar.com/_media/residential/financing-solar/residential-solar-financing-nj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333" l="0" r="99000">
                        <a14:foregroundMark x1="18750" y1="32667" x2="18750" y2="32667"/>
                        <a14:foregroundMark x1="20500" y1="59000" x2="20500" y2="59000"/>
                        <a14:foregroundMark x1="20500" y1="35333" x2="20500" y2="35333"/>
                        <a14:foregroundMark x1="11750" y1="20333" x2="11750" y2="20333"/>
                        <a14:foregroundMark x1="23250" y1="22667" x2="23250" y2="22667"/>
                        <a14:foregroundMark x1="23750" y1="18333" x2="23750" y2="18333"/>
                      </a14:backgroundRemoval>
                    </a14:imgEffect>
                  </a14:imgLayer>
                </a14:imgProps>
              </a:ext>
              <a:ext uri="{28A0092B-C50C-407E-A947-70E740481C1C}">
                <a14:useLocalDpi xmlns:a14="http://schemas.microsoft.com/office/drawing/2010/main" val="0"/>
              </a:ext>
            </a:extLst>
          </a:blip>
          <a:srcRect/>
          <a:stretch>
            <a:fillRect/>
          </a:stretch>
        </p:blipFill>
        <p:spPr bwMode="auto">
          <a:xfrm>
            <a:off x="3124200" y="2865438"/>
            <a:ext cx="4713816" cy="353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7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Direct Financing</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97</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8" name="Content Placeholder 2"/>
          <p:cNvSpPr txBox="1">
            <a:spLocks/>
          </p:cNvSpPr>
          <p:nvPr/>
        </p:nvSpPr>
        <p:spPr bwMode="auto">
          <a:xfrm>
            <a:off x="457200" y="16764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b="1" dirty="0" smtClean="0"/>
              <a:t>Process</a:t>
            </a:r>
            <a:endParaRPr lang="en-US" dirty="0" smtClean="0"/>
          </a:p>
          <a:p>
            <a:r>
              <a:rPr lang="en-US" dirty="0" smtClean="0"/>
              <a:t>PV System is Purchased</a:t>
            </a:r>
          </a:p>
          <a:p>
            <a:r>
              <a:rPr lang="en-US" dirty="0" smtClean="0"/>
              <a:t>Donation vs. Loan</a:t>
            </a:r>
          </a:p>
          <a:p>
            <a:pPr lvl="1"/>
            <a:endParaRPr lang="en-US" dirty="0" smtClean="0"/>
          </a:p>
          <a:p>
            <a:pPr lvl="1"/>
            <a:endParaRPr lang="en-US" dirty="0" smtClean="0"/>
          </a:p>
          <a:p>
            <a:pPr lvl="1"/>
            <a:endParaRPr lang="en-US" dirty="0"/>
          </a:p>
          <a:p>
            <a:pPr lvl="1"/>
            <a:endParaRPr lang="en-US" dirty="0" smtClean="0"/>
          </a:p>
          <a:p>
            <a:pPr marL="114300" indent="0">
              <a:buNone/>
            </a:pPr>
            <a:r>
              <a:rPr lang="en-US" sz="2400" b="1" dirty="0" smtClean="0"/>
              <a:t>Advantages</a:t>
            </a:r>
          </a:p>
          <a:p>
            <a:r>
              <a:rPr lang="en-US" dirty="0" smtClean="0"/>
              <a:t>Independent</a:t>
            </a:r>
          </a:p>
          <a:p>
            <a:r>
              <a:rPr lang="en-US" dirty="0" smtClean="0"/>
              <a:t>Higher Potential</a:t>
            </a:r>
          </a:p>
          <a:p>
            <a:r>
              <a:rPr lang="en-US" dirty="0" smtClean="0"/>
              <a:t>One-time Cost</a:t>
            </a:r>
            <a:endParaRPr lang="en-US" dirty="0"/>
          </a:p>
          <a:p>
            <a:pPr marL="114300" indent="0">
              <a:buNone/>
            </a:pPr>
            <a:endParaRPr lang="en-US" dirty="0" smtClean="0"/>
          </a:p>
          <a:p>
            <a:endParaRPr lang="en-US" dirty="0"/>
          </a:p>
        </p:txBody>
      </p:sp>
      <p:cxnSp>
        <p:nvCxnSpPr>
          <p:cNvPr id="9" name="Straight Connector 8"/>
          <p:cNvCxnSpPr/>
          <p:nvPr/>
        </p:nvCxnSpPr>
        <p:spPr>
          <a:xfrm>
            <a:off x="685800" y="2133600"/>
            <a:ext cx="3374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4800600"/>
            <a:ext cx="337423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64882" y="4385101"/>
            <a:ext cx="3798118" cy="2185214"/>
          </a:xfrm>
          <a:prstGeom prst="rect">
            <a:avLst/>
          </a:prstGeom>
          <a:noFill/>
        </p:spPr>
        <p:txBody>
          <a:bodyPr wrap="square" rtlCol="0">
            <a:spAutoFit/>
          </a:bodyPr>
          <a:lstStyle/>
          <a:p>
            <a:r>
              <a:rPr lang="en-US" sz="2400" b="1" dirty="0" smtClean="0"/>
              <a:t>Disadvantages</a:t>
            </a:r>
          </a:p>
          <a:p>
            <a:pPr marL="342900" indent="-342900">
              <a:buClr>
                <a:schemeClr val="bg2">
                  <a:lumMod val="75000"/>
                </a:schemeClr>
              </a:buClr>
              <a:buFont typeface="Arial" panose="020B0604020202020204" pitchFamily="34" charset="0"/>
              <a:buChar char="•"/>
            </a:pPr>
            <a:r>
              <a:rPr lang="en-US" sz="2200" dirty="0" smtClean="0"/>
              <a:t>High Upfront Cost</a:t>
            </a:r>
          </a:p>
          <a:p>
            <a:pPr marL="342900" indent="-342900">
              <a:buClr>
                <a:schemeClr val="bg2">
                  <a:lumMod val="75000"/>
                </a:schemeClr>
              </a:buClr>
              <a:buFont typeface="Arial" panose="020B0604020202020204" pitchFamily="34" charset="0"/>
              <a:buChar char="•"/>
            </a:pPr>
            <a:r>
              <a:rPr lang="en-US" sz="2200" dirty="0" smtClean="0"/>
              <a:t>Responsible for Damages</a:t>
            </a:r>
          </a:p>
          <a:p>
            <a:pPr marL="342900" indent="-342900">
              <a:buClr>
                <a:schemeClr val="bg2">
                  <a:lumMod val="75000"/>
                </a:schemeClr>
              </a:buClr>
              <a:buFont typeface="Arial" panose="020B0604020202020204" pitchFamily="34" charset="0"/>
              <a:buChar char="•"/>
            </a:pPr>
            <a:r>
              <a:rPr lang="en-US" sz="2200" dirty="0" smtClean="0"/>
              <a:t>Non-profit Company</a:t>
            </a:r>
          </a:p>
          <a:p>
            <a:pPr marL="342900" indent="-342900">
              <a:buClr>
                <a:schemeClr val="bg2">
                  <a:lumMod val="75000"/>
                </a:schemeClr>
              </a:buClr>
              <a:buFont typeface="Arial" panose="020B0604020202020204" pitchFamily="34" charset="0"/>
              <a:buChar char="•"/>
            </a:pPr>
            <a:r>
              <a:rPr lang="en-US" sz="2200" dirty="0" smtClean="0"/>
              <a:t>High Risk</a:t>
            </a:r>
          </a:p>
          <a:p>
            <a:pPr marL="342900" indent="-342900">
              <a:buFont typeface="Arial" panose="020B0604020202020204" pitchFamily="34" charset="0"/>
              <a:buChar char="•"/>
            </a:pPr>
            <a:endParaRPr lang="en-US" sz="2400" b="1" dirty="0"/>
          </a:p>
        </p:txBody>
      </p:sp>
      <p:cxnSp>
        <p:nvCxnSpPr>
          <p:cNvPr id="12" name="Straight Connector 11"/>
          <p:cNvCxnSpPr/>
          <p:nvPr/>
        </p:nvCxnSpPr>
        <p:spPr>
          <a:xfrm>
            <a:off x="4964883" y="4800599"/>
            <a:ext cx="3374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2" descr="http://www.quizzle.com/blog/wp-content/uploads/2012/02/loan-approved.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4" b="100000" l="0" r="100000">
                        <a14:foregroundMark x1="23489" y1="14553" x2="23489" y2="14553"/>
                        <a14:foregroundMark x1="35233" y1="19127" x2="35233" y2="19127"/>
                        <a14:foregroundMark x1="67703" y1="20166" x2="67703" y2="20166"/>
                        <a14:foregroundMark x1="69257" y1="7484" x2="69257" y2="7484"/>
                        <a14:foregroundMark x1="83247" y1="26611" x2="83247" y2="26611"/>
                        <a14:foregroundMark x1="89465" y1="24116" x2="89465" y2="24116"/>
                        <a14:foregroundMark x1="79620" y1="32432" x2="79620" y2="32432"/>
                        <a14:foregroundMark x1="72366" y1="36383" x2="72366" y2="36383"/>
                        <a14:foregroundMark x1="62694" y1="40541" x2="62694" y2="40541"/>
                        <a14:foregroundMark x1="54750" y1="47609" x2="54750" y2="47609"/>
                        <a14:foregroundMark x1="47323" y1="50936" x2="47323" y2="50936"/>
                        <a14:foregroundMark x1="41623" y1="55717" x2="41623" y2="55717"/>
                        <a14:foregroundMark x1="29188" y1="62786" x2="29188" y2="62786"/>
                        <a14:foregroundMark x1="22798" y1="67360" x2="22798" y2="67360"/>
                        <a14:foregroundMark x1="15889" y1="70686" x2="15889" y2="70686"/>
                        <a14:foregroundMark x1="7081" y1="77339" x2="7081" y2="77339"/>
                        <a14:foregroundMark x1="33333" y1="80457" x2="33333" y2="80457"/>
                        <a14:foregroundMark x1="42142" y1="84407" x2="42142" y2="84407"/>
                        <a14:foregroundMark x1="46632" y1="85447" x2="46632" y2="85447"/>
                        <a14:foregroundMark x1="49396" y1="85447" x2="49396" y2="85447"/>
                        <a14:foregroundMark x1="52677" y1="86279" x2="52677" y2="86279"/>
                        <a14:foregroundMark x1="57858" y1="85863" x2="57858" y2="85863"/>
                        <a14:foregroundMark x1="61485" y1="84407" x2="61485" y2="84407"/>
                        <a14:foregroundMark x1="64249" y1="83160" x2="64249" y2="83160"/>
                        <a14:foregroundMark x1="68394" y1="81081" x2="68394" y2="81081"/>
                        <a14:foregroundMark x1="70294" y1="76507" x2="70294" y2="76507"/>
                        <a14:foregroundMark x1="72539" y1="74428" x2="72539" y2="74428"/>
                        <a14:foregroundMark x1="74439" y1="70894" x2="74439" y2="70894"/>
                        <a14:foregroundMark x1="76684" y1="67983" x2="76684" y2="67983"/>
                        <a14:foregroundMark x1="70984" y1="79418" x2="70984" y2="79418"/>
                        <a14:foregroundMark x1="79965" y1="54054" x2="79965" y2="54054"/>
                        <a14:foregroundMark x1="21589" y1="47193" x2="21589" y2="47193"/>
                        <a14:foregroundMark x1="23489" y1="37630" x2="23489" y2="37630"/>
                        <a14:foregroundMark x1="24180" y1="33680" x2="24180" y2="33680"/>
                        <a14:foregroundMark x1="26425" y1="28274" x2="26425" y2="28274"/>
                        <a14:foregroundMark x1="28497" y1="24740" x2="28497" y2="24740"/>
                        <a14:foregroundMark x1="32815" y1="21206" x2="32815" y2="21206"/>
                        <a14:foregroundMark x1="38687" y1="16008" x2="38687" y2="16008"/>
                        <a14:foregroundMark x1="42660" y1="14345" x2="42660" y2="14345"/>
                        <a14:foregroundMark x1="46632" y1="13514" x2="46632" y2="13514"/>
                        <a14:foregroundMark x1="50950" y1="13514" x2="50950" y2="13514"/>
                        <a14:foregroundMark x1="54231" y1="13306" x2="54231" y2="13306"/>
                        <a14:foregroundMark x1="58204" y1="14969" x2="58204" y2="14969"/>
                        <a14:foregroundMark x1="42660" y1="5821" x2="42660" y2="5821"/>
                        <a14:foregroundMark x1="53368" y1="5405" x2="53368" y2="5405"/>
                        <a14:foregroundMark x1="87219" y1="53846" x2="87219" y2="53846"/>
                      </a14:backgroundRemoval>
                    </a14:imgEffect>
                  </a14:imgLayer>
                </a14:imgProps>
              </a:ext>
              <a:ext uri="{28A0092B-C50C-407E-A947-70E740481C1C}">
                <a14:useLocalDpi xmlns:a14="http://schemas.microsoft.com/office/drawing/2010/main" val="0"/>
              </a:ext>
            </a:extLst>
          </a:blip>
          <a:srcRect/>
          <a:stretch>
            <a:fillRect/>
          </a:stretch>
        </p:blipFill>
        <p:spPr bwMode="auto">
          <a:xfrm>
            <a:off x="4964882" y="1736305"/>
            <a:ext cx="2451863" cy="203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500"/>
                                        <p:tgtEl>
                                          <p:spTgt spid="8">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500"/>
                                        <p:tgtEl>
                                          <p:spTgt spid="8">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0" end="10"/>
                                            </p:txEl>
                                          </p:spTgt>
                                        </p:tgtEl>
                                        <p:attrNameLst>
                                          <p:attrName>style.visibility</p:attrName>
                                        </p:attrNameLst>
                                      </p:cBhvr>
                                      <p:to>
                                        <p:strVal val="visible"/>
                                      </p:to>
                                    </p:set>
                                    <p:animEffect transition="in" filter="fade">
                                      <p:cBhvr>
                                        <p:cTn id="16" dur="500"/>
                                        <p:tgtEl>
                                          <p:spTgt spid="8">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Privately Owned L.L.C.</a:t>
            </a:r>
            <a:endParaRPr lang="en-US" dirty="0"/>
          </a:p>
        </p:txBody>
      </p:sp>
      <p:pic>
        <p:nvPicPr>
          <p:cNvPr id="7" name="Content Placeholder 6"/>
          <p:cNvPicPr>
            <a:picLocks noGrp="1" noChangeAspect="1"/>
          </p:cNvPicPr>
          <p:nvPr>
            <p:ph idx="1"/>
          </p:nvPr>
        </p:nvPicPr>
        <p:blipFill>
          <a:blip r:embed="rId3"/>
          <a:stretch>
            <a:fillRect/>
          </a:stretch>
        </p:blipFill>
        <p:spPr>
          <a:xfrm>
            <a:off x="4470400" y="4876800"/>
            <a:ext cx="3606800" cy="1371600"/>
          </a:xfrm>
          <a:prstGeom prst="rect">
            <a:avLst/>
          </a:prstGeo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98</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pic>
        <p:nvPicPr>
          <p:cNvPr id="6" name="Picture 5"/>
          <p:cNvPicPr>
            <a:picLocks noChangeAspect="1"/>
          </p:cNvPicPr>
          <p:nvPr/>
        </p:nvPicPr>
        <p:blipFill>
          <a:blip r:embed="rId4"/>
          <a:stretch>
            <a:fillRect/>
          </a:stretch>
        </p:blipFill>
        <p:spPr>
          <a:xfrm>
            <a:off x="4499087" y="1632339"/>
            <a:ext cx="3581400" cy="2771775"/>
          </a:xfrm>
          <a:prstGeom prst="rect">
            <a:avLst/>
          </a:prstGeom>
        </p:spPr>
      </p:pic>
      <p:sp>
        <p:nvSpPr>
          <p:cNvPr id="8" name="Content Placeholder 2"/>
          <p:cNvSpPr txBox="1">
            <a:spLocks/>
          </p:cNvSpPr>
          <p:nvPr/>
        </p:nvSpPr>
        <p:spPr bwMode="auto">
          <a:xfrm>
            <a:off x="457200" y="1676400"/>
            <a:ext cx="37338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b="1" dirty="0" smtClean="0"/>
              <a:t>Process</a:t>
            </a:r>
            <a:endParaRPr lang="en-US" dirty="0" smtClean="0"/>
          </a:p>
          <a:p>
            <a:r>
              <a:rPr lang="en-US" dirty="0" smtClean="0"/>
              <a:t>Donation vs. Loan</a:t>
            </a:r>
          </a:p>
          <a:p>
            <a:r>
              <a:rPr lang="en-US" dirty="0" smtClean="0"/>
              <a:t>Roof is Rented Property</a:t>
            </a:r>
          </a:p>
          <a:p>
            <a:r>
              <a:rPr lang="en-US" dirty="0" smtClean="0"/>
              <a:t>Billed for Electricity </a:t>
            </a:r>
          </a:p>
          <a:p>
            <a:pPr lvl="1"/>
            <a:r>
              <a:rPr lang="en-US" dirty="0" smtClean="0"/>
              <a:t>At least 50% utility cost rate</a:t>
            </a:r>
          </a:p>
          <a:p>
            <a:r>
              <a:rPr lang="en-US" dirty="0" smtClean="0"/>
              <a:t>Annual donation of revenue back to school (lawyer)</a:t>
            </a:r>
          </a:p>
          <a:p>
            <a:pPr lvl="1"/>
            <a:endParaRPr lang="en-US" dirty="0" smtClean="0"/>
          </a:p>
          <a:p>
            <a:pPr marL="114300" indent="0">
              <a:buNone/>
            </a:pPr>
            <a:r>
              <a:rPr lang="en-US" sz="2400" b="1" dirty="0" smtClean="0"/>
              <a:t>Advantage</a:t>
            </a:r>
          </a:p>
          <a:p>
            <a:r>
              <a:rPr lang="en-US" dirty="0" smtClean="0"/>
              <a:t>For-profit federal and state tax incentives</a:t>
            </a:r>
            <a:endParaRPr lang="en-US" dirty="0"/>
          </a:p>
          <a:p>
            <a:pPr marL="114300" indent="0">
              <a:buNone/>
            </a:pPr>
            <a:endParaRPr lang="en-US" dirty="0" smtClean="0"/>
          </a:p>
          <a:p>
            <a:endParaRPr lang="en-US" dirty="0"/>
          </a:p>
        </p:txBody>
      </p:sp>
      <p:cxnSp>
        <p:nvCxnSpPr>
          <p:cNvPr id="9" name="Straight Connector 8"/>
          <p:cNvCxnSpPr/>
          <p:nvPr/>
        </p:nvCxnSpPr>
        <p:spPr>
          <a:xfrm>
            <a:off x="685800" y="2133600"/>
            <a:ext cx="3374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5181600"/>
            <a:ext cx="33742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2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500"/>
                                        <p:tgtEl>
                                          <p:spTgt spid="8">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Power Purchase Agreement</a:t>
            </a:r>
            <a:endParaRPr lang="en-US" sz="44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99</a:t>
            </a:fld>
            <a:endParaRPr lang="en-US" dirty="0"/>
          </a:p>
        </p:txBody>
      </p:sp>
      <p:sp>
        <p:nvSpPr>
          <p:cNvPr id="5" name="Date Placeholder 4"/>
          <p:cNvSpPr>
            <a:spLocks noGrp="1"/>
          </p:cNvSpPr>
          <p:nvPr>
            <p:ph type="dt" sz="half" idx="12"/>
          </p:nvPr>
        </p:nvSpPr>
        <p:spPr/>
        <p:txBody>
          <a:bodyPr/>
          <a:lstStyle/>
          <a:p>
            <a:pPr>
              <a:defRPr/>
            </a:pPr>
            <a:r>
              <a:rPr lang="en-US" smtClean="0"/>
              <a:t>01/28/2014</a:t>
            </a:r>
            <a:endParaRPr lang="en-US" dirty="0"/>
          </a:p>
        </p:txBody>
      </p:sp>
      <p:sp>
        <p:nvSpPr>
          <p:cNvPr id="8" name="Content Placeholder 2"/>
          <p:cNvSpPr txBox="1">
            <a:spLocks/>
          </p:cNvSpPr>
          <p:nvPr/>
        </p:nvSpPr>
        <p:spPr bwMode="auto">
          <a:xfrm>
            <a:off x="457200" y="16764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b="1" dirty="0" smtClean="0"/>
              <a:t>Process</a:t>
            </a:r>
            <a:endParaRPr lang="en-US" dirty="0" smtClean="0"/>
          </a:p>
          <a:p>
            <a:r>
              <a:rPr lang="en-US" dirty="0" smtClean="0"/>
              <a:t>Roof is Rented Property</a:t>
            </a:r>
          </a:p>
          <a:p>
            <a:r>
              <a:rPr lang="en-US" dirty="0" smtClean="0"/>
              <a:t>PV System 3</a:t>
            </a:r>
            <a:r>
              <a:rPr lang="en-US" baseline="30000" dirty="0" smtClean="0"/>
              <a:t>rd</a:t>
            </a:r>
            <a:r>
              <a:rPr lang="en-US" dirty="0" smtClean="0"/>
              <a:t> Party Owned</a:t>
            </a:r>
          </a:p>
          <a:p>
            <a:r>
              <a:rPr lang="en-US" dirty="0" smtClean="0"/>
              <a:t>Billed for Electricity Usage</a:t>
            </a:r>
          </a:p>
          <a:p>
            <a:pPr lvl="1"/>
            <a:endParaRPr lang="en-US" dirty="0" smtClean="0"/>
          </a:p>
          <a:p>
            <a:pPr lvl="1"/>
            <a:endParaRPr lang="en-US" dirty="0"/>
          </a:p>
          <a:p>
            <a:pPr lvl="1"/>
            <a:endParaRPr lang="en-US" dirty="0" smtClean="0"/>
          </a:p>
          <a:p>
            <a:pPr marL="114300" indent="0">
              <a:buNone/>
            </a:pPr>
            <a:r>
              <a:rPr lang="en-US" sz="2400" b="1" dirty="0" smtClean="0"/>
              <a:t>Advantages</a:t>
            </a:r>
          </a:p>
          <a:p>
            <a:r>
              <a:rPr lang="en-US" dirty="0" smtClean="0"/>
              <a:t>For-profit federal and state tax incentives</a:t>
            </a:r>
          </a:p>
          <a:p>
            <a:r>
              <a:rPr lang="en-US" dirty="0" smtClean="0"/>
              <a:t>Reduced Cost of Electricity</a:t>
            </a:r>
          </a:p>
          <a:p>
            <a:r>
              <a:rPr lang="en-US" dirty="0" smtClean="0"/>
              <a:t>No Upfront Cost</a:t>
            </a:r>
            <a:endParaRPr lang="en-US" dirty="0"/>
          </a:p>
          <a:p>
            <a:pPr marL="114300" indent="0">
              <a:buNone/>
            </a:pPr>
            <a:endParaRPr lang="en-US" dirty="0" smtClean="0"/>
          </a:p>
          <a:p>
            <a:endParaRPr lang="en-US" dirty="0"/>
          </a:p>
        </p:txBody>
      </p:sp>
      <p:cxnSp>
        <p:nvCxnSpPr>
          <p:cNvPr id="9" name="Straight Connector 8"/>
          <p:cNvCxnSpPr/>
          <p:nvPr/>
        </p:nvCxnSpPr>
        <p:spPr>
          <a:xfrm>
            <a:off x="685800" y="2133600"/>
            <a:ext cx="3374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4800600"/>
            <a:ext cx="337423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64882" y="4385101"/>
            <a:ext cx="3188517" cy="1200329"/>
          </a:xfrm>
          <a:prstGeom prst="rect">
            <a:avLst/>
          </a:prstGeom>
          <a:noFill/>
        </p:spPr>
        <p:txBody>
          <a:bodyPr wrap="square" rtlCol="0">
            <a:spAutoFit/>
          </a:bodyPr>
          <a:lstStyle/>
          <a:p>
            <a:r>
              <a:rPr lang="en-US" sz="2400" b="1" dirty="0" smtClean="0"/>
              <a:t>Disadvantages</a:t>
            </a:r>
          </a:p>
          <a:p>
            <a:pPr marL="342900" indent="-342900">
              <a:buClr>
                <a:schemeClr val="bg2">
                  <a:lumMod val="75000"/>
                </a:schemeClr>
              </a:buClr>
              <a:buFont typeface="Arial" panose="020B0604020202020204" pitchFamily="34" charset="0"/>
              <a:buChar char="•"/>
            </a:pPr>
            <a:r>
              <a:rPr lang="en-US" sz="2200" dirty="0" smtClean="0"/>
              <a:t>20-25 Year Contract</a:t>
            </a:r>
          </a:p>
          <a:p>
            <a:pPr marL="342900" indent="-342900">
              <a:buFont typeface="Arial" panose="020B0604020202020204" pitchFamily="34" charset="0"/>
              <a:buChar char="•"/>
            </a:pPr>
            <a:endParaRPr lang="en-US" sz="2400" b="1" dirty="0"/>
          </a:p>
        </p:txBody>
      </p:sp>
      <p:cxnSp>
        <p:nvCxnSpPr>
          <p:cNvPr id="12" name="Straight Connector 11"/>
          <p:cNvCxnSpPr/>
          <p:nvPr/>
        </p:nvCxnSpPr>
        <p:spPr>
          <a:xfrm>
            <a:off x="4964883" y="4800599"/>
            <a:ext cx="3374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4" descr="http://www.decsolar.com/wp-content/uploads/2013/01/SolarPPAfor-homeow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7" y="1828799"/>
            <a:ext cx="2827293" cy="17751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5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500"/>
                                        <p:tgtEl>
                                          <p:spTgt spid="8">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500"/>
                                        <p:tgtEl>
                                          <p:spTgt spid="8">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0" end="10"/>
                                            </p:txEl>
                                          </p:spTgt>
                                        </p:tgtEl>
                                        <p:attrNameLst>
                                          <p:attrName>style.visibility</p:attrName>
                                        </p:attrNameLst>
                                      </p:cBhvr>
                                      <p:to>
                                        <p:strVal val="visible"/>
                                      </p:to>
                                    </p:set>
                                    <p:animEffect transition="in" filter="fade">
                                      <p:cBhvr>
                                        <p:cTn id="16" dur="500"/>
                                        <p:tgtEl>
                                          <p:spTgt spid="8">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Presentation1" id="{FA97AF6F-334A-42DA-9284-398CAC82CBFF}" vid="{2AC61524-9BB0-449C-B59E-67C34E78B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Presentation_Template</Template>
  <TotalTime>737</TotalTime>
  <Words>2731</Words>
  <Application>Microsoft Office PowerPoint</Application>
  <PresentationFormat>On-screen Show (4:3)</PresentationFormat>
  <Paragraphs>1087</Paragraphs>
  <Slides>121</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121</vt:i4>
      </vt:variant>
    </vt:vector>
  </HeadingPairs>
  <TitlesOfParts>
    <vt:vector size="126" baseType="lpstr">
      <vt:lpstr>맑은 고딕</vt:lpstr>
      <vt:lpstr>Arial</vt:lpstr>
      <vt:lpstr>Calibri</vt:lpstr>
      <vt:lpstr>Cambria</vt:lpstr>
      <vt:lpstr>Adjacency</vt:lpstr>
      <vt:lpstr>Rehoboth Solar Project</vt:lpstr>
      <vt:lpstr>Project Objective</vt:lpstr>
      <vt:lpstr>Site </vt:lpstr>
      <vt:lpstr>Outline </vt:lpstr>
      <vt:lpstr>Work Accomplished</vt:lpstr>
      <vt:lpstr>Location Options</vt:lpstr>
      <vt:lpstr>Buildings</vt:lpstr>
      <vt:lpstr>Fields </vt:lpstr>
      <vt:lpstr>Carport</vt:lpstr>
      <vt:lpstr>Bus Depot</vt:lpstr>
      <vt:lpstr>Decision Criteria</vt:lpstr>
      <vt:lpstr>Decision Matrix</vt:lpstr>
      <vt:lpstr>Environmental Issues</vt:lpstr>
      <vt:lpstr>Rehoboth Climate</vt:lpstr>
      <vt:lpstr>Rehoboth Climate</vt:lpstr>
      <vt:lpstr>Rehoboth Climate</vt:lpstr>
      <vt:lpstr>Rehoboth Climate</vt:lpstr>
      <vt:lpstr>Wind on Roofs</vt:lpstr>
      <vt:lpstr>Wind on Roofs</vt:lpstr>
      <vt:lpstr>Installation Plan</vt:lpstr>
      <vt:lpstr>1a. Band Room</vt:lpstr>
      <vt:lpstr>1b. New High School</vt:lpstr>
      <vt:lpstr>2. Fitness Center</vt:lpstr>
      <vt:lpstr>3. Future Options</vt:lpstr>
      <vt:lpstr>Roof Materials</vt:lpstr>
      <vt:lpstr>Ballast Mounting</vt:lpstr>
      <vt:lpstr>Inclined Mounting</vt:lpstr>
      <vt:lpstr>Roof Loads</vt:lpstr>
      <vt:lpstr>Costs</vt:lpstr>
      <vt:lpstr>Questions?</vt:lpstr>
      <vt:lpstr>Panel Selection</vt:lpstr>
      <vt:lpstr>Outline</vt:lpstr>
      <vt:lpstr>Monocrystalline</vt:lpstr>
      <vt:lpstr>Polycrystalline</vt:lpstr>
      <vt:lpstr>Thin-Film Solar Panels</vt:lpstr>
      <vt:lpstr>Thin-Film Solar Panels</vt:lpstr>
      <vt:lpstr>Building-Integrated Photovoltaics (BIPV)</vt:lpstr>
      <vt:lpstr>Suggestions</vt:lpstr>
      <vt:lpstr>Panel Types</vt:lpstr>
      <vt:lpstr>Decision Matrix</vt:lpstr>
      <vt:lpstr>Panel Choice</vt:lpstr>
      <vt:lpstr>Energy Yield</vt:lpstr>
      <vt:lpstr>Panel Layout Factors</vt:lpstr>
      <vt:lpstr>Fitness Center</vt:lpstr>
      <vt:lpstr>New High School/Band Room</vt:lpstr>
      <vt:lpstr>Total System Overview</vt:lpstr>
      <vt:lpstr>System Costs</vt:lpstr>
      <vt:lpstr>Obstacles</vt:lpstr>
      <vt:lpstr>Fitness Center North Roof</vt:lpstr>
      <vt:lpstr>New High School (cont.)</vt:lpstr>
      <vt:lpstr>Middle School</vt:lpstr>
      <vt:lpstr>Questions?</vt:lpstr>
      <vt:lpstr>Inverters</vt:lpstr>
      <vt:lpstr>Outline</vt:lpstr>
      <vt:lpstr>Introduction</vt:lpstr>
      <vt:lpstr>AC and DC</vt:lpstr>
      <vt:lpstr>Power Quality</vt:lpstr>
      <vt:lpstr>Monitoring</vt:lpstr>
      <vt:lpstr>Equipment Selection</vt:lpstr>
      <vt:lpstr>Inverter Types</vt:lpstr>
      <vt:lpstr>Inverter Cost Comparison</vt:lpstr>
      <vt:lpstr>Cost Estimations</vt:lpstr>
      <vt:lpstr>Micro Inverters</vt:lpstr>
      <vt:lpstr>PowerPoint Presentation</vt:lpstr>
      <vt:lpstr>Micro Inverter Advantages</vt:lpstr>
      <vt:lpstr>Micro Inverter Disadvantage</vt:lpstr>
      <vt:lpstr>Micro Inverters</vt:lpstr>
      <vt:lpstr>Central Inverter</vt:lpstr>
      <vt:lpstr>Central Inverter Advantages</vt:lpstr>
      <vt:lpstr>Central Inverter Disadvantages</vt:lpstr>
      <vt:lpstr>Central Inverter</vt:lpstr>
      <vt:lpstr>String Inverters</vt:lpstr>
      <vt:lpstr>String Inverters</vt:lpstr>
      <vt:lpstr>Wall Mount Advantages</vt:lpstr>
      <vt:lpstr>Wall Mount Disadvantages</vt:lpstr>
      <vt:lpstr>Transformer Types</vt:lpstr>
      <vt:lpstr>Inverter Selection</vt:lpstr>
      <vt:lpstr>Inverter Selection</vt:lpstr>
      <vt:lpstr>Sunny Design</vt:lpstr>
      <vt:lpstr>Sunny Design</vt:lpstr>
      <vt:lpstr>Monitoring Options</vt:lpstr>
      <vt:lpstr>Monitoring Recommendation</vt:lpstr>
      <vt:lpstr>Grid Tie-in Equipment</vt:lpstr>
      <vt:lpstr>Tie-In Diagram</vt:lpstr>
      <vt:lpstr>Tie-In Restrictions</vt:lpstr>
      <vt:lpstr>Appendix A</vt:lpstr>
      <vt:lpstr>Appendix A: Net Metering</vt:lpstr>
      <vt:lpstr>Conversations with GJU</vt:lpstr>
      <vt:lpstr>Placement Options</vt:lpstr>
      <vt:lpstr>Costs</vt:lpstr>
      <vt:lpstr>Issues and Concerns</vt:lpstr>
      <vt:lpstr>Questions?</vt:lpstr>
      <vt:lpstr>Financial </vt:lpstr>
      <vt:lpstr>Outline</vt:lpstr>
      <vt:lpstr>Work Accomplished</vt:lpstr>
      <vt:lpstr>Financing Options</vt:lpstr>
      <vt:lpstr>Direct Financing</vt:lpstr>
      <vt:lpstr>Privately Owned L.L.C.</vt:lpstr>
      <vt:lpstr>Power Purchase Agreement</vt:lpstr>
      <vt:lpstr>Solar Lease</vt:lpstr>
      <vt:lpstr>Grant Possibilities</vt:lpstr>
      <vt:lpstr>Grant Possibilities</vt:lpstr>
      <vt:lpstr>State Incentives</vt:lpstr>
      <vt:lpstr>Federal Incentives</vt:lpstr>
      <vt:lpstr>Electricity Invoice Analysis</vt:lpstr>
      <vt:lpstr>Electricity Invoice Analysis</vt:lpstr>
      <vt:lpstr>Electricity Rate Analysis</vt:lpstr>
      <vt:lpstr>Electricity Rate Analysis</vt:lpstr>
      <vt:lpstr>Electricity Rate Analysis</vt:lpstr>
      <vt:lpstr>PPA &amp; Solar Lease Research</vt:lpstr>
      <vt:lpstr>Cost Modeling</vt:lpstr>
      <vt:lpstr>Cost Modeling</vt:lpstr>
      <vt:lpstr>Cost Modeling</vt:lpstr>
      <vt:lpstr>Cost Modeling</vt:lpstr>
      <vt:lpstr>Cost Modeling</vt:lpstr>
      <vt:lpstr>Effective Rates </vt:lpstr>
      <vt:lpstr>Issues &amp; Concerns</vt:lpstr>
      <vt:lpstr>Next Steps</vt:lpstr>
      <vt:lpstr>Summary</vt:lpstr>
      <vt:lpstr>PowerPoint Presentation</vt:lpstr>
      <vt:lpstr>Questions?</vt:lpstr>
    </vt:vector>
  </TitlesOfParts>
  <Company>Calvin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Selection</dc:title>
  <dc:creator>Engineering W83</dc:creator>
  <cp:lastModifiedBy>Jack Amick</cp:lastModifiedBy>
  <cp:revision>60</cp:revision>
  <cp:lastPrinted>2013-09-19T13:31:06Z</cp:lastPrinted>
  <dcterms:created xsi:type="dcterms:W3CDTF">2014-01-27T14:25:47Z</dcterms:created>
  <dcterms:modified xsi:type="dcterms:W3CDTF">2014-01-28T19:13:23Z</dcterms:modified>
</cp:coreProperties>
</file>