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64"/>
  </p:notesMasterIdLst>
  <p:sldIdLst>
    <p:sldId id="257" r:id="rId6"/>
    <p:sldId id="260" r:id="rId7"/>
    <p:sldId id="329" r:id="rId8"/>
    <p:sldId id="259" r:id="rId9"/>
    <p:sldId id="319" r:id="rId10"/>
    <p:sldId id="313" r:id="rId11"/>
    <p:sldId id="345" r:id="rId12"/>
    <p:sldId id="317" r:id="rId13"/>
    <p:sldId id="330" r:id="rId14"/>
    <p:sldId id="349" r:id="rId15"/>
    <p:sldId id="350" r:id="rId16"/>
    <p:sldId id="344" r:id="rId17"/>
    <p:sldId id="264" r:id="rId18"/>
    <p:sldId id="323" r:id="rId19"/>
    <p:sldId id="268" r:id="rId20"/>
    <p:sldId id="263" r:id="rId21"/>
    <p:sldId id="324" r:id="rId22"/>
    <p:sldId id="335" r:id="rId23"/>
    <p:sldId id="333" r:id="rId24"/>
    <p:sldId id="361" r:id="rId25"/>
    <p:sldId id="346" r:id="rId26"/>
    <p:sldId id="270" r:id="rId27"/>
    <p:sldId id="272" r:id="rId28"/>
    <p:sldId id="278" r:id="rId29"/>
    <p:sldId id="348" r:id="rId30"/>
    <p:sldId id="351" r:id="rId31"/>
    <p:sldId id="341" r:id="rId32"/>
    <p:sldId id="342" r:id="rId33"/>
    <p:sldId id="277" r:id="rId34"/>
    <p:sldId id="327" r:id="rId35"/>
    <p:sldId id="356" r:id="rId36"/>
    <p:sldId id="357" r:id="rId37"/>
    <p:sldId id="358" r:id="rId38"/>
    <p:sldId id="328" r:id="rId39"/>
    <p:sldId id="360" r:id="rId40"/>
    <p:sldId id="325" r:id="rId41"/>
    <p:sldId id="352" r:id="rId42"/>
    <p:sldId id="276" r:id="rId43"/>
    <p:sldId id="337" r:id="rId44"/>
    <p:sldId id="338" r:id="rId45"/>
    <p:sldId id="306" r:id="rId46"/>
    <p:sldId id="316" r:id="rId47"/>
    <p:sldId id="354" r:id="rId48"/>
    <p:sldId id="336" r:id="rId49"/>
    <p:sldId id="343" r:id="rId50"/>
    <p:sldId id="355" r:id="rId51"/>
    <p:sldId id="308" r:id="rId52"/>
    <p:sldId id="347" r:id="rId53"/>
    <p:sldId id="332" r:id="rId54"/>
    <p:sldId id="298" r:id="rId55"/>
    <p:sldId id="299" r:id="rId56"/>
    <p:sldId id="302" r:id="rId57"/>
    <p:sldId id="303" r:id="rId58"/>
    <p:sldId id="301" r:id="rId59"/>
    <p:sldId id="271" r:id="rId60"/>
    <p:sldId id="320" r:id="rId61"/>
    <p:sldId id="291" r:id="rId62"/>
    <p:sldId id="29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5742" autoAdjust="0"/>
  </p:normalViewPr>
  <p:slideViewPr>
    <p:cSldViewPr snapToGrid="0" snapToObjects="1">
      <p:cViewPr>
        <p:scale>
          <a:sx n="70" d="100"/>
          <a:sy n="70" d="100"/>
        </p:scale>
        <p:origin x="-528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9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50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USHMORE\SHARED\Engineering\Scratch\ENGR333\BIC%20PROJECT\Natural%20Gas%20Team\Natural%20Gas%20Usage%20Histor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X:\Users\afd2\AppData\Local\Temp\Lighting%20cost%20analysis%20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RUSHMORE\SHARED\Engineering\Scratch\ENGR333\BIC%20PROJECT\CEAP%20Poster\Natural%20Gas%20Usage%20Break%20Down%20saved%20a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fd2\AppData\Local\Temp\Energy%20calcs%20(1)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RUSHMORE\SHARED\Engineering\Scratch\ENGR333\BIC%20PROJECT\ECI\ECI%20GRAPH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RUSHMORE\SHARED\Engineering\Scratch\ENGR333\BIC%20PROJECT\ECI\ECI%20GRAPH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BIC Natural Gas</a:t>
            </a:r>
          </a:p>
        </c:rich>
      </c:tx>
      <c:layout>
        <c:manualLayout>
          <c:xMode val="edge"/>
          <c:yMode val="edge"/>
          <c:x val="0.41822164622500357"/>
          <c:y val="6.59073731048700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142716373346056E-2"/>
          <c:y val="8.9458754322189457E-2"/>
          <c:w val="0.87221586096144987"/>
          <c:h val="0.81219746766361967"/>
        </c:manualLayout>
      </c:layout>
      <c:scatterChart>
        <c:scatterStyle val="lineMarker"/>
        <c:varyColors val="0"/>
        <c:ser>
          <c:idx val="0"/>
          <c:order val="0"/>
          <c:tx>
            <c:v>Estimated</c:v>
          </c:tx>
          <c:spPr>
            <a:ln w="44450">
              <a:solidFill>
                <a:schemeClr val="tx2">
                  <a:lumMod val="60000"/>
                  <a:lumOff val="40000"/>
                </a:schemeClr>
              </a:solidFill>
            </a:ln>
          </c:spPr>
          <c:xVal>
            <c:numRef>
              <c:f>(Sheet1!$B$48:$M$48,Sheet1!$B$40:$M$40,Sheet1!$B$32:$M$32,Sheet1!$B$24:$M$24,Sheet1!$B$16:$G$16)</c:f>
              <c:numCache>
                <c:formatCode>m/d/yyyy</c:formatCode>
                <c:ptCount val="54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</c:numCache>
            </c:numRef>
          </c:xVal>
          <c:yVal>
            <c:numRef>
              <c:f>(Sheet1!$B$52:$M$52,Sheet1!$B$44:$M$44,Sheet1!$B$36:$M$36,Sheet1!$B$28:$M$28,Sheet1!$B$20:$G$20)</c:f>
              <c:numCache>
                <c:formatCode>0</c:formatCode>
                <c:ptCount val="54"/>
                <c:pt idx="0">
                  <c:v>47865636.081880711</c:v>
                </c:pt>
                <c:pt idx="1">
                  <c:v>50084865.322392061</c:v>
                </c:pt>
                <c:pt idx="2">
                  <c:v>33896446.618769303</c:v>
                </c:pt>
                <c:pt idx="3">
                  <c:v>29284623.69133864</c:v>
                </c:pt>
                <c:pt idx="4">
                  <c:v>22567162.209253967</c:v>
                </c:pt>
                <c:pt idx="5">
                  <c:v>12443623.416343743</c:v>
                </c:pt>
                <c:pt idx="6">
                  <c:v>14954121.359469416</c:v>
                </c:pt>
                <c:pt idx="7">
                  <c:v>14800476.091799803</c:v>
                </c:pt>
                <c:pt idx="8">
                  <c:v>16319469.078988016</c:v>
                </c:pt>
                <c:pt idx="9">
                  <c:v>22780170.421250474</c:v>
                </c:pt>
                <c:pt idx="10">
                  <c:v>31194508.315392189</c:v>
                </c:pt>
                <c:pt idx="11">
                  <c:v>38348462.035174623</c:v>
                </c:pt>
                <c:pt idx="12">
                  <c:v>47598194.720241889</c:v>
                </c:pt>
                <c:pt idx="13">
                  <c:v>45899675.043289989</c:v>
                </c:pt>
                <c:pt idx="14">
                  <c:v>36812420.174702212</c:v>
                </c:pt>
                <c:pt idx="15">
                  <c:v>26838418.487224448</c:v>
                </c:pt>
                <c:pt idx="16">
                  <c:v>18399226.211547945</c:v>
                </c:pt>
                <c:pt idx="17">
                  <c:v>12067315.755420307</c:v>
                </c:pt>
                <c:pt idx="18">
                  <c:v>13526534.982057909</c:v>
                </c:pt>
                <c:pt idx="19">
                  <c:v>10370028.527139548</c:v>
                </c:pt>
                <c:pt idx="20">
                  <c:v>16002935.178615192</c:v>
                </c:pt>
                <c:pt idx="21">
                  <c:v>30405124.941522777</c:v>
                </c:pt>
                <c:pt idx="22">
                  <c:v>33056327.441271022</c:v>
                </c:pt>
                <c:pt idx="23">
                  <c:v>50286781.496348247</c:v>
                </c:pt>
                <c:pt idx="24">
                  <c:v>58938160.351573832</c:v>
                </c:pt>
                <c:pt idx="25">
                  <c:v>43502562.377909802</c:v>
                </c:pt>
                <c:pt idx="26">
                  <c:v>39874644.306277856</c:v>
                </c:pt>
                <c:pt idx="27">
                  <c:v>30933229.197109103</c:v>
                </c:pt>
                <c:pt idx="28">
                  <c:v>21545462.260873415</c:v>
                </c:pt>
                <c:pt idx="29">
                  <c:v>17547193.36356191</c:v>
                </c:pt>
                <c:pt idx="30">
                  <c:v>15397186.656746626</c:v>
                </c:pt>
                <c:pt idx="31">
                  <c:v>22704785.644198671</c:v>
                </c:pt>
                <c:pt idx="32">
                  <c:v>29494139.965433564</c:v>
                </c:pt>
                <c:pt idx="33">
                  <c:v>24829937.969479166</c:v>
                </c:pt>
                <c:pt idx="34">
                  <c:v>22902799.064029563</c:v>
                </c:pt>
                <c:pt idx="35">
                  <c:v>45648460.922487929</c:v>
                </c:pt>
                <c:pt idx="36">
                  <c:v>47740542.541759327</c:v>
                </c:pt>
                <c:pt idx="37">
                  <c:v>43546725.121959224</c:v>
                </c:pt>
                <c:pt idx="38">
                  <c:v>34858783.622822955</c:v>
                </c:pt>
                <c:pt idx="39">
                  <c:v>19370806.580635197</c:v>
                </c:pt>
                <c:pt idx="40">
                  <c:v>17522544.39013898</c:v>
                </c:pt>
                <c:pt idx="41">
                  <c:v>14430536.082343958</c:v>
                </c:pt>
                <c:pt idx="42">
                  <c:v>16578899.52426438</c:v>
                </c:pt>
                <c:pt idx="43">
                  <c:v>13335505.438030183</c:v>
                </c:pt>
                <c:pt idx="44">
                  <c:v>16178559.114253586</c:v>
                </c:pt>
                <c:pt idx="45">
                  <c:v>23855687.29493776</c:v>
                </c:pt>
                <c:pt idx="46">
                  <c:v>37643706.803390615</c:v>
                </c:pt>
                <c:pt idx="47">
                  <c:v>49698698.072099455</c:v>
                </c:pt>
                <c:pt idx="48">
                  <c:v>56606367.465764418</c:v>
                </c:pt>
                <c:pt idx="49">
                  <c:v>55014865.415090412</c:v>
                </c:pt>
                <c:pt idx="50">
                  <c:v>40975631.785835512</c:v>
                </c:pt>
                <c:pt idx="51">
                  <c:v>28496061.949916657</c:v>
                </c:pt>
                <c:pt idx="52">
                  <c:v>21282950.693919186</c:v>
                </c:pt>
                <c:pt idx="53">
                  <c:v>15720408.284559799</c:v>
                </c:pt>
              </c:numCache>
            </c:numRef>
          </c:yVal>
          <c:smooth val="1"/>
        </c:ser>
        <c:ser>
          <c:idx val="1"/>
          <c:order val="1"/>
          <c:tx>
            <c:v>Measured</c:v>
          </c:tx>
          <c:marker>
            <c:symbol val="x"/>
            <c:size val="10"/>
          </c:marker>
          <c:xVal>
            <c:numRef>
              <c:f>Sheet1!$G$16:$L$16</c:f>
              <c:numCache>
                <c:formatCode>m/d/yyyy</c:formatCode>
                <c:ptCount val="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</c:numCache>
            </c:numRef>
          </c:xVal>
          <c:yVal>
            <c:numRef>
              <c:f>Sheet1!$G$20:$L$20</c:f>
              <c:numCache>
                <c:formatCode>0</c:formatCode>
                <c:ptCount val="6"/>
                <c:pt idx="0">
                  <c:v>15720408.284559799</c:v>
                </c:pt>
                <c:pt idx="1">
                  <c:v>11040382.8524611</c:v>
                </c:pt>
                <c:pt idx="2">
                  <c:v>7995370</c:v>
                </c:pt>
                <c:pt idx="3">
                  <c:v>11025421</c:v>
                </c:pt>
                <c:pt idx="4">
                  <c:v>18240399</c:v>
                </c:pt>
                <c:pt idx="5">
                  <c:v>26910541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25568"/>
        <c:axId val="113327488"/>
      </c:scatterChart>
      <c:valAx>
        <c:axId val="113325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 (Month-Year)</a:t>
                </a:r>
              </a:p>
            </c:rich>
          </c:tx>
          <c:layout/>
          <c:overlay val="0"/>
        </c:title>
        <c:numFmt formatCode="[$-409]mmmm\-yy;@" sourceLinked="0"/>
        <c:majorTickMark val="out"/>
        <c:minorTickMark val="none"/>
        <c:tickLblPos val="nextTo"/>
        <c:crossAx val="113327488"/>
        <c:crosses val="autoZero"/>
        <c:crossBetween val="midCat"/>
      </c:valAx>
      <c:valAx>
        <c:axId val="113327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Natural GasUsed (MMBTU)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13325568"/>
        <c:crosses val="autoZero"/>
        <c:crossBetween val="midCat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5651894697841924"/>
          <c:y val="0.38586515354810846"/>
          <c:w val="0.10801838841296969"/>
          <c:h val="7.68901496350151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57239720035"/>
          <c:y val="2.42695231277908E-2"/>
          <c:w val="0.74150109361329797"/>
          <c:h val="0.85861642294713203"/>
        </c:manualLayout>
      </c:layout>
      <c:scatterChart>
        <c:scatterStyle val="smoothMarker"/>
        <c:varyColors val="0"/>
        <c:ser>
          <c:idx val="0"/>
          <c:order val="0"/>
          <c:tx>
            <c:v>Incadescent</c:v>
          </c:tx>
          <c:xVal>
            <c:numRef>
              <c:f>Sheet1!$B$22:$B$42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Sheet1!$C$22:$C$42</c:f>
              <c:numCache>
                <c:formatCode>General</c:formatCode>
                <c:ptCount val="21"/>
                <c:pt idx="0" formatCode="[$$-409]#,##0.00">
                  <c:v>160.24</c:v>
                </c:pt>
                <c:pt idx="1">
                  <c:v>227.24</c:v>
                </c:pt>
                <c:pt idx="2">
                  <c:v>293.24</c:v>
                </c:pt>
                <c:pt idx="3">
                  <c:v>359.24</c:v>
                </c:pt>
                <c:pt idx="4">
                  <c:v>426.24</c:v>
                </c:pt>
                <c:pt idx="5">
                  <c:v>492.24</c:v>
                </c:pt>
                <c:pt idx="6">
                  <c:v>558.24</c:v>
                </c:pt>
                <c:pt idx="7">
                  <c:v>625.24</c:v>
                </c:pt>
                <c:pt idx="8">
                  <c:v>691.24</c:v>
                </c:pt>
                <c:pt idx="9">
                  <c:v>757.24</c:v>
                </c:pt>
                <c:pt idx="10">
                  <c:v>824.24</c:v>
                </c:pt>
                <c:pt idx="11">
                  <c:v>890.24</c:v>
                </c:pt>
                <c:pt idx="12">
                  <c:v>956.24</c:v>
                </c:pt>
                <c:pt idx="13">
                  <c:v>1023.24</c:v>
                </c:pt>
                <c:pt idx="14">
                  <c:v>1089.24</c:v>
                </c:pt>
                <c:pt idx="15">
                  <c:v>1156.24</c:v>
                </c:pt>
                <c:pt idx="16">
                  <c:v>1222.24</c:v>
                </c:pt>
                <c:pt idx="17">
                  <c:v>1288.24</c:v>
                </c:pt>
                <c:pt idx="18">
                  <c:v>1354.24</c:v>
                </c:pt>
                <c:pt idx="19">
                  <c:v>1421.24</c:v>
                </c:pt>
                <c:pt idx="20">
                  <c:v>1487.24</c:v>
                </c:pt>
              </c:numCache>
            </c:numRef>
          </c:yVal>
          <c:smooth val="1"/>
        </c:ser>
        <c:ser>
          <c:idx val="1"/>
          <c:order val="1"/>
          <c:tx>
            <c:v>CFL</c:v>
          </c:tx>
          <c:xVal>
            <c:numRef>
              <c:f>Sheet1!$B$22:$B$42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Sheet1!$D$22:$D$42</c:f>
              <c:numCache>
                <c:formatCode>General</c:formatCode>
                <c:ptCount val="21"/>
                <c:pt idx="0">
                  <c:v>110.67</c:v>
                </c:pt>
                <c:pt idx="1">
                  <c:v>137.66999999999999</c:v>
                </c:pt>
                <c:pt idx="2">
                  <c:v>163.66999999999999</c:v>
                </c:pt>
                <c:pt idx="3">
                  <c:v>189.67</c:v>
                </c:pt>
                <c:pt idx="4">
                  <c:v>216.67</c:v>
                </c:pt>
                <c:pt idx="5">
                  <c:v>242.67</c:v>
                </c:pt>
                <c:pt idx="6">
                  <c:v>268.67</c:v>
                </c:pt>
                <c:pt idx="7">
                  <c:v>295.67</c:v>
                </c:pt>
                <c:pt idx="8">
                  <c:v>321.67</c:v>
                </c:pt>
                <c:pt idx="9">
                  <c:v>348.67</c:v>
                </c:pt>
                <c:pt idx="10">
                  <c:v>374.67</c:v>
                </c:pt>
                <c:pt idx="11">
                  <c:v>401.67</c:v>
                </c:pt>
                <c:pt idx="12">
                  <c:v>427.67</c:v>
                </c:pt>
                <c:pt idx="13">
                  <c:v>453.67</c:v>
                </c:pt>
                <c:pt idx="14">
                  <c:v>480.67</c:v>
                </c:pt>
                <c:pt idx="15">
                  <c:v>506.67</c:v>
                </c:pt>
                <c:pt idx="16">
                  <c:v>532.66999999999996</c:v>
                </c:pt>
                <c:pt idx="17">
                  <c:v>559.66999999999996</c:v>
                </c:pt>
                <c:pt idx="18">
                  <c:v>585.66999999999996</c:v>
                </c:pt>
                <c:pt idx="19">
                  <c:v>612.66999999999996</c:v>
                </c:pt>
                <c:pt idx="20">
                  <c:v>638.66999999999996</c:v>
                </c:pt>
              </c:numCache>
            </c:numRef>
          </c:yVal>
          <c:smooth val="1"/>
        </c:ser>
        <c:ser>
          <c:idx val="2"/>
          <c:order val="2"/>
          <c:tx>
            <c:v>LEDs</c:v>
          </c:tx>
          <c:xVal>
            <c:numRef>
              <c:f>Sheet1!$B$22:$B$42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Sheet1!$E$22:$E$42</c:f>
              <c:numCache>
                <c:formatCode>General</c:formatCode>
                <c:ptCount val="21"/>
                <c:pt idx="0">
                  <c:v>350</c:v>
                </c:pt>
                <c:pt idx="1">
                  <c:v>373</c:v>
                </c:pt>
                <c:pt idx="2">
                  <c:v>395</c:v>
                </c:pt>
                <c:pt idx="3">
                  <c:v>418</c:v>
                </c:pt>
                <c:pt idx="4">
                  <c:v>441</c:v>
                </c:pt>
                <c:pt idx="5">
                  <c:v>463</c:v>
                </c:pt>
                <c:pt idx="6">
                  <c:v>486</c:v>
                </c:pt>
                <c:pt idx="7">
                  <c:v>509</c:v>
                </c:pt>
                <c:pt idx="8">
                  <c:v>531</c:v>
                </c:pt>
                <c:pt idx="9">
                  <c:v>554</c:v>
                </c:pt>
                <c:pt idx="10">
                  <c:v>576</c:v>
                </c:pt>
                <c:pt idx="11">
                  <c:v>599</c:v>
                </c:pt>
                <c:pt idx="12">
                  <c:v>621</c:v>
                </c:pt>
                <c:pt idx="13">
                  <c:v>644</c:v>
                </c:pt>
                <c:pt idx="14">
                  <c:v>667</c:v>
                </c:pt>
                <c:pt idx="15">
                  <c:v>689</c:v>
                </c:pt>
                <c:pt idx="16">
                  <c:v>712</c:v>
                </c:pt>
                <c:pt idx="17">
                  <c:v>735</c:v>
                </c:pt>
                <c:pt idx="18">
                  <c:v>757</c:v>
                </c:pt>
                <c:pt idx="19">
                  <c:v>780</c:v>
                </c:pt>
                <c:pt idx="20">
                  <c:v>802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17952"/>
        <c:axId val="99519872"/>
      </c:scatterChart>
      <c:valAx>
        <c:axId val="99517952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Time </a:t>
                </a:r>
                <a:r>
                  <a:rPr lang="en-US" sz="1800" dirty="0">
                    <a:solidFill>
                      <a:schemeClr val="bg1"/>
                    </a:solidFill>
                  </a:rPr>
                  <a:t>(years)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9519872"/>
        <c:crosses val="autoZero"/>
        <c:crossBetween val="midCat"/>
      </c:valAx>
      <c:valAx>
        <c:axId val="99519872"/>
        <c:scaling>
          <c:orientation val="minMax"/>
          <c:max val="1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r>
                  <a:rPr lang="en-US" sz="1800" dirty="0">
                    <a:solidFill>
                      <a:schemeClr val="bg1"/>
                    </a:solidFill>
                  </a:rPr>
                  <a:t>Total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Cost</a:t>
                </a:r>
                <a:endParaRPr lang="en-US" sz="1800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[$$-409]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951795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78871391076102"/>
          <c:y val="0.13187953778504999"/>
          <c:w val="0.169712901915963"/>
          <c:h val="0.23860691326720099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BIC Natural</a:t>
            </a:r>
            <a:r>
              <a:rPr lang="en-US" sz="3200" baseline="0" dirty="0"/>
              <a:t> Gas </a:t>
            </a:r>
            <a:r>
              <a:rPr lang="en-US" sz="3200" baseline="0" dirty="0" smtClean="0"/>
              <a:t>Consumption</a:t>
            </a:r>
            <a:endParaRPr lang="en-US" sz="3200" baseline="0" dirty="0"/>
          </a:p>
          <a:p>
            <a:pPr>
              <a:defRPr sz="3200"/>
            </a:pPr>
            <a:r>
              <a:rPr lang="en-US" sz="2400" baseline="0" dirty="0"/>
              <a:t>(June-November 2011)</a:t>
            </a:r>
            <a:r>
              <a:rPr lang="en-US" sz="2400" dirty="0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Fireplace and Boiler</c:v>
          </c:tx>
          <c:invertIfNegative val="0"/>
          <c:cat>
            <c:strLit>
              <c:ptCount val="2"/>
              <c:pt idx="0">
                <c:v>Fireplace</c:v>
              </c:pt>
              <c:pt idx="1">
                <c:v>Boiler</c:v>
              </c:pt>
            </c:strLit>
          </c:cat>
          <c:val>
            <c:numRef>
              <c:f>(Sheet2!$Q$37,Sheet2!$P$37)</c:f>
              <c:numCache>
                <c:formatCode>0</c:formatCode>
                <c:ptCount val="2"/>
                <c:pt idx="0">
                  <c:v>6204780.6965332842</c:v>
                </c:pt>
                <c:pt idx="1">
                  <c:v>84727742.151466727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22"/>
        <c:axId val="113371008"/>
        <c:axId val="113372544"/>
      </c:barChart>
      <c:catAx>
        <c:axId val="11337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13372544"/>
        <c:crosses val="autoZero"/>
        <c:auto val="1"/>
        <c:lblAlgn val="ctr"/>
        <c:lblOffset val="100"/>
        <c:noMultiLvlLbl val="0"/>
      </c:catAx>
      <c:valAx>
        <c:axId val="113372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/>
                  <a:t>Total Natural Gas Consumed </a:t>
                </a:r>
              </a:p>
              <a:p>
                <a:pPr>
                  <a:defRPr sz="2000" b="1"/>
                </a:pPr>
                <a:r>
                  <a:rPr lang="en-US" sz="2000" b="1"/>
                  <a:t>from June-November 2011 (MMBTU)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337100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dirty="0"/>
              <a:t>Electricity Use </a:t>
            </a:r>
            <a:r>
              <a:rPr lang="en-US" sz="2400" dirty="0" smtClean="0"/>
              <a:t>(Sept</a:t>
            </a:r>
            <a:r>
              <a:rPr lang="en-US" sz="2400" dirty="0"/>
              <a:t>. 2009 to </a:t>
            </a:r>
            <a:r>
              <a:rPr lang="en-US" sz="2400" b="1" i="0" u="none" strike="noStrike" baseline="0" dirty="0" smtClean="0">
                <a:effectLst/>
              </a:rPr>
              <a:t>Sept</a:t>
            </a:r>
            <a:r>
              <a:rPr lang="en-US" sz="2400" b="1" i="0" u="none" strike="noStrike" baseline="0" dirty="0">
                <a:effectLst/>
              </a:rPr>
              <a:t>. 2011 </a:t>
            </a:r>
            <a:r>
              <a:rPr lang="en-US" sz="2400" b="1" i="0" u="none" strike="noStrike" baseline="0" dirty="0" smtClean="0">
                <a:effectLst/>
              </a:rPr>
              <a:t>)</a:t>
            </a:r>
            <a:endParaRPr lang="en-US" sz="2400" dirty="0"/>
          </a:p>
        </c:rich>
      </c:tx>
      <c:layout>
        <c:manualLayout>
          <c:xMode val="edge"/>
          <c:yMode val="edge"/>
          <c:x val="0.22433259233733499"/>
          <c:y val="5.18518518518518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56967679021"/>
          <c:y val="0.15505045202682999"/>
          <c:w val="0.83161174886392697"/>
          <c:h val="0.73656678331875203"/>
        </c:manualLayout>
      </c:layout>
      <c:lineChart>
        <c:grouping val="standard"/>
        <c:varyColors val="0"/>
        <c:ser>
          <c:idx val="0"/>
          <c:order val="0"/>
          <c:tx>
            <c:v>2009-2010</c:v>
          </c:tx>
          <c:cat>
            <c:strRef>
              <c:f>Database!$G$107:$G$119</c:f>
              <c:strCache>
                <c:ptCount val="13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  <c:pt idx="12">
                  <c:v>Sept</c:v>
                </c:pt>
              </c:strCache>
            </c:strRef>
          </c:cat>
          <c:val>
            <c:numRef>
              <c:f>Database!$N$76:$N$88</c:f>
              <c:numCache>
                <c:formatCode>General</c:formatCode>
                <c:ptCount val="13"/>
                <c:pt idx="0">
                  <c:v>3714</c:v>
                </c:pt>
                <c:pt idx="1">
                  <c:v>3043.7000000000112</c:v>
                </c:pt>
                <c:pt idx="2">
                  <c:v>3277.3999999999651</c:v>
                </c:pt>
                <c:pt idx="3">
                  <c:v>3050.5</c:v>
                </c:pt>
                <c:pt idx="4">
                  <c:v>2919.300000000017</c:v>
                </c:pt>
                <c:pt idx="5">
                  <c:v>3222.1999999999821</c:v>
                </c:pt>
                <c:pt idx="6">
                  <c:v>3337.1000000000349</c:v>
                </c:pt>
                <c:pt idx="7">
                  <c:v>3454</c:v>
                </c:pt>
                <c:pt idx="8">
                  <c:v>2465.2000000000112</c:v>
                </c:pt>
                <c:pt idx="9">
                  <c:v>3122.299999999987</c:v>
                </c:pt>
                <c:pt idx="10">
                  <c:v>3641.3999999999651</c:v>
                </c:pt>
                <c:pt idx="11">
                  <c:v>4961.1000000000349</c:v>
                </c:pt>
                <c:pt idx="12">
                  <c:v>4384.0999999999776</c:v>
                </c:pt>
              </c:numCache>
            </c:numRef>
          </c:val>
          <c:smooth val="0"/>
        </c:ser>
        <c:ser>
          <c:idx val="1"/>
          <c:order val="1"/>
          <c:tx>
            <c:v>2010-2011</c:v>
          </c:tx>
          <c:marker>
            <c:spPr>
              <a:solidFill>
                <a:schemeClr val="bg1"/>
              </a:solidFill>
            </c:spPr>
          </c:marker>
          <c:cat>
            <c:strRef>
              <c:f>Database!$G$107:$G$119</c:f>
              <c:strCache>
                <c:ptCount val="13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June</c:v>
                </c:pt>
                <c:pt idx="10">
                  <c:v>July</c:v>
                </c:pt>
                <c:pt idx="11">
                  <c:v>Aug</c:v>
                </c:pt>
                <c:pt idx="12">
                  <c:v>Sept</c:v>
                </c:pt>
              </c:strCache>
            </c:strRef>
          </c:cat>
          <c:val>
            <c:numRef>
              <c:f>Database!$N$88:$N$100</c:f>
              <c:numCache>
                <c:formatCode>General</c:formatCode>
                <c:ptCount val="13"/>
                <c:pt idx="0">
                  <c:v>4384.0999999999776</c:v>
                </c:pt>
                <c:pt idx="1">
                  <c:v>3179.299999999987</c:v>
                </c:pt>
                <c:pt idx="2">
                  <c:v>3499.2000000000112</c:v>
                </c:pt>
                <c:pt idx="3">
                  <c:v>3243.2000000000112</c:v>
                </c:pt>
                <c:pt idx="4">
                  <c:v>3798.0999999999772</c:v>
                </c:pt>
                <c:pt idx="5">
                  <c:v>3078</c:v>
                </c:pt>
                <c:pt idx="6">
                  <c:v>3461.1000000000349</c:v>
                </c:pt>
                <c:pt idx="7">
                  <c:v>3238.2000000000112</c:v>
                </c:pt>
                <c:pt idx="8">
                  <c:v>3680.699999999953</c:v>
                </c:pt>
                <c:pt idx="9">
                  <c:v>3380</c:v>
                </c:pt>
                <c:pt idx="10">
                  <c:v>3722.800000000047</c:v>
                </c:pt>
                <c:pt idx="11">
                  <c:v>5221.7999999999884</c:v>
                </c:pt>
                <c:pt idx="12">
                  <c:v>2921.4999999999418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7424"/>
        <c:axId val="4494848"/>
      </c:lineChart>
      <c:catAx>
        <c:axId val="448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b="1" dirty="0" smtClean="0"/>
                  <a:t>Time (Month)</a:t>
                </a:r>
                <a:endParaRPr lang="en-US" sz="1800" b="1" dirty="0"/>
              </a:p>
            </c:rich>
          </c:tx>
          <c:layout/>
          <c:overlay val="0"/>
        </c:title>
        <c:numFmt formatCode="mmm\-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94848"/>
        <c:crosses val="autoZero"/>
        <c:auto val="1"/>
        <c:lblAlgn val="ctr"/>
        <c:lblOffset val="100"/>
        <c:noMultiLvlLbl val="0"/>
      </c:catAx>
      <c:valAx>
        <c:axId val="4494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/>
                  <a:t>Electricity Use (kW-hr)</a:t>
                </a:r>
              </a:p>
            </c:rich>
          </c:tx>
          <c:layout>
            <c:manualLayout>
              <c:xMode val="edge"/>
              <c:yMode val="edge"/>
              <c:x val="2.0360129085753399E-2"/>
              <c:y val="0.330343102945464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8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92579293836105"/>
          <c:y val="0.69334047903697904"/>
          <c:w val="0.17622980251346501"/>
          <c:h val="0.1262332522570799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b="1" dirty="0" smtClean="0"/>
              <a:t>BIC Electricity</a:t>
            </a:r>
            <a:r>
              <a:rPr lang="en-US" sz="2200" b="1" baseline="0" dirty="0" smtClean="0"/>
              <a:t> </a:t>
            </a:r>
            <a:r>
              <a:rPr lang="en-US" sz="2200" b="1" baseline="0" dirty="0"/>
              <a:t>Consumed Over </a:t>
            </a:r>
            <a:r>
              <a:rPr lang="en-US" sz="2200" b="1" baseline="0" dirty="0" smtClean="0"/>
              <a:t>5 </a:t>
            </a:r>
            <a:r>
              <a:rPr lang="en-US" sz="2200" b="1" baseline="0" dirty="0"/>
              <a:t>Months by Category</a:t>
            </a:r>
          </a:p>
          <a:p>
            <a:pPr>
              <a:defRPr/>
            </a:pPr>
            <a:r>
              <a:rPr lang="en-US" sz="2200" b="1" baseline="0" dirty="0"/>
              <a:t>(June 2011 to Oct 2011)</a:t>
            </a:r>
            <a:endParaRPr lang="en-US" sz="2200" b="1" dirty="0"/>
          </a:p>
        </c:rich>
      </c:tx>
      <c:layout>
        <c:manualLayout>
          <c:xMode val="edge"/>
          <c:yMode val="edge"/>
          <c:x val="0.27117311898512686"/>
          <c:y val="4.81481481481481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5181539807499"/>
          <c:y val="0.131934445694288"/>
          <c:w val="0.77758289588801399"/>
          <c:h val="0.820026684164479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Ventilation and Water Flow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prstClr val="black"/>
              </a:solidFill>
            </a:ln>
          </c:spPr>
          <c:invertIfNegative val="0"/>
          <c:val>
            <c:numRef>
              <c:f>Sheet1!$B$2</c:f>
              <c:numCache>
                <c:formatCode>#,##0</c:formatCode>
                <c:ptCount val="1"/>
                <c:pt idx="0">
                  <c:v>4935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Lighting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c:spPr>
          <c:invertIfNegative val="0"/>
          <c:val>
            <c:numRef>
              <c:f>Sheet1!$B$3</c:f>
              <c:numCache>
                <c:formatCode>#,##0</c:formatCode>
                <c:ptCount val="1"/>
                <c:pt idx="0">
                  <c:v>4765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Small Appliances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Sheet1!$B$4</c:f>
              <c:numCache>
                <c:formatCode>#,##0</c:formatCode>
                <c:ptCount val="1"/>
                <c:pt idx="0">
                  <c:v>1520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04256"/>
        <c:axId val="113505792"/>
      </c:barChart>
      <c:catAx>
        <c:axId val="113504256"/>
        <c:scaling>
          <c:orientation val="minMax"/>
        </c:scaling>
        <c:delete val="0"/>
        <c:axPos val="b"/>
        <c:majorTickMark val="none"/>
        <c:minorTickMark val="none"/>
        <c:tickLblPos val="none"/>
        <c:crossAx val="113505792"/>
        <c:crosses val="autoZero"/>
        <c:auto val="1"/>
        <c:lblAlgn val="ctr"/>
        <c:lblOffset val="100"/>
        <c:noMultiLvlLbl val="0"/>
      </c:catAx>
      <c:valAx>
        <c:axId val="1135057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Cumulative Electricity Consumption</a:t>
                </a:r>
                <a:r>
                  <a:rPr lang="en-US" sz="2000" baseline="0"/>
                  <a:t> </a:t>
                </a:r>
                <a:r>
                  <a:rPr lang="en-US" sz="2000"/>
                  <a:t>(kW-hr)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1679315085614299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3504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Top</a:t>
            </a:r>
            <a:r>
              <a:rPr lang="en-US" sz="2400" baseline="0" dirty="0"/>
              <a:t> 12 </a:t>
            </a:r>
            <a:r>
              <a:rPr lang="en-US" sz="2400" baseline="0" dirty="0" smtClean="0"/>
              <a:t>Electricity Consumers Over 6 Months </a:t>
            </a:r>
          </a:p>
          <a:p>
            <a:pPr>
              <a:defRPr/>
            </a:pPr>
            <a:r>
              <a:rPr lang="en-US" sz="2400" baseline="0" dirty="0" smtClean="0"/>
              <a:t>(June 2011 to Oct 2011) </a:t>
            </a:r>
            <a:endParaRPr lang="en-US" sz="2400" dirty="0"/>
          </a:p>
        </c:rich>
      </c:tx>
      <c:layout>
        <c:manualLayout>
          <c:xMode val="edge"/>
          <c:yMode val="edge"/>
          <c:x val="0.20160852437959501"/>
          <c:y val="1.19047619047619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832184076459"/>
          <c:y val="0.119315398075241"/>
          <c:w val="0.86302525853802203"/>
          <c:h val="0.579720972378453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Sheet1!$B$2:$B$13</c:f>
              <c:strCache>
                <c:ptCount val="12"/>
                <c:pt idx="0">
                  <c:v>Ventilation Fan</c:v>
                </c:pt>
                <c:pt idx="1">
                  <c:v>Air-Conditioning</c:v>
                </c:pt>
                <c:pt idx="2">
                  <c:v>Hall Track</c:v>
                </c:pt>
                <c:pt idx="3">
                  <c:v>Hall Indirect</c:v>
                </c:pt>
                <c:pt idx="4">
                  <c:v>Office</c:v>
                </c:pt>
                <c:pt idx="5">
                  <c:v>Conference</c:v>
                </c:pt>
                <c:pt idx="6">
                  <c:v>Pump 4</c:v>
                </c:pt>
                <c:pt idx="7">
                  <c:v>Compost Dehumidifier </c:v>
                </c:pt>
                <c:pt idx="8">
                  <c:v>Communication Room</c:v>
                </c:pt>
                <c:pt idx="9">
                  <c:v>Lab 2</c:v>
                </c:pt>
                <c:pt idx="10">
                  <c:v>Lab 1</c:v>
                </c:pt>
                <c:pt idx="11">
                  <c:v>Terrarium</c:v>
                </c:pt>
              </c:strCache>
            </c:strRef>
          </c:cat>
          <c:val>
            <c:numRef>
              <c:f>Sheet1!$C$2:$C$13</c:f>
              <c:numCache>
                <c:formatCode>#,##0.00</c:formatCode>
                <c:ptCount val="12"/>
                <c:pt idx="0">
                  <c:v>2376</c:v>
                </c:pt>
                <c:pt idx="1">
                  <c:v>1935</c:v>
                </c:pt>
                <c:pt idx="2">
                  <c:v>1192.9100000000001</c:v>
                </c:pt>
                <c:pt idx="3">
                  <c:v>1005.49</c:v>
                </c:pt>
                <c:pt idx="4" formatCode="General">
                  <c:v>826.4</c:v>
                </c:pt>
                <c:pt idx="5" formatCode="General">
                  <c:v>813.3</c:v>
                </c:pt>
                <c:pt idx="6" formatCode="General">
                  <c:v>623.91999999999996</c:v>
                </c:pt>
                <c:pt idx="7" formatCode="General">
                  <c:v>611</c:v>
                </c:pt>
                <c:pt idx="8" formatCode="General">
                  <c:v>486.03</c:v>
                </c:pt>
                <c:pt idx="9" formatCode="General">
                  <c:v>464.6</c:v>
                </c:pt>
                <c:pt idx="10" formatCode="General">
                  <c:v>462.4</c:v>
                </c:pt>
                <c:pt idx="11" formatCode="General">
                  <c:v>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44288"/>
        <c:axId val="114046464"/>
      </c:barChart>
      <c:catAx>
        <c:axId val="11404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Components</a:t>
                </a:r>
              </a:p>
            </c:rich>
          </c:tx>
          <c:layout>
            <c:manualLayout>
              <c:xMode val="edge"/>
              <c:yMode val="edge"/>
              <c:x val="0.37124357663144703"/>
              <c:y val="0.92862095363079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4046464"/>
        <c:crosses val="autoZero"/>
        <c:auto val="1"/>
        <c:lblAlgn val="ctr"/>
        <c:lblOffset val="100"/>
        <c:noMultiLvlLbl val="0"/>
      </c:catAx>
      <c:valAx>
        <c:axId val="1140464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/>
                  <a:t>Cumulative Electricity</a:t>
                </a:r>
                <a:r>
                  <a:rPr lang="en-US" sz="1800" baseline="0" dirty="0" smtClean="0"/>
                  <a:t> </a:t>
                </a:r>
                <a:r>
                  <a:rPr lang="en-US" sz="1800" baseline="0" dirty="0"/>
                  <a:t>Consumption (</a:t>
                </a:r>
                <a:r>
                  <a:rPr lang="en-US" sz="1800" baseline="0" dirty="0" smtClean="0"/>
                  <a:t>kW-hr)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6.2291552150224496E-3"/>
              <c:y val="7.545838020247469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404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Sheet1!$C$5:$C$6</c:f>
              <c:strCache>
                <c:ptCount val="1"/>
                <c:pt idx="0">
                  <c:v>Electricity Natural Gas</c:v>
                </c:pt>
              </c:strCache>
            </c:strRef>
          </c:tx>
          <c:dLbls>
            <c:dLbl>
              <c:idx val="0"/>
              <c:layout>
                <c:manualLayout>
                  <c:x val="-0.21128636264216974"/>
                  <c:y val="0.15383957280769883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Electricity 31%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119225721784778"/>
                  <c:y val="-0.17528023855046515"/>
                </c:manualLayout>
              </c:layout>
              <c:tx>
                <c:rich>
                  <a:bodyPr/>
                  <a:lstStyle/>
                  <a:p>
                    <a:r>
                      <a:rPr lang="en-US" sz="2800"/>
                      <a:t>Natural</a:t>
                    </a:r>
                    <a:r>
                      <a:rPr lang="en-US" sz="2800" baseline="0"/>
                      <a:t> </a:t>
                    </a:r>
                    <a:r>
                      <a:rPr lang="en-US" sz="2800"/>
                      <a:t>Gas </a:t>
                    </a:r>
                  </a:p>
                  <a:p>
                    <a:r>
                      <a:rPr lang="en-US" sz="2800"/>
                      <a:t>69%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Sheet1!$C$5:$C$6</c:f>
              <c:strCache>
                <c:ptCount val="2"/>
                <c:pt idx="0">
                  <c:v>Electricity</c:v>
                </c:pt>
                <c:pt idx="1">
                  <c:v>Natural Gas</c:v>
                </c:pt>
              </c:strCache>
            </c:strRef>
          </c:cat>
          <c:val>
            <c:numRef>
              <c:f>Sheet1!$F$5:$F$6</c:f>
              <c:numCache>
                <c:formatCode>General</c:formatCode>
                <c:ptCount val="2"/>
                <c:pt idx="0">
                  <c:v>145146</c:v>
                </c:pt>
                <c:pt idx="1">
                  <c:v>328168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Solar</a:t>
            </a:r>
            <a:r>
              <a:rPr lang="en-US" sz="2400" baseline="0" dirty="0"/>
              <a:t> Water Heater </a:t>
            </a:r>
            <a:r>
              <a:rPr lang="en-US" sz="2400" baseline="0" dirty="0" smtClean="0"/>
              <a:t>Natural Gas </a:t>
            </a:r>
            <a:r>
              <a:rPr lang="en-US" sz="2400" baseline="0" dirty="0"/>
              <a:t>Analysis</a:t>
            </a:r>
            <a:endParaRPr lang="en-US" sz="2400" dirty="0"/>
          </a:p>
        </c:rich>
      </c:tx>
      <c:layout>
        <c:manualLayout>
          <c:xMode val="edge"/>
          <c:yMode val="edge"/>
          <c:x val="0.26889887421175762"/>
          <c:y val="2.13964388009792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6738845144357"/>
          <c:y val="8.6506428478627662E-2"/>
          <c:w val="0.85080632108486443"/>
          <c:h val="0.76821373114810898"/>
        </c:manualLayout>
      </c:layout>
      <c:barChart>
        <c:barDir val="col"/>
        <c:grouping val="clustered"/>
        <c:varyColors val="0"/>
        <c:ser>
          <c:idx val="0"/>
          <c:order val="0"/>
          <c:tx>
            <c:v>Natural Gas Offset</c:v>
          </c:tx>
          <c:invertIfNegative val="0"/>
          <c:cat>
            <c:strRef>
              <c:f>Sheet2!$K$3:$V$3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Sheet2!$K$10:$V$10</c:f>
              <c:numCache>
                <c:formatCode>General</c:formatCode>
                <c:ptCount val="12"/>
                <c:pt idx="0">
                  <c:v>151.70233416549877</c:v>
                </c:pt>
                <c:pt idx="1">
                  <c:v>1735.0954470178922</c:v>
                </c:pt>
                <c:pt idx="2">
                  <c:v>20601.718773725326</c:v>
                </c:pt>
                <c:pt idx="3">
                  <c:v>23096.680376697193</c:v>
                </c:pt>
                <c:pt idx="4">
                  <c:v>28651.423880382114</c:v>
                </c:pt>
                <c:pt idx="5">
                  <c:v>31551.376536170792</c:v>
                </c:pt>
                <c:pt idx="6">
                  <c:v>28689.349463923481</c:v>
                </c:pt>
                <c:pt idx="7">
                  <c:v>26725.346030530858</c:v>
                </c:pt>
                <c:pt idx="8">
                  <c:v>17016.396643938941</c:v>
                </c:pt>
                <c:pt idx="9">
                  <c:v>10662.506915632201</c:v>
                </c:pt>
                <c:pt idx="10">
                  <c:v>3673.3636630074348</c:v>
                </c:pt>
                <c:pt idx="11">
                  <c:v>380.61032054022468</c:v>
                </c:pt>
              </c:numCache>
            </c:numRef>
          </c:val>
        </c:ser>
        <c:ser>
          <c:idx val="1"/>
          <c:order val="1"/>
          <c:tx>
            <c:v>BIC Natural Gas Usage</c:v>
          </c:tx>
          <c:invertIfNegative val="0"/>
          <c:val>
            <c:numRef>
              <c:f>Sheet2!$K$12:$V$12</c:f>
              <c:numCache>
                <c:formatCode>General</c:formatCode>
                <c:ptCount val="12"/>
                <c:pt idx="0">
                  <c:v>11727.530793060747</c:v>
                </c:pt>
                <c:pt idx="1">
                  <c:v>9352.6802164036962</c:v>
                </c:pt>
                <c:pt idx="2">
                  <c:v>10171.594208354403</c:v>
                </c:pt>
                <c:pt idx="3">
                  <c:v>6240.8070469910108</c:v>
                </c:pt>
                <c:pt idx="4">
                  <c:v>5862.0593257138089</c:v>
                </c:pt>
                <c:pt idx="5">
                  <c:v>3135.7581608445812</c:v>
                </c:pt>
                <c:pt idx="6">
                  <c:v>4811.1197027104026</c:v>
                </c:pt>
                <c:pt idx="7">
                  <c:v>8485.9962415891987</c:v>
                </c:pt>
                <c:pt idx="8">
                  <c:v>2497.6876754496552</c:v>
                </c:pt>
                <c:pt idx="9">
                  <c:v>5425.305196673432</c:v>
                </c:pt>
                <c:pt idx="10">
                  <c:v>8117.4849452113804</c:v>
                </c:pt>
                <c:pt idx="11">
                  <c:v>9004.641769824646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40480"/>
        <c:axId val="78342016"/>
      </c:barChart>
      <c:catAx>
        <c:axId val="7834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342016"/>
        <c:crosses val="autoZero"/>
        <c:auto val="1"/>
        <c:lblAlgn val="ctr"/>
        <c:lblOffset val="100"/>
        <c:noMultiLvlLbl val="0"/>
      </c:catAx>
      <c:valAx>
        <c:axId val="78342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Natural</a:t>
                </a:r>
                <a:r>
                  <a:rPr lang="en-US" sz="1600" baseline="0"/>
                  <a:t> Gas Usage/Reduction</a:t>
                </a:r>
                <a:r>
                  <a:rPr lang="en-US" sz="1600"/>
                  <a:t> </a:t>
                </a:r>
              </a:p>
              <a:p>
                <a:pPr>
                  <a:defRPr sz="1600"/>
                </a:pPr>
                <a:r>
                  <a:rPr lang="en-US" sz="1600"/>
                  <a:t>(kBtu)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34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52422576137257"/>
          <c:y val="0.32216864855852101"/>
          <c:w val="0.21373598765198723"/>
          <c:h val="0.1262430018231197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ECI Comparison</a:t>
            </a:r>
          </a:p>
        </c:rich>
      </c:tx>
      <c:layout>
        <c:manualLayout>
          <c:xMode val="edge"/>
          <c:yMode val="edge"/>
          <c:x val="0.33382983377077902"/>
          <c:y val="4.4444444444444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657480314960601E-2"/>
          <c:y val="0.200500145815106"/>
          <c:w val="0.78617421259842502"/>
          <c:h val="0.73248731408573897"/>
        </c:manualLayout>
      </c:layout>
      <c:barChart>
        <c:barDir val="col"/>
        <c:grouping val="stacked"/>
        <c:varyColors val="0"/>
        <c:ser>
          <c:idx val="0"/>
          <c:order val="0"/>
          <c:tx>
            <c:v>Elec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(Sheet1!$A$5,Sheet1!$A$7:$A$9)</c:f>
              <c:strCache>
                <c:ptCount val="4"/>
                <c:pt idx="0">
                  <c:v>BIC</c:v>
                </c:pt>
                <c:pt idx="1">
                  <c:v>DeGraaf</c:v>
                </c:pt>
                <c:pt idx="2">
                  <c:v>NPIC</c:v>
                </c:pt>
                <c:pt idx="3">
                  <c:v>EIC</c:v>
                </c:pt>
              </c:strCache>
            </c:strRef>
          </c:cat>
          <c:val>
            <c:numRef>
              <c:f>(Sheet1!$I$5,Sheet1!$I$7:$I$9)</c:f>
              <c:numCache>
                <c:formatCode>0.00</c:formatCode>
                <c:ptCount val="4"/>
                <c:pt idx="0">
                  <c:v>0.97660536767913297</c:v>
                </c:pt>
                <c:pt idx="1">
                  <c:v>0.67533269045323097</c:v>
                </c:pt>
                <c:pt idx="2">
                  <c:v>1.79096103896104</c:v>
                </c:pt>
                <c:pt idx="3">
                  <c:v>1.14168</c:v>
                </c:pt>
              </c:numCache>
            </c:numRef>
          </c:val>
        </c:ser>
        <c:ser>
          <c:idx val="1"/>
          <c:order val="1"/>
          <c:tx>
            <c:v>Nat. Gas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(Sheet1!$A$5,Sheet1!$A$7:$A$9)</c:f>
              <c:strCache>
                <c:ptCount val="4"/>
                <c:pt idx="0">
                  <c:v>BIC</c:v>
                </c:pt>
                <c:pt idx="1">
                  <c:v>DeGraaf</c:v>
                </c:pt>
                <c:pt idx="2">
                  <c:v>NPIC</c:v>
                </c:pt>
                <c:pt idx="3">
                  <c:v>EIC</c:v>
                </c:pt>
              </c:strCache>
            </c:strRef>
          </c:cat>
          <c:val>
            <c:numRef>
              <c:f>(Sheet1!$H$5,Sheet1!$H$7:$H$9)</c:f>
              <c:numCache>
                <c:formatCode>0.00</c:formatCode>
                <c:ptCount val="4"/>
                <c:pt idx="0">
                  <c:v>0.405594623137498</c:v>
                </c:pt>
                <c:pt idx="1">
                  <c:v>0.21367213114754099</c:v>
                </c:pt>
                <c:pt idx="2">
                  <c:v>0.159829678909091</c:v>
                </c:pt>
                <c:pt idx="3">
                  <c:v>0.76081362969230804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451648"/>
        <c:axId val="99453184"/>
      </c:barChart>
      <c:catAx>
        <c:axId val="9945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453184"/>
        <c:crosses val="autoZero"/>
        <c:auto val="1"/>
        <c:lblAlgn val="ctr"/>
        <c:lblOffset val="100"/>
        <c:noMultiLvlLbl val="0"/>
      </c:catAx>
      <c:valAx>
        <c:axId val="994531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1600" b="1" i="0" baseline="0">
                    <a:effectLst/>
                  </a:rPr>
                  <a:t>ECI ($/yr-ft</a:t>
                </a:r>
                <a:r>
                  <a:rPr lang="en-US" sz="1600" b="1" i="0" baseline="30000">
                    <a:effectLst/>
                  </a:rPr>
                  <a:t>2</a:t>
                </a:r>
                <a:r>
                  <a:rPr lang="en-US" sz="1600" b="1" i="0" baseline="0">
                    <a:effectLst/>
                  </a:rPr>
                  <a:t>)</a:t>
                </a:r>
                <a:endParaRPr lang="en-US" sz="900">
                  <a:effectLst/>
                </a:endParaRP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4516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ECI Comparison</a:t>
            </a:r>
          </a:p>
        </c:rich>
      </c:tx>
      <c:layout>
        <c:manualLayout>
          <c:xMode val="edge"/>
          <c:yMode val="edge"/>
          <c:x val="0.29261461067366601"/>
          <c:y val="5.5555555555555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657480314960601E-2"/>
          <c:y val="0.18944459025955099"/>
          <c:w val="0.78617421259842502"/>
          <c:h val="0.74354286964129501"/>
        </c:manualLayout>
      </c:layout>
      <c:barChart>
        <c:barDir val="col"/>
        <c:grouping val="stacked"/>
        <c:varyColors val="0"/>
        <c:ser>
          <c:idx val="0"/>
          <c:order val="0"/>
          <c:tx>
            <c:v>Elec</c:v>
          </c:tx>
          <c:invertIfNegative val="0"/>
          <c:cat>
            <c:strRef>
              <c:f>Sheet1!$A$5:$A$9</c:f>
              <c:strCache>
                <c:ptCount val="5"/>
                <c:pt idx="0">
                  <c:v>BIC</c:v>
                </c:pt>
                <c:pt idx="1">
                  <c:v>Improved BIC</c:v>
                </c:pt>
                <c:pt idx="2">
                  <c:v>DeGraaf</c:v>
                </c:pt>
                <c:pt idx="3">
                  <c:v>NPIC</c:v>
                </c:pt>
                <c:pt idx="4">
                  <c:v>EIC</c:v>
                </c:pt>
              </c:strCache>
            </c:strRef>
          </c:cat>
          <c:val>
            <c:numRef>
              <c:f>Sheet1!$I$5:$I$9</c:f>
              <c:numCache>
                <c:formatCode>0.00</c:formatCode>
                <c:ptCount val="5"/>
                <c:pt idx="0">
                  <c:v>0.97660536767913297</c:v>
                </c:pt>
                <c:pt idx="1">
                  <c:v>0.80487636889592895</c:v>
                </c:pt>
                <c:pt idx="2">
                  <c:v>0.67533269045323097</c:v>
                </c:pt>
                <c:pt idx="3">
                  <c:v>1.79096103896104</c:v>
                </c:pt>
                <c:pt idx="4">
                  <c:v>1.14168</c:v>
                </c:pt>
              </c:numCache>
            </c:numRef>
          </c:val>
        </c:ser>
        <c:ser>
          <c:idx val="1"/>
          <c:order val="1"/>
          <c:tx>
            <c:v>Nat. Gas</c:v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Sheet1!$A$5:$A$9</c:f>
              <c:strCache>
                <c:ptCount val="5"/>
                <c:pt idx="0">
                  <c:v>BIC</c:v>
                </c:pt>
                <c:pt idx="1">
                  <c:v>Improved BIC</c:v>
                </c:pt>
                <c:pt idx="2">
                  <c:v>DeGraaf</c:v>
                </c:pt>
                <c:pt idx="3">
                  <c:v>NPIC</c:v>
                </c:pt>
                <c:pt idx="4">
                  <c:v>EIC</c:v>
                </c:pt>
              </c:strCache>
            </c:strRef>
          </c:cat>
          <c:val>
            <c:numRef>
              <c:f>Sheet1!$H$5:$H$9</c:f>
              <c:numCache>
                <c:formatCode>0.00</c:formatCode>
                <c:ptCount val="5"/>
                <c:pt idx="0">
                  <c:v>0.405594623137498</c:v>
                </c:pt>
                <c:pt idx="1">
                  <c:v>0.405594623137498</c:v>
                </c:pt>
                <c:pt idx="2">
                  <c:v>0.21367213114754099</c:v>
                </c:pt>
                <c:pt idx="3">
                  <c:v>0.159829678909091</c:v>
                </c:pt>
                <c:pt idx="4">
                  <c:v>0.76081362969230804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474816"/>
        <c:axId val="99790208"/>
      </c:barChart>
      <c:catAx>
        <c:axId val="9947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9790208"/>
        <c:crosses val="autoZero"/>
        <c:auto val="1"/>
        <c:lblAlgn val="ctr"/>
        <c:lblOffset val="100"/>
        <c:noMultiLvlLbl val="0"/>
      </c:catAx>
      <c:valAx>
        <c:axId val="99790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1" i="0" baseline="0" dirty="0">
                    <a:effectLst/>
                  </a:rPr>
                  <a:t>ECI ($/yr-ft</a:t>
                </a:r>
                <a:r>
                  <a:rPr lang="en-US" sz="1600" b="1" i="0" baseline="30000" dirty="0">
                    <a:effectLst/>
                  </a:rPr>
                  <a:t>2</a:t>
                </a:r>
                <a:r>
                  <a:rPr lang="en-US" sz="1600" b="1" i="0" baseline="0" dirty="0">
                    <a:effectLst/>
                  </a:rPr>
                  <a:t>)</a:t>
                </a:r>
                <a:endParaRPr lang="en-US" sz="900" dirty="0">
                  <a:effectLst/>
                </a:endParaRPr>
              </a:p>
            </c:rich>
          </c:tx>
          <c:overlay val="0"/>
        </c:title>
        <c:numFmt formatCode="0.00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4748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4.33681E-17</cdr:x>
      <cdr:y>0</cdr:y>
    </cdr:from>
    <cdr:to>
      <cdr:x>1</cdr:x>
      <cdr:y>1</cdr:y>
    </cdr:to>
    <cdr:pic>
      <cdr:nvPicPr>
        <cdr:cNvPr id="2" name="Picture 1" descr="Electricity Use Graph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-152400"/>
          <a:ext cx="8654143" cy="64008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0.70666</cdr:x>
      <cdr:y>0.01296</cdr:y>
    </cdr:from>
    <cdr:to>
      <cdr:x>0.73627</cdr:x>
      <cdr:y>0.07037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461744" y="88900"/>
          <a:ext cx="270669" cy="3937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DD20-62D4-4DA0-B179-3A80787EC489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A628-7AAE-4641-9CAC-0B37728D6E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BOILER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don’t forget fireplace</a:t>
            </a:r>
            <a:r>
              <a:rPr lang="en-US" baseline="0" dirty="0" smtClean="0"/>
              <a:t> –R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main headings, boiler and fireplace (subheading – aesthetic value and space heating), subheading of floor heating and taps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Picture of </a:t>
            </a:r>
            <a:r>
              <a:rPr lang="en-US" baseline="0" dirty="0" err="1" smtClean="0"/>
              <a:t>hobbs</a:t>
            </a:r>
            <a:r>
              <a:rPr lang="en-US" baseline="0" dirty="0" smtClean="0"/>
              <a:t> meter and outside natural gas (Karl should have the pic from 382)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9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percentages</a:t>
            </a:r>
            <a:r>
              <a:rPr lang="en-US" baseline="0" dirty="0" smtClean="0"/>
              <a:t> to the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1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Pictures of</a:t>
            </a:r>
            <a:r>
              <a:rPr lang="en-US" i="0" baseline="0" dirty="0" smtClean="0"/>
              <a:t> Hobbs meter and </a:t>
            </a:r>
            <a:r>
              <a:rPr lang="en-US" i="0" baseline="0" dirty="0" err="1" smtClean="0"/>
              <a:t>kiill</a:t>
            </a:r>
            <a:r>
              <a:rPr lang="en-US" i="0" baseline="0" dirty="0" smtClean="0"/>
              <a:t>-a-watt meter (room on the slide for them)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90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what font sizes</a:t>
            </a:r>
            <a:r>
              <a:rPr lang="en-US" baseline="0" dirty="0" smtClean="0"/>
              <a:t> or styles</a:t>
            </a:r>
            <a:r>
              <a:rPr lang="en-US" dirty="0" smtClean="0"/>
              <a:t> are on this figure -R</a:t>
            </a:r>
          </a:p>
          <a:p>
            <a:r>
              <a:rPr lang="en-US" dirty="0" smtClean="0"/>
              <a:t>-added</a:t>
            </a:r>
            <a:r>
              <a:rPr lang="en-US" baseline="0" dirty="0" smtClean="0"/>
              <a:t> LED Lights, Light Timer, and Boiler (make sure we call everything the boiler!) -R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8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star logo</a:t>
            </a:r>
            <a:r>
              <a:rPr lang="en-US" baseline="0" dirty="0" smtClean="0"/>
              <a:t> put BIC photo to the right pass/fail change</a:t>
            </a:r>
          </a:p>
          <a:p>
            <a:r>
              <a:rPr lang="en-US" baseline="0" dirty="0" smtClean="0"/>
              <a:t> move the 132 to closer to the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9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team took</a:t>
            </a:r>
            <a:r>
              <a:rPr lang="en-US" baseline="0" dirty="0" smtClean="0"/>
              <a:t> on the responsibility of gathering and processing the specs from other buildings.</a:t>
            </a:r>
          </a:p>
          <a:p>
            <a:r>
              <a:rPr lang="en-US" baseline="0" dirty="0" smtClean="0"/>
              <a:t>Overview on </a:t>
            </a:r>
            <a:r>
              <a:rPr lang="en-US" baseline="0" dirty="0" err="1" smtClean="0"/>
              <a:t>bdgs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NPIC: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 </a:t>
            </a:r>
            <a:r>
              <a:rPr lang="en-US" baseline="0" dirty="0" err="1" smtClean="0"/>
              <a:t>Graaf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IEC: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Put the organization that runs each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r>
              <a:rPr lang="en-US" baseline="0" dirty="0" smtClean="0"/>
              <a:t> that includes the BIC</a:t>
            </a:r>
          </a:p>
          <a:p>
            <a:r>
              <a:rPr lang="en-US" baseline="0" dirty="0" smtClean="0"/>
              <a:t>Rows (places)</a:t>
            </a:r>
          </a:p>
          <a:p>
            <a:r>
              <a:rPr lang="en-US" baseline="0" dirty="0" smtClean="0"/>
              <a:t>Columns (location, size, who operates picture)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4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energy star logo</a:t>
            </a:r>
            <a:r>
              <a:rPr lang="en-US" baseline="0" dirty="0" smtClean="0"/>
              <a:t> on the left, move the numbers, add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Leadership in Energy and Environmental Design 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LEED is a set of standards laid out by the US Green Building Council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Address upcoming modification: LEED will not only consider the design/construction of the building but also energy usage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How can we determine of LEED works?  Need a way to address actual energy usage.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17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the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750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8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 the</a:t>
            </a:r>
            <a:r>
              <a:rPr lang="en-US" baseline="0" dirty="0" smtClean="0"/>
              <a:t> quote Van </a:t>
            </a:r>
            <a:r>
              <a:rPr lang="en-US" baseline="0" dirty="0" err="1" smtClean="0"/>
              <a:t>Dragt</a:t>
            </a:r>
            <a:r>
              <a:rPr lang="en-US" baseline="0" dirty="0" smtClean="0"/>
              <a:t> on the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4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small graph</a:t>
            </a:r>
            <a:r>
              <a:rPr lang="en-US" baseline="0" dirty="0" smtClean="0"/>
              <a:t> on the right, EUI due to Natural gas and EUI due to electricity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4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-increased picture size, resolution</a:t>
            </a:r>
            <a:r>
              <a:rPr lang="en-US" baseline="0" dirty="0" smtClean="0"/>
              <a:t> too low for this size? -R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Solar heated water reduces amount of work the boiler has to do – reduction in natural gas usage = reduction in EUI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 that: S</a:t>
            </a:r>
            <a:r>
              <a:rPr lang="en-US" dirty="0" smtClean="0"/>
              <a:t>olar Photovoltaic panels already on BIC Roof – easy to estimate expected solar patterns from existing panel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 smtClean="0"/>
              <a:t>Expect 159 </a:t>
            </a:r>
            <a:r>
              <a:rPr lang="en-US" strike="noStrike" dirty="0" err="1" smtClean="0"/>
              <a:t>MBtu</a:t>
            </a:r>
            <a:r>
              <a:rPr lang="en-US" strike="noStrike" dirty="0" smtClean="0"/>
              <a:t> less natural gas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35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Series w/ demand and a</a:t>
            </a:r>
            <a:r>
              <a:rPr lang="en-US" baseline="0" dirty="0" smtClean="0"/>
              <a:t> series w/ savings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 a stacked graph (</a:t>
            </a:r>
            <a:r>
              <a:rPr lang="en-US" baseline="0" dirty="0" err="1" smtClean="0"/>
              <a:t>btm</a:t>
            </a:r>
            <a:r>
              <a:rPr lang="en-US" baseline="0" dirty="0" smtClean="0"/>
              <a:t> what you can’t meet, top what you can meet)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97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kind of a big deal that nobody knew this was true until we took data in 382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Highlight the discovery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53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pictures</a:t>
            </a:r>
            <a:r>
              <a:rPr lang="en-US" baseline="0" dirty="0" smtClean="0"/>
              <a:t>, move numbers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Change to reflect the elimination of zoned ventilation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31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</a:t>
            </a:r>
            <a:r>
              <a:rPr lang="en-US" dirty="0" smtClean="0"/>
              <a:t> photo</a:t>
            </a:r>
          </a:p>
          <a:p>
            <a:r>
              <a:rPr lang="en-US" dirty="0" err="1" smtClean="0"/>
              <a:t>Enegy</a:t>
            </a:r>
            <a:r>
              <a:rPr lang="en-US" dirty="0" smtClean="0"/>
              <a:t> star graphic</a:t>
            </a:r>
          </a:p>
          <a:p>
            <a:r>
              <a:rPr lang="en-US" dirty="0" err="1" smtClean="0"/>
              <a:t>Pics</a:t>
            </a:r>
            <a:r>
              <a:rPr lang="en-US" dirty="0" smtClean="0"/>
              <a:t> of pumps and water heater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Energy star is a way to address the actual energy usage of a building. 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One way to answer the question “does LEED work” is to determine if LEED gets energy star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List (some of) the E.S categories (e.g. K-12, Office, Other, Food Processing, hospital, supermarket,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Energy star does account for climate, size, purpose, etc.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17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The last thing which must be considered is not just the cost of the system. But its potential pay-back period. The money saved by the current system is only about 1/10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the way through it’s own payoff 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6477-ABB8-4C30-B994-7284614E0F2E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BIC:</a:t>
            </a:r>
            <a:r>
              <a:rPr lang="en-US" baseline="0" dirty="0" smtClean="0"/>
              <a:t> </a:t>
            </a:r>
            <a:r>
              <a:rPr lang="en-US" dirty="0" smtClean="0"/>
              <a:t>“One purpose of the facility is to help visitors understand their role in the world as stewards of creation”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BIC (opened in 2004) is open</a:t>
            </a:r>
            <a:r>
              <a:rPr lang="en-US" baseline="0" dirty="0" smtClean="0"/>
              <a:t> to the public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Position BIC as a great opportunity to answer the question about LEED.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“for the purpose of this project…”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9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 EUI – only the use on a </a:t>
            </a:r>
            <a:r>
              <a:rPr lang="en-US" i="1" dirty="0" smtClean="0"/>
              <a:t>site</a:t>
            </a:r>
            <a:endParaRPr lang="en-US" dirty="0" smtClean="0"/>
          </a:p>
          <a:p>
            <a:r>
              <a:rPr lang="en-US" dirty="0" smtClean="0"/>
              <a:t>Source EUI – the use on a site AND the energy involved in transportation and storage of energy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sz="1100" dirty="0" smtClean="0">
                <a:sym typeface="Wingdings" pitchFamily="2" charset="2"/>
              </a:rPr>
              <a:t>More useful and informative than Site EUI</a:t>
            </a:r>
            <a:endParaRPr lang="en-US" sz="1100" dirty="0" smtClean="0"/>
          </a:p>
          <a:p>
            <a:r>
              <a:rPr lang="en-US" dirty="0" smtClean="0"/>
              <a:t>“Greener” buildings will have less of a difference between Site EUI and Source EUI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Transition:</a:t>
            </a:r>
            <a:r>
              <a:rPr lang="en-US" baseline="0" dirty="0" smtClean="0"/>
              <a:t> So where does the BIC fall?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Combined</a:t>
            </a:r>
            <a:r>
              <a:rPr lang="en-US" baseline="0" dirty="0" smtClean="0"/>
              <a:t> data and set </a:t>
            </a:r>
            <a:r>
              <a:rPr lang="en-US" baseline="0" dirty="0" err="1" smtClean="0"/>
              <a:t>floorspaces</a:t>
            </a:r>
            <a:r>
              <a:rPr lang="en-US" baseline="0" dirty="0" smtClean="0"/>
              <a:t> according to schematic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Used this to create our own BIC Star category. 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1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Introduce the instrumentation</a:t>
            </a:r>
            <a:r>
              <a:rPr lang="en-US" baseline="0" dirty="0" smtClean="0"/>
              <a:t> systems from last semester.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Answers the question: What is the BIC’s actual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A628-7AAE-4641-9CAC-0B37728D6E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9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464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4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87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75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08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4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65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73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3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97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6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00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59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38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6543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0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9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39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4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3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7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2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70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42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3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3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29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86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55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0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9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46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AF4A6B-7DF1-4827-B10E-87B985595E22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EEC7CD-197D-4FD4-87B8-4F124CB540B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ABA7B9-B908-4CAB-A166-4FC09CCD134E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562369-D02D-4B77-A598-1D0549CC0A47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8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AF4A6B-7DF1-4827-B10E-87B985595E2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12/6/2011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EEC7CD-197D-4FD4-87B8-4F124CB540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D3C7-4F37-4040-94B1-9807874EB0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D970-900E-431B-8EEC-89F2128E18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5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Bunker Interpretive Center Energy Efficiency Project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/>
          <a:lstStyle/>
          <a:p>
            <a:r>
              <a:rPr lang="en-US" dirty="0" smtClean="0"/>
              <a:t>Engineering 333</a:t>
            </a:r>
          </a:p>
          <a:p>
            <a:r>
              <a:rPr lang="en-US" dirty="0" smtClean="0"/>
              <a:t>December 6, 2011</a:t>
            </a:r>
          </a:p>
          <a:p>
            <a:endParaRPr lang="en-US" dirty="0"/>
          </a:p>
        </p:txBody>
      </p:sp>
      <p:pic>
        <p:nvPicPr>
          <p:cNvPr id="5" name="Picture 2" descr="X:\Users\rlv35\AppData\Local\Temp\engineerproject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23451"/>
            <a:ext cx="6096001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14338"/>
            <a:ext cx="90773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2949" y="599003"/>
            <a:ext cx="77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68%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2949" y="1809075"/>
            <a:ext cx="77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23%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2949" y="2811431"/>
            <a:ext cx="77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  <a:r>
              <a:rPr lang="en-US" b="1" dirty="0" smtClean="0">
                <a:solidFill>
                  <a:schemeClr val="bg1"/>
                </a:solidFill>
              </a:rPr>
              <a:t>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cap="none" dirty="0" smtClean="0"/>
              <a:t>How does the BIC perform?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635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Investigation Overview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057400"/>
            <a:ext cx="9037613" cy="2743200"/>
            <a:chOff x="0" y="1981200"/>
            <a:chExt cx="9037613" cy="2743200"/>
          </a:xfrm>
        </p:grpSpPr>
        <p:sp>
          <p:nvSpPr>
            <p:cNvPr id="8" name="TextBox 7"/>
            <p:cNvSpPr txBox="1"/>
            <p:nvPr/>
          </p:nvSpPr>
          <p:spPr>
            <a:xfrm>
              <a:off x="6553200" y="2148450"/>
              <a:ext cx="1498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Natural Gas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3463585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Air &amp;</a:t>
              </a:r>
              <a:br>
                <a:rPr lang="en-US" dirty="0" smtClean="0"/>
              </a:br>
              <a:r>
                <a:rPr lang="en-US" dirty="0" smtClean="0"/>
                <a:t>Water Flow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1277253" y="4078850"/>
              <a:ext cx="1313546" cy="2286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099" y="2133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Lighting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500" y="34684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Outlets &amp; Small</a:t>
              </a:r>
            </a:p>
            <a:p>
              <a:pPr algn="r"/>
              <a:r>
                <a:rPr lang="en-US" dirty="0" smtClean="0"/>
                <a:t>Appliances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10800000">
              <a:off x="1277254" y="2478650"/>
              <a:ext cx="1313546" cy="2286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0800000" flipH="1">
              <a:off x="6553201" y="4078851"/>
              <a:ext cx="1313546" cy="2286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0800000" flipH="1">
              <a:off x="6553202" y="2478651"/>
              <a:ext cx="1313546" cy="228600"/>
            </a:xfrm>
            <a:prstGeom prst="rightArrow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S:\Engineering\Scratch\ENGR333\Final Presentations\Seminar\Pictures\IMG_46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713" y="1981200"/>
              <a:ext cx="3946575" cy="263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blb26\AppData\Local\Microsoft\Windows\Temporary Internet Files\Content.IE5\PIMK1PD0\MC900198141[1].wm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lum bright="-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719465"/>
              <a:ext cx="653358" cy="100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blb26\AppData\Local\Microsoft\Windows\Temporary Internet Files\Content.IE5\2AX2VZOE\MP900387597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505200"/>
              <a:ext cx="847344" cy="118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blb26\AppData\Local\Microsoft\Windows\Temporary Internet Files\Content.IE5\2AX2VZOE\MC900441397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1026550" cy="1026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C:\Users\blb26\AppData\Local\Microsoft\Windows\Temporary Internet Files\Content.IE5\HD8WSV6O\MP900437189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049" y="2232076"/>
              <a:ext cx="1083564" cy="722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17" name="TextBox 16"/>
          <p:cNvSpPr txBox="1"/>
          <p:nvPr/>
        </p:nvSpPr>
        <p:spPr>
          <a:xfrm>
            <a:off x="1868950" y="5455027"/>
            <a:ext cx="540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What is the BIC’s actual </a:t>
            </a:r>
            <a:r>
              <a:rPr lang="en-US" sz="2400" dirty="0" smtClean="0"/>
              <a:t>performance?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0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 Performance: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Boiler</a:t>
            </a:r>
          </a:p>
          <a:p>
            <a:pPr lvl="1"/>
            <a:r>
              <a:rPr lang="en-US" dirty="0" smtClean="0"/>
              <a:t>Floor heating</a:t>
            </a:r>
            <a:endParaRPr lang="en-US" dirty="0"/>
          </a:p>
          <a:p>
            <a:pPr lvl="1"/>
            <a:r>
              <a:rPr lang="en-US" dirty="0" smtClean="0"/>
              <a:t>Domestic water (taps)</a:t>
            </a:r>
          </a:p>
          <a:p>
            <a:r>
              <a:rPr lang="en-US" dirty="0" smtClean="0"/>
              <a:t>Fireplace</a:t>
            </a:r>
          </a:p>
          <a:p>
            <a:pPr lvl="1"/>
            <a:r>
              <a:rPr lang="en-US" dirty="0" smtClean="0"/>
              <a:t>Aesthetic value</a:t>
            </a:r>
          </a:p>
          <a:p>
            <a:pPr lvl="1"/>
            <a:r>
              <a:rPr lang="en-US" dirty="0" smtClean="0"/>
              <a:t>Space heating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5" name="Picture 9" descr="C:\Users\blb26\AppData\Local\Microsoft\Windows\Temporary Internet Files\Content.IE5\HD8WSV6O\MP9004371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59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386952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8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06892"/>
              </p:ext>
            </p:extLst>
          </p:nvPr>
        </p:nvGraphicFramePr>
        <p:xfrm>
          <a:off x="0" y="13606"/>
          <a:ext cx="9144000" cy="684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49500" y="5486400"/>
            <a:ext cx="176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9%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4900" y="1066800"/>
            <a:ext cx="176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91%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 Performance: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662"/>
            <a:ext cx="8229600" cy="5078338"/>
          </a:xfrm>
        </p:spPr>
        <p:txBody>
          <a:bodyPr/>
          <a:lstStyle/>
          <a:p>
            <a:r>
              <a:rPr lang="en-US" dirty="0" smtClean="0"/>
              <a:t>Air and Water Flow: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Circulation Fans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Pumps</a:t>
            </a:r>
            <a:endParaRPr lang="en-US" dirty="0" smtClean="0"/>
          </a:p>
          <a:p>
            <a:r>
              <a:rPr lang="en-US" dirty="0" smtClean="0"/>
              <a:t>Outlets and Small Appliances:</a:t>
            </a:r>
          </a:p>
          <a:p>
            <a:pPr lvl="1"/>
            <a:r>
              <a:rPr lang="en-US" dirty="0" smtClean="0"/>
              <a:t>Refrigerator &amp; microwave</a:t>
            </a:r>
          </a:p>
          <a:p>
            <a:pPr lvl="1"/>
            <a:r>
              <a:rPr lang="en-US" dirty="0" smtClean="0"/>
              <a:t>Wall outlets</a:t>
            </a:r>
            <a:endParaRPr lang="en-US" dirty="0"/>
          </a:p>
          <a:p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All interior lights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8" descr="C:\Users\blb26\AppData\Local\Microsoft\Windows\Temporary Internet Files\Content.IE5\2AX2VZOE\MP9003875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43" y="1371600"/>
            <a:ext cx="1032764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blb26\AppData\Local\Microsoft\Windows\Temporary Internet Files\Content.IE5\PIMK1PD0\MC900198141[1].wmf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87" y="2971801"/>
            <a:ext cx="95362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Users\blb26\AppData\Local\Microsoft\Windows\Temporary Internet Files\Content.IE5\2AX2VZOE\MC90044139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Engineering\Scratch\ENGR333\Final Presentations\Seminar\Pictures\IMG_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8" y="5151877"/>
            <a:ext cx="2158410" cy="16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199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Hobbs Meter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30" y="5105400"/>
            <a:ext cx="1296951" cy="166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70180" y="6444734"/>
            <a:ext cx="2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Kill-A-Watt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0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3762" y="6324600"/>
            <a:ext cx="1295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164" y="613993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  <a:effectLst>
                  <a:reflection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Boiler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03371" y="5174530"/>
            <a:ext cx="88762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LED Lights </a:t>
            </a:r>
          </a:p>
          <a:p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Light Timer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5334845"/>
            <a:ext cx="39953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" y="5486401"/>
            <a:ext cx="399536" cy="82281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12423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44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334302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89192" y="2199381"/>
            <a:ext cx="2654808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Outlets and Small Appliances</a:t>
            </a:r>
          </a:p>
          <a:p>
            <a:pPr>
              <a:lnSpc>
                <a:spcPts val="1700"/>
              </a:lnSpc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Lighting</a:t>
            </a:r>
          </a:p>
          <a:p>
            <a:pPr>
              <a:lnSpc>
                <a:spcPts val="1700"/>
              </a:lnSpc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1700"/>
              </a:lnSpc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Air and Water Flow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8192" y="2208246"/>
            <a:ext cx="292100" cy="2926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1588" y="3087873"/>
            <a:ext cx="292608" cy="292608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1588" y="2653131"/>
            <a:ext cx="292608" cy="29260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6669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1800" y="1989021"/>
            <a:ext cx="23622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Outlets and Small Appliances</a:t>
            </a:r>
          </a:p>
          <a:p>
            <a:pPr>
              <a:lnSpc>
                <a:spcPts val="17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Lighting</a:t>
            </a:r>
          </a:p>
          <a:p>
            <a:pPr>
              <a:lnSpc>
                <a:spcPts val="17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Air and Water Flow 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2057400"/>
            <a:ext cx="152400" cy="15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2514600"/>
            <a:ext cx="152400" cy="1524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2286000"/>
            <a:ext cx="152400" cy="1524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936859">
            <a:off x="186527" y="5313234"/>
            <a:ext cx="1541335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Circulation Fan</a:t>
            </a:r>
            <a:endParaRPr lang="en-US" sz="15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8"/>
            <a:ext cx="276225" cy="38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LEED</a:t>
            </a:r>
            <a:r>
              <a:rPr lang="en-US" baseline="30000" dirty="0" smtClean="0">
                <a:effectLst/>
              </a:rPr>
              <a:t>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688874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LEED: Leadership in Energy and Environmental Design Certification</a:t>
            </a:r>
          </a:p>
          <a:p>
            <a:r>
              <a:rPr lang="en-US" dirty="0" smtClean="0"/>
              <a:t>Ratings:</a:t>
            </a:r>
          </a:p>
          <a:p>
            <a:pPr lvl="1"/>
            <a:r>
              <a:rPr lang="en-US" sz="2200" dirty="0" smtClean="0"/>
              <a:t>Certified (40-49 points)</a:t>
            </a:r>
          </a:p>
          <a:p>
            <a:pPr lvl="1"/>
            <a:r>
              <a:rPr lang="en-US" sz="2200" dirty="0" smtClean="0"/>
              <a:t>Silver (50-59 points)</a:t>
            </a:r>
          </a:p>
          <a:p>
            <a:pPr lvl="1"/>
            <a:r>
              <a:rPr lang="en-US" sz="2200" dirty="0" smtClean="0"/>
              <a:t>Gold (60-79 points)</a:t>
            </a:r>
          </a:p>
          <a:p>
            <a:pPr lvl="1"/>
            <a:r>
              <a:rPr lang="en-US" sz="2200" dirty="0" smtClean="0"/>
              <a:t>Platinum (80+ points)</a:t>
            </a:r>
          </a:p>
          <a:p>
            <a:r>
              <a:rPr lang="en-US" dirty="0" smtClean="0"/>
              <a:t>Encourages design of energy efficient buildings</a:t>
            </a:r>
          </a:p>
          <a:p>
            <a:r>
              <a:rPr lang="en-US" dirty="0" smtClean="0"/>
              <a:t>LEED (to date) does not address actual energy use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43100" y="5983069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en-US" sz="3600" b="1" i="1" dirty="0"/>
              <a:t>Does LEED work?</a:t>
            </a:r>
          </a:p>
        </p:txBody>
      </p:sp>
      <p:pic>
        <p:nvPicPr>
          <p:cNvPr id="5" name="Picture 2" descr="S:\Engineering\Scratch\ENGR333\Final Presentations\Seminar\Pictures\IMG_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14801" r="15207" b="37479"/>
          <a:stretch/>
        </p:blipFill>
        <p:spPr bwMode="auto">
          <a:xfrm>
            <a:off x="6113721" y="1917810"/>
            <a:ext cx="2573079" cy="23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0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136214"/>
              </p:ext>
            </p:extLst>
          </p:nvPr>
        </p:nvGraphicFramePr>
        <p:xfrm>
          <a:off x="0" y="-26582"/>
          <a:ext cx="9144000" cy="688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4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BIC Performance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625" y="1962476"/>
            <a:ext cx="9048750" cy="2949087"/>
            <a:chOff x="47625" y="3456476"/>
            <a:chExt cx="9048750" cy="2949087"/>
          </a:xfrm>
        </p:grpSpPr>
        <p:grpSp>
          <p:nvGrpSpPr>
            <p:cNvPr id="41" name="Group 40"/>
            <p:cNvGrpSpPr/>
            <p:nvPr/>
          </p:nvGrpSpPr>
          <p:grpSpPr>
            <a:xfrm>
              <a:off x="1830187" y="3456476"/>
              <a:ext cx="1133705" cy="563160"/>
              <a:chOff x="1878418" y="2556276"/>
              <a:chExt cx="1133705" cy="563160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V="1">
                <a:off x="1943735" y="2948305"/>
                <a:ext cx="1066800" cy="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878418" y="2556276"/>
                <a:ext cx="111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Qualify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6200000" flipV="1">
                <a:off x="2840990" y="2948304"/>
                <a:ext cx="342265" cy="0"/>
              </a:xfrm>
              <a:prstGeom prst="straightConnector1">
                <a:avLst/>
              </a:prstGeom>
              <a:ln w="12700" cmpd="sng"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625" y="4099127"/>
              <a:ext cx="9048750" cy="2306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816" y="4515531"/>
              <a:ext cx="3333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4867956"/>
              <a:ext cx="1847879" cy="432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812" y="4817893"/>
              <a:ext cx="3333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0" y="2752297"/>
            <a:ext cx="914400" cy="93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64393"/>
            <a:ext cx="12192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861733"/>
            <a:ext cx="1574800" cy="6383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62177" y="3021531"/>
            <a:ext cx="287079" cy="352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Screen Shot 2011-11-22 at 7.54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55245"/>
            <a:ext cx="6934200" cy="3383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Comparisons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6" idx="2"/>
          </p:cNvCxnSpPr>
          <p:nvPr/>
        </p:nvCxnSpPr>
        <p:spPr>
          <a:xfrm flipH="1">
            <a:off x="1447800" y="2063496"/>
            <a:ext cx="283818" cy="81741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8" idx="0"/>
          </p:cNvCxnSpPr>
          <p:nvPr/>
        </p:nvCxnSpPr>
        <p:spPr>
          <a:xfrm flipV="1">
            <a:off x="4738463" y="3597166"/>
            <a:ext cx="2508775" cy="22872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7" idx="0"/>
          </p:cNvCxnSpPr>
          <p:nvPr/>
        </p:nvCxnSpPr>
        <p:spPr>
          <a:xfrm flipH="1" flipV="1">
            <a:off x="7696200" y="3657600"/>
            <a:ext cx="54864" cy="2209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9" idx="2"/>
          </p:cNvCxnSpPr>
          <p:nvPr/>
        </p:nvCxnSpPr>
        <p:spPr>
          <a:xfrm flipH="1">
            <a:off x="7391400" y="2063496"/>
            <a:ext cx="423672" cy="13655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S:\Engineering\Scratch\ENGR333\BIC PROJECT\CEAP Poster\Pictures\N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54" y="1295400"/>
            <a:ext cx="1024128" cy="76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7" name="Picture 46" descr="S:\Engineering\Scratch\ENGR333\BIC PROJECT\CEAP Poster\Pictures\Enviromental Interpretive Ce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1024128" cy="76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47" descr="S:\Engineering\Scratch\ENGR333\BIC PROJECT\CEAP Poster\Pictures\DeGraaf Nature Center (Holland, MI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045" y="5884446"/>
            <a:ext cx="1024835" cy="76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48" descr="C:\Users\ebv5\AppData\Local\Temp\IMG_4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95400"/>
            <a:ext cx="1152144" cy="768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1" name="TextBox 90"/>
          <p:cNvSpPr txBox="1"/>
          <p:nvPr/>
        </p:nvSpPr>
        <p:spPr>
          <a:xfrm>
            <a:off x="2362200" y="12192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Nature Park </a:t>
            </a:r>
            <a:br>
              <a:rPr lang="en-US" dirty="0" smtClean="0"/>
            </a:br>
            <a:r>
              <a:rPr lang="en-US" dirty="0" smtClean="0"/>
              <a:t>Interpretive Center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848447" y="1219199"/>
            <a:ext cx="2317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Bunker </a:t>
            </a:r>
            <a:br>
              <a:rPr lang="en-US" dirty="0" smtClean="0"/>
            </a:br>
            <a:r>
              <a:rPr lang="en-US" dirty="0" smtClean="0"/>
              <a:t>Interpretive </a:t>
            </a:r>
          </a:p>
          <a:p>
            <a:pPr algn="r"/>
            <a:r>
              <a:rPr lang="en-US" dirty="0" smtClean="0"/>
              <a:t>Center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033500" y="5791200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 </a:t>
            </a:r>
            <a:r>
              <a:rPr lang="en-US" dirty="0" err="1" smtClean="0"/>
              <a:t>Graaf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Nature </a:t>
            </a:r>
          </a:p>
          <a:p>
            <a:pPr algn="r"/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486400" y="57912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Environmental</a:t>
            </a:r>
          </a:p>
          <a:p>
            <a:pPr algn="r"/>
            <a:r>
              <a:rPr lang="en-US" dirty="0" smtClean="0"/>
              <a:t>Interpretive </a:t>
            </a:r>
          </a:p>
          <a:p>
            <a:pPr algn="r"/>
            <a:r>
              <a:rPr lang="en-US" dirty="0" smtClean="0"/>
              <a:t>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Comparisons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87907"/>
              </p:ext>
            </p:extLst>
          </p:nvPr>
        </p:nvGraphicFramePr>
        <p:xfrm>
          <a:off x="493087" y="3925613"/>
          <a:ext cx="8157826" cy="2569780"/>
        </p:xfrm>
        <a:graphic>
          <a:graphicData uri="http://schemas.openxmlformats.org/drawingml/2006/table">
            <a:tbl>
              <a:tblPr/>
              <a:tblGrid>
                <a:gridCol w="2997472"/>
                <a:gridCol w="2950452"/>
                <a:gridCol w="1316537"/>
                <a:gridCol w="893365"/>
              </a:tblGrid>
              <a:tr h="587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Operated by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(ft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Bunker Interpretive Center (BIC)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Calvin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Rapids, 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8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DeGraaf Nature Center (DeGraaf)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Holland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Holland, 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48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Interpretive Center (EIC)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Michigan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Dearborn, 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51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 Park Interpretive Center (NPIC)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Tualatin Hills Park &amp; Recreation District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Beaverton, 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C:\Users\ebv5\AppData\Local\Temp\IMG_4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787">
            <a:off x="388628" y="1527379"/>
            <a:ext cx="2194559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S:\Engineering\Scratch\ENGR333\BIC PROJECT\CEAP Poster\Pictures\DeGraaf Nature Center (Holland, MI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66" y="2011143"/>
            <a:ext cx="1951370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3" descr="S:\Engineering\Scratch\ENGR333\BIC PROJECT\CEAP Poster\Pictures\Enviromental Interpretive Ce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764">
            <a:off x="4664811" y="1292057"/>
            <a:ext cx="1950720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S:\Engineering\Scratch\ENGR333\BIC PROJECT\CEAP Poster\Pictures\N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27">
            <a:off x="6640106" y="2103740"/>
            <a:ext cx="1950720" cy="146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6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553" y="4498656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625" y="4876800"/>
            <a:ext cx="1781175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4833937"/>
            <a:ext cx="762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513"/>
            <a:ext cx="9144000" cy="587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1651000"/>
            <a:ext cx="8229600" cy="1828800"/>
          </a:xfrm>
        </p:spPr>
        <p:txBody>
          <a:bodyPr>
            <a:normAutofit/>
          </a:bodyPr>
          <a:lstStyle/>
          <a:p>
            <a:pPr marL="137160" indent="0"/>
            <a:r>
              <a:rPr lang="en-US" cap="none" dirty="0" smtClean="0"/>
              <a:t>What can </a:t>
            </a:r>
            <a:r>
              <a:rPr lang="en-US" cap="none" dirty="0"/>
              <a:t>we do?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Reducing EUI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modification</a:t>
            </a:r>
          </a:p>
          <a:p>
            <a:r>
              <a:rPr lang="en-US" dirty="0"/>
              <a:t>Natural gas efficiency</a:t>
            </a:r>
          </a:p>
          <a:p>
            <a:r>
              <a:rPr lang="en-US" dirty="0" smtClean="0"/>
              <a:t>Electricity efficiency</a:t>
            </a:r>
          </a:p>
          <a:p>
            <a:r>
              <a:rPr lang="en-US" dirty="0" smtClean="0"/>
              <a:t>Renewables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7"/>
            <a:ext cx="9144000" cy="560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502727"/>
            <a:ext cx="2133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11430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4191000"/>
            <a:ext cx="2209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8300" y="1028700"/>
            <a:ext cx="406400" cy="4432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700" y="5461000"/>
            <a:ext cx="8369300" cy="342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277"/>
            <a:ext cx="9144000" cy="560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502727"/>
            <a:ext cx="2133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1143000"/>
            <a:ext cx="19812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4191000"/>
            <a:ext cx="22098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0800000" flipH="1">
            <a:off x="942246" y="1188568"/>
            <a:ext cx="3974540" cy="3311525"/>
          </a:xfrm>
          <a:prstGeom prst="rtTriangle">
            <a:avLst/>
          </a:prstGeom>
          <a:noFill/>
          <a:ln w="12700">
            <a:solidFill>
              <a:sysClr val="windowText" lastClr="000000"/>
            </a:solidFill>
          </a:ln>
          <a:effectLst>
            <a:glow rad="127000">
              <a:schemeClr val="accent1">
                <a:alpha val="0"/>
              </a:schemeClr>
            </a:glow>
            <a:outerShdw dist="50800" dir="5400000" sx="200000" sy="2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0340"/>
            <a:ext cx="252412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8300" y="1054100"/>
            <a:ext cx="419100" cy="439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7400" y="5448300"/>
            <a:ext cx="8356600" cy="342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Behavioral</a:t>
            </a:r>
          </a:p>
          <a:p>
            <a:pPr lvl="1"/>
            <a:r>
              <a:rPr lang="en-US" dirty="0" smtClean="0"/>
              <a:t>Leaving the BIC closed on Monday</a:t>
            </a:r>
          </a:p>
          <a:p>
            <a:pPr lvl="1"/>
            <a:r>
              <a:rPr lang="en-US" dirty="0" smtClean="0"/>
              <a:t>Closing the BIC 30 minutes early every day</a:t>
            </a:r>
          </a:p>
          <a:p>
            <a:pPr lvl="1"/>
            <a:r>
              <a:rPr lang="en-US" dirty="0" smtClean="0"/>
              <a:t>Turning off the fireplace</a:t>
            </a:r>
          </a:p>
          <a:p>
            <a:pPr lvl="1"/>
            <a:r>
              <a:rPr lang="en-US" dirty="0" smtClean="0"/>
              <a:t>Shades on the windows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137160" indent="0">
              <a:buNone/>
            </a:pPr>
            <a:endParaRPr lang="en-US" dirty="0">
              <a:sym typeface="Wingdings" pitchFamily="2" charset="2"/>
            </a:endParaRP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All violate the intended purpose of the BIC!</a:t>
            </a:r>
            <a:endParaRPr lang="en-US" dirty="0" smtClean="0"/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/>
              <a:t>“One purpose of the facility is to help visitors understand their role in the world as stewards of creation</a:t>
            </a:r>
            <a:r>
              <a:rPr lang="en-US" dirty="0" smtClean="0"/>
              <a:t>”</a:t>
            </a:r>
          </a:p>
          <a:p>
            <a:pPr marL="137160" lvl="1" indent="0" algn="ctr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dirty="0" smtClean="0"/>
              <a:t>-Professor Randy Van </a:t>
            </a:r>
            <a:r>
              <a:rPr lang="en-US" dirty="0" err="1" smtClean="0"/>
              <a:t>Dragt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Energy Star</a:t>
            </a:r>
            <a:r>
              <a:rPr lang="en-US" baseline="30000" dirty="0" smtClean="0">
                <a:effectLst/>
              </a:rPr>
              <a:t>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010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Addresses the energy use of a building</a:t>
            </a:r>
          </a:p>
          <a:p>
            <a:r>
              <a:rPr lang="en-US" dirty="0" smtClean="0"/>
              <a:t>Compares your building to “peer group” (e.g. K-12 school, hospital, office, etc.)</a:t>
            </a:r>
          </a:p>
          <a:p>
            <a:r>
              <a:rPr lang="en-US" dirty="0" smtClean="0"/>
              <a:t>Accounts for climate, size, purpose, etc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14701" y="3962400"/>
            <a:ext cx="2514600" cy="685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en-US" sz="2000" dirty="0" smtClean="0"/>
              <a:t>Best 25% of a </a:t>
            </a:r>
          </a:p>
          <a:p>
            <a:pPr marL="137160" indent="0" algn="ctr">
              <a:buFont typeface="Wingdings 2"/>
              <a:buNone/>
            </a:pPr>
            <a:r>
              <a:rPr lang="en-US" sz="2000" dirty="0" smtClean="0"/>
              <a:t>building category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1" y="5050211"/>
            <a:ext cx="4356100" cy="180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Brace 7"/>
          <p:cNvSpPr/>
          <p:nvPr/>
        </p:nvSpPr>
        <p:spPr>
          <a:xfrm rot="5400000">
            <a:off x="4429126" y="2659435"/>
            <a:ext cx="285751" cy="4267200"/>
          </a:xfrm>
          <a:prstGeom prst="leftBrace">
            <a:avLst>
              <a:gd name="adj1" fmla="val 77222"/>
              <a:gd name="adj2" fmla="val 50218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08834"/>
            <a:ext cx="1219200" cy="12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Improvements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Gas</a:t>
            </a:r>
          </a:p>
          <a:p>
            <a:pPr lvl="1"/>
            <a:r>
              <a:rPr lang="en-US" dirty="0" smtClean="0"/>
              <a:t>High-efficiency Boiler</a:t>
            </a:r>
          </a:p>
          <a:p>
            <a:pPr lvl="1"/>
            <a:r>
              <a:rPr lang="en-US" dirty="0" smtClean="0"/>
              <a:t>Improving Insulation</a:t>
            </a:r>
          </a:p>
          <a:p>
            <a:pPr lvl="1"/>
            <a:r>
              <a:rPr lang="en-US" dirty="0" smtClean="0"/>
              <a:t>Replacing Windows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914"/>
            <a:ext cx="9067800" cy="554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1300" y="4572000"/>
            <a:ext cx="1676400" cy="241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11300" y="45720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Boiler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Improvements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Electricity</a:t>
            </a:r>
          </a:p>
          <a:p>
            <a:pPr lvl="1"/>
            <a:r>
              <a:rPr lang="en-US" dirty="0"/>
              <a:t>LED lights</a:t>
            </a:r>
          </a:p>
          <a:p>
            <a:pPr lvl="1"/>
            <a:r>
              <a:rPr lang="en-US" dirty="0"/>
              <a:t>Replacing appliances</a:t>
            </a:r>
          </a:p>
          <a:p>
            <a:pPr lvl="1"/>
            <a:r>
              <a:rPr lang="en-US" dirty="0"/>
              <a:t>Shutting off water pumps</a:t>
            </a:r>
          </a:p>
          <a:p>
            <a:pPr lvl="1"/>
            <a:r>
              <a:rPr lang="en-US" dirty="0"/>
              <a:t>Zoned Ventilation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894"/>
            <a:ext cx="9144000" cy="520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959100"/>
            <a:ext cx="2159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244334"/>
            <a:ext cx="118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Pumps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9575" y="4030702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Zoned Ventilation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350" y="4667372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LED Lights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350" y="5676112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Light Timer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9100" y="5181600"/>
            <a:ext cx="393700" cy="49451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939800" y="4852038"/>
            <a:ext cx="590550" cy="184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1327150" y="4215368"/>
            <a:ext cx="352425" cy="3693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74726" y="3613666"/>
            <a:ext cx="352424" cy="41703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3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 Improvements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Renewable Energy Improvements</a:t>
            </a:r>
          </a:p>
          <a:p>
            <a:pPr lvl="1"/>
            <a:r>
              <a:rPr lang="en-US" dirty="0" smtClean="0"/>
              <a:t>Increased Solar PV Panels</a:t>
            </a:r>
          </a:p>
          <a:p>
            <a:pPr lvl="1"/>
            <a:r>
              <a:rPr lang="en-US" dirty="0" smtClean="0"/>
              <a:t>Wind Turbine</a:t>
            </a:r>
          </a:p>
          <a:p>
            <a:pPr lvl="1"/>
            <a:r>
              <a:rPr lang="en-US" dirty="0" smtClean="0"/>
              <a:t>Solar Water Heater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867400"/>
            <a:ext cx="1295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731" y="2691760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Solar Water Heater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395" y="4098802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Wind turbine 3kW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394" y="4537303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Wind turbine 1.5kW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8648" y="4984883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Solar Panels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867400"/>
            <a:ext cx="1295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309"/>
            <a:ext cx="9144000" cy="55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8419" y="1212112"/>
            <a:ext cx="2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Insulation in Blocks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326" y="4681870"/>
            <a:ext cx="2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Window Improvements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91760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Solar Water Heater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5463" y="4343316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Wind turbine 3kW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5373" y="4693148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Wind turbine 1.5kW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8648" y="4984883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Solar Panels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575012"/>
            <a:ext cx="225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Light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Timers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399" y="3518399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Zoned Ventilation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3863" y="3891451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Boiler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4794" y="5642916"/>
            <a:ext cx="225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LED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799" y="3687676"/>
            <a:ext cx="2258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Pumps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5302" y="5411972"/>
            <a:ext cx="393405" cy="23094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66799" y="5323437"/>
            <a:ext cx="336700" cy="35640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</p:cNvCxnSpPr>
          <p:nvPr/>
        </p:nvCxnSpPr>
        <p:spPr>
          <a:xfrm flipH="1">
            <a:off x="1403499" y="4060728"/>
            <a:ext cx="910364" cy="801697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347773" y="3774558"/>
            <a:ext cx="1090626" cy="91859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88829" y="4026230"/>
            <a:ext cx="246320" cy="20762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8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Water </a:t>
            </a:r>
            <a:r>
              <a:rPr lang="en-US" dirty="0" smtClean="0"/>
              <a:t>Heater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Pump Operation</a:t>
            </a:r>
            <a:endParaRPr lang="en-US" dirty="0"/>
          </a:p>
        </p:txBody>
      </p:sp>
      <p:pic>
        <p:nvPicPr>
          <p:cNvPr id="4" name="Picture 2" descr="S:\Engineering\Scratch\ENGR333\BIC PROJECT\CEAP Poster\Pictures\water pum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64" y="4771891"/>
            <a:ext cx="2562447" cy="15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Engineering\Scratch\ENGR333\BIC PROJECT\CEAP Poster\Pictures\Solar Water He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61" y="2058299"/>
            <a:ext cx="2244454" cy="16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Water Heater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299770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S:\Engineering\Scratch\ENGR333\BIC PROJECT\CEAP Poster\Pictures\Solar Water He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7638"/>
            <a:ext cx="2899788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860932"/>
            <a:ext cx="43910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Solar Water Heater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Solar Water Heater:  heats water inside concentrated tubes using sun’s energy </a:t>
            </a:r>
          </a:p>
          <a:p>
            <a:r>
              <a:rPr lang="en-US" dirty="0" smtClean="0"/>
              <a:t>Total Cost Estimation</a:t>
            </a:r>
          </a:p>
          <a:p>
            <a:pPr lvl="1"/>
            <a:r>
              <a:rPr lang="en-US" dirty="0" smtClean="0"/>
              <a:t>$615 for system </a:t>
            </a:r>
          </a:p>
          <a:p>
            <a:pPr lvl="1"/>
            <a:r>
              <a:rPr lang="en-US" dirty="0" smtClean="0"/>
              <a:t>$5,000 estimated installation</a:t>
            </a:r>
          </a:p>
          <a:p>
            <a:r>
              <a:rPr lang="en-US" dirty="0" smtClean="0"/>
              <a:t>EUI reduction of 16 </a:t>
            </a:r>
            <a:r>
              <a:rPr lang="en-US" dirty="0" err="1" smtClean="0"/>
              <a:t>kBtu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  <a:r>
              <a:rPr lang="en-US" dirty="0" smtClean="0"/>
              <a:t>-yr </a:t>
            </a:r>
          </a:p>
          <a:p>
            <a:r>
              <a:rPr lang="en-US" dirty="0" smtClean="0"/>
              <a:t>Payback in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 - Bunker Interpretive Center</a:t>
            </a:r>
          </a:p>
          <a:p>
            <a:r>
              <a:rPr lang="en-US" dirty="0" smtClean="0"/>
              <a:t>BIC earned the LEED Gold rating</a:t>
            </a:r>
          </a:p>
          <a:p>
            <a:r>
              <a:rPr lang="en-US" dirty="0" smtClean="0"/>
              <a:t>Test case: if BIC can get Energy Star</a:t>
            </a:r>
            <a:r>
              <a:rPr lang="en-US" baseline="30000" dirty="0" smtClean="0"/>
              <a:t>®</a:t>
            </a:r>
            <a:r>
              <a:rPr lang="en-US" baseline="-25000" dirty="0" smtClean="0"/>
              <a:t>,</a:t>
            </a:r>
            <a:r>
              <a:rPr lang="en-US" dirty="0" smtClean="0"/>
              <a:t> LEED works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BIC</a:t>
            </a:r>
            <a:endParaRPr lang="en-US" dirty="0"/>
          </a:p>
        </p:txBody>
      </p:sp>
      <p:pic>
        <p:nvPicPr>
          <p:cNvPr id="7" name="Picture 3" descr="S:\Engineering\Scratch\ENGR333\Final Presentations\Seminar\Pictures\IMG_4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284" y="3567222"/>
            <a:ext cx="4593266" cy="30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32553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8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Turn </a:t>
            </a:r>
            <a:r>
              <a:rPr lang="en-US" dirty="0" smtClean="0"/>
              <a:t>off pumps for the floor radiant heating loops during the summer months</a:t>
            </a:r>
            <a:endParaRPr lang="en-US" dirty="0"/>
          </a:p>
          <a:p>
            <a:r>
              <a:rPr lang="en-US" dirty="0" smtClean="0"/>
              <a:t>Total Cost Estimation:</a:t>
            </a:r>
          </a:p>
          <a:p>
            <a:pPr lvl="1"/>
            <a:r>
              <a:rPr lang="en-US" dirty="0" smtClean="0"/>
              <a:t>Electronic Controller - $200</a:t>
            </a:r>
          </a:p>
          <a:p>
            <a:r>
              <a:rPr lang="en-US" dirty="0" smtClean="0"/>
              <a:t>EUI Reduction: 7 </a:t>
            </a:r>
            <a:r>
              <a:rPr lang="en-US" dirty="0" err="1" smtClean="0"/>
              <a:t>kBtu</a:t>
            </a:r>
            <a:r>
              <a:rPr lang="en-US" dirty="0" smtClean="0"/>
              <a:t>/ft</a:t>
            </a:r>
            <a:r>
              <a:rPr lang="en-US" baseline="30000" dirty="0" smtClean="0"/>
              <a:t>2</a:t>
            </a:r>
            <a:r>
              <a:rPr lang="en-US" dirty="0" smtClean="0"/>
              <a:t>-yr</a:t>
            </a:r>
          </a:p>
          <a:p>
            <a:r>
              <a:rPr lang="en-US" dirty="0" smtClean="0"/>
              <a:t>Payback in 56 days</a:t>
            </a:r>
            <a:endParaRPr lang="en-US" dirty="0"/>
          </a:p>
        </p:txBody>
      </p:sp>
      <p:pic>
        <p:nvPicPr>
          <p:cNvPr id="5122" name="Picture 2" descr="S:\Engineering\Scratch\ENGR333\BIC PROJECT\CEAP Poster\Pictures\water pum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74" y="4644301"/>
            <a:ext cx="2562447" cy="15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0151" cy="548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1143000" y="4025900"/>
            <a:ext cx="304800" cy="355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432560" y="2972955"/>
            <a:ext cx="304800" cy="355600"/>
          </a:xfrm>
          <a:prstGeom prst="star5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932"/>
            <a:ext cx="9144000" cy="589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/>
          <a:lstStyle/>
          <a:p>
            <a:r>
              <a:rPr lang="en-US" dirty="0" smtClean="0"/>
              <a:t>Does LEED work?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dirty="0">
                <a:sym typeface="Wingdings" pitchFamily="2" charset="2"/>
              </a:rPr>
              <a:t>Almost</a:t>
            </a:r>
            <a:endParaRPr lang="en-US" dirty="0"/>
          </a:p>
          <a:p>
            <a:r>
              <a:rPr lang="en-US" dirty="0"/>
              <a:t>What will it take for the BIC to get Energy Star</a:t>
            </a:r>
            <a:r>
              <a:rPr lang="en-US" baseline="30000" dirty="0"/>
              <a:t>®</a:t>
            </a:r>
            <a:r>
              <a:rPr lang="en-US" dirty="0"/>
              <a:t>?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	 </a:t>
            </a:r>
            <a:r>
              <a:rPr lang="en-US" dirty="0">
                <a:sym typeface="Wingdings" pitchFamily="2" charset="2"/>
              </a:rPr>
              <a:t>Can’t!</a:t>
            </a:r>
          </a:p>
          <a:p>
            <a:r>
              <a:rPr lang="en-US" dirty="0" smtClean="0"/>
              <a:t>Small improvements will earn BIC Star</a:t>
            </a:r>
          </a:p>
          <a:p>
            <a:pPr lvl="1"/>
            <a:r>
              <a:rPr lang="en-US" dirty="0" smtClean="0"/>
              <a:t>Solar Water Heater</a:t>
            </a:r>
          </a:p>
          <a:p>
            <a:pPr lvl="1"/>
            <a:r>
              <a:rPr lang="en-US" dirty="0" smtClean="0"/>
              <a:t>Pump Operation</a:t>
            </a:r>
          </a:p>
          <a:p>
            <a:pPr marL="137160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6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monitoring BIC energy use</a:t>
            </a:r>
          </a:p>
          <a:p>
            <a:r>
              <a:rPr lang="en-US" dirty="0" smtClean="0"/>
              <a:t>Design a solar water </a:t>
            </a:r>
            <a:r>
              <a:rPr lang="en-US" dirty="0"/>
              <a:t>h</a:t>
            </a:r>
            <a:r>
              <a:rPr lang="en-US" dirty="0" smtClean="0"/>
              <a:t>eater system</a:t>
            </a:r>
          </a:p>
          <a:p>
            <a:r>
              <a:rPr lang="en-US" dirty="0" smtClean="0"/>
              <a:t>Modify pump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Dr. Henry </a:t>
            </a:r>
            <a:r>
              <a:rPr lang="en-US" b="1" i="1" dirty="0" err="1" smtClean="0"/>
              <a:t>DeVries</a:t>
            </a:r>
            <a:endParaRPr lang="en-US" b="1" i="1" dirty="0" smtClean="0"/>
          </a:p>
          <a:p>
            <a:pPr lvl="1"/>
            <a:r>
              <a:rPr lang="en-US" dirty="0" smtClean="0"/>
              <a:t>Calvin College VP Finance</a:t>
            </a:r>
          </a:p>
          <a:p>
            <a:r>
              <a:rPr lang="en-US" b="1" i="1" dirty="0" smtClean="0"/>
              <a:t>Professor Randy Van </a:t>
            </a:r>
            <a:r>
              <a:rPr lang="en-US" b="1" i="1" dirty="0" err="1" smtClean="0"/>
              <a:t>Dragt</a:t>
            </a:r>
            <a:endParaRPr lang="en-US" b="1" i="1" dirty="0" smtClean="0"/>
          </a:p>
          <a:p>
            <a:pPr lvl="1"/>
            <a:r>
              <a:rPr lang="en-US" dirty="0" smtClean="0"/>
              <a:t>Calvin College Ecosystem Preserve Director</a:t>
            </a:r>
          </a:p>
          <a:p>
            <a:r>
              <a:rPr lang="en-US" b="1" i="1" dirty="0" smtClean="0"/>
              <a:t>Jeanette Henderson</a:t>
            </a:r>
          </a:p>
          <a:p>
            <a:pPr lvl="1"/>
            <a:r>
              <a:rPr lang="en-US" dirty="0" smtClean="0"/>
              <a:t>Calvin College Ecosystem Preserve Manager</a:t>
            </a:r>
          </a:p>
          <a:p>
            <a:r>
              <a:rPr lang="en-US" b="1" i="1" dirty="0" smtClean="0"/>
              <a:t>Dan </a:t>
            </a:r>
            <a:r>
              <a:rPr lang="en-US" b="1" i="1" dirty="0" err="1" smtClean="0"/>
              <a:t>Slager</a:t>
            </a:r>
            <a:endParaRPr lang="en-US" b="1" i="1" dirty="0" smtClean="0"/>
          </a:p>
          <a:p>
            <a:pPr lvl="1"/>
            <a:r>
              <a:rPr lang="en-US" dirty="0" smtClean="0"/>
              <a:t>Calvin College Energy Purchasing</a:t>
            </a:r>
          </a:p>
          <a:p>
            <a:r>
              <a:rPr lang="en-US" b="1" i="1" dirty="0" smtClean="0"/>
              <a:t>Paul </a:t>
            </a:r>
            <a:r>
              <a:rPr lang="en-US" b="1" i="1" dirty="0" err="1" smtClean="0"/>
              <a:t>Pennock</a:t>
            </a:r>
            <a:endParaRPr lang="en-US" b="1" i="1" dirty="0" smtClean="0"/>
          </a:p>
          <a:p>
            <a:pPr lvl="1"/>
            <a:r>
              <a:rPr lang="en-US" dirty="0" smtClean="0"/>
              <a:t>Calvin College Physical Plant Mechanical Dept.</a:t>
            </a:r>
          </a:p>
          <a:p>
            <a:r>
              <a:rPr lang="en-US" b="1" i="1" dirty="0" smtClean="0"/>
              <a:t>Eric </a:t>
            </a:r>
            <a:r>
              <a:rPr lang="en-US" b="1" i="1" dirty="0" err="1" smtClean="0"/>
              <a:t>DeVries</a:t>
            </a:r>
            <a:endParaRPr lang="en-US" b="1" i="1" dirty="0" smtClean="0"/>
          </a:p>
          <a:p>
            <a:pPr lvl="1"/>
            <a:r>
              <a:rPr lang="en-US" dirty="0" smtClean="0"/>
              <a:t>Midwest Energy Group</a:t>
            </a:r>
          </a:p>
          <a:p>
            <a:r>
              <a:rPr lang="en-US" b="1" i="1" dirty="0" smtClean="0"/>
              <a:t>Mike </a:t>
            </a:r>
            <a:r>
              <a:rPr lang="en-US" b="1" i="1" dirty="0" err="1" smtClean="0"/>
              <a:t>Troupos</a:t>
            </a:r>
            <a:endParaRPr lang="en-US" b="1" i="1" dirty="0" smtClean="0"/>
          </a:p>
          <a:p>
            <a:pPr lvl="1"/>
            <a:r>
              <a:rPr lang="en-US" dirty="0" smtClean="0"/>
              <a:t>Calvin College CERF Intern</a:t>
            </a:r>
          </a:p>
          <a:p>
            <a:r>
              <a:rPr lang="en-US" b="1" i="1" dirty="0" smtClean="0"/>
              <a:t>Professor Matthew </a:t>
            </a:r>
            <a:r>
              <a:rPr lang="en-US" b="1" i="1" dirty="0" err="1" smtClean="0"/>
              <a:t>Heun</a:t>
            </a:r>
            <a:endParaRPr lang="en-US" b="1" i="1" dirty="0" smtClean="0"/>
          </a:p>
          <a:p>
            <a:pPr lvl="1"/>
            <a:r>
              <a:rPr lang="en-US" dirty="0" smtClean="0"/>
              <a:t>ENGR 333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lb26\AppData\Local\Microsoft\Windows\Temporary Internet Files\Content.IE5\PIMK1PD0\MC900437629[1]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7"/>
          <a:stretch/>
        </p:blipFill>
        <p:spPr bwMode="auto">
          <a:xfrm>
            <a:off x="3353029" y="3734258"/>
            <a:ext cx="2437943" cy="180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1100" y="1524000"/>
            <a:ext cx="6781800" cy="114300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3200" dirty="0" smtClean="0"/>
              <a:t>Can the Bunker Interpretive Center attain Energy </a:t>
            </a:r>
            <a:r>
              <a:rPr lang="en-US" sz="3200" dirty="0"/>
              <a:t>Star</a:t>
            </a:r>
            <a:r>
              <a:rPr lang="en-US" sz="3200" baseline="30000" dirty="0" smtClean="0"/>
              <a:t>® </a:t>
            </a:r>
            <a:r>
              <a:rPr lang="en-US" sz="3200" dirty="0" smtClean="0"/>
              <a:t>rating?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26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Upper BIC-Star Range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1" y="1752600"/>
            <a:ext cx="915988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1752600"/>
            <a:ext cx="1295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590800"/>
            <a:ext cx="457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Lower BIC-Star Range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" y="1676400"/>
            <a:ext cx="91385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905000"/>
            <a:ext cx="12192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26670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Environmental Interpretive Center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267200"/>
            <a:ext cx="86550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8314"/>
            <a:ext cx="9157962" cy="27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682" y="6465332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percentiles numbers have units of kBtu/ft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-yr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Nature Park Interpretive Center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267200"/>
            <a:ext cx="86550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682" y="6465332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percentiles numbers have units of kBtu/ft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-yr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1447800"/>
            <a:ext cx="9067800" cy="30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6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Degraaf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Nature Center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680693"/>
            <a:ext cx="7070725" cy="180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485984"/>
            <a:ext cx="746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50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and 75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percentiles numbers have units of kBtu/ft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-yr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/>
          <a:stretch/>
        </p:blipFill>
        <p:spPr bwMode="auto">
          <a:xfrm>
            <a:off x="806785" y="1219201"/>
            <a:ext cx="7530431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979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 descr="S:\Engineering\Scratch\ENGR333\BIC PROJECT\CEAP Poster\Pictures\DeGraaf Nature Center (Holland, MI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15" y="1143000"/>
            <a:ext cx="155239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:\Engineering\Scratch\ENGR333\BIC PROJECT\CEAP Poster\Pictures\Enviromental Interpretive Ce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03" y="1143000"/>
            <a:ext cx="152400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:\Engineering\Scratch\ENGR333\BIC PROJECT\CEAP Poster\Pictures\N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15807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ebv5\AppData\Local\Temp\IMG_46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0" y="1143000"/>
            <a:ext cx="163217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7516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948329" y="1143000"/>
            <a:ext cx="7281271" cy="1143000"/>
            <a:chOff x="14496224" y="20781732"/>
            <a:chExt cx="9320022" cy="1463040"/>
          </a:xfrm>
        </p:grpSpPr>
        <p:pic>
          <p:nvPicPr>
            <p:cNvPr id="16" name="Picture 15" descr="S:\Engineering\Scratch\ENGR333\BIC PROJECT\CEAP Poster\Pictures\DeGraaf Nature Center (Holland, MI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379" y="20781732"/>
              <a:ext cx="1987058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S:\Engineering\Scratch\ENGR333\BIC PROJECT\CEAP Poster\Pictures\Enviromental Interpretive Cen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5526" y="20781732"/>
              <a:ext cx="1950720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S:\Engineering\Scratch\ENGR333\BIC PROJECT\CEAP Poster\Pictures\NPIC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1851" y="20781732"/>
              <a:ext cx="1828261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C:\Users\ebv5\AppData\Local\Temp\IMG_464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6224" y="20781732"/>
              <a:ext cx="3267741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2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Cost Analysis</a:t>
            </a:r>
            <a:endParaRPr lang="en-US" dirty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4083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1143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prstClr val="black"/>
                </a:solidFill>
              </a:rPr>
              <a:t>Assumes </a:t>
            </a:r>
            <a:r>
              <a:rPr lang="en-US" b="1" dirty="0">
                <a:solidFill>
                  <a:prstClr val="black"/>
                </a:solidFill>
              </a:rPr>
              <a:t>Constant $0.12/kW-hr to account for consumption during peak hours</a:t>
            </a:r>
          </a:p>
        </p:txBody>
      </p:sp>
    </p:spTree>
    <p:extLst>
      <p:ext uri="{BB962C8B-B14F-4D97-AF65-F5344CB8AC3E}">
        <p14:creationId xmlns:p14="http://schemas.microsoft.com/office/powerpoint/2010/main" val="29545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00600"/>
          </a:xfrm>
        </p:spPr>
        <p:txBody>
          <a:bodyPr/>
          <a:lstStyle/>
          <a:p>
            <a:r>
              <a:rPr lang="en-US" dirty="0" smtClean="0"/>
              <a:t>Install additional solar panels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1" name="Picture 3" descr="H:\333\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9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Created by Environmental Protection Agency (EPA)</a:t>
            </a:r>
          </a:p>
          <a:p>
            <a:r>
              <a:rPr lang="en-US" sz="2400" dirty="0" smtClean="0"/>
              <a:t>Purpose: </a:t>
            </a:r>
            <a:r>
              <a:rPr lang="en-US" sz="2400" dirty="0" smtClean="0">
                <a:sym typeface="Wingdings"/>
              </a:rPr>
              <a:t>Generate an Energy Use Intensity (EUI)</a:t>
            </a:r>
            <a:endParaRPr lang="en-US" sz="2000" dirty="0" smtClean="0"/>
          </a:p>
          <a:p>
            <a:pPr lvl="1"/>
            <a:r>
              <a:rPr lang="en-US" sz="2000" dirty="0" smtClean="0"/>
              <a:t>Combines different energy forms into one broad statistic</a:t>
            </a:r>
          </a:p>
          <a:p>
            <a:pPr lvl="1"/>
            <a:r>
              <a:rPr lang="en-US" sz="2000" dirty="0" smtClean="0"/>
              <a:t>Units of </a:t>
            </a:r>
            <a:r>
              <a:rPr lang="en-US" sz="2000" dirty="0" err="1" smtClean="0"/>
              <a:t>kBtu</a:t>
            </a:r>
            <a:r>
              <a:rPr lang="en-US" sz="2000" dirty="0" smtClean="0"/>
              <a:t>/ft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-yr</a:t>
            </a:r>
          </a:p>
          <a:p>
            <a:pPr marL="137160" indent="0">
              <a:buNone/>
            </a:pP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pPr marL="137160" indent="0">
              <a:buNone/>
            </a:pPr>
            <a:endParaRPr lang="en-US" sz="2400" dirty="0"/>
          </a:p>
          <a:p>
            <a:pPr marL="137160" indent="0" algn="ctr">
              <a:buNone/>
            </a:pPr>
            <a:r>
              <a:rPr lang="en-US" sz="2400" dirty="0" smtClean="0">
                <a:sym typeface="Wingdings"/>
              </a:rPr>
              <a:t> ENGR 333 used Portfolio Manager as a tool to determine if BIC meets Energy Star</a:t>
            </a:r>
            <a:r>
              <a:rPr lang="en-US" sz="2400" baseline="30000" dirty="0" smtClean="0">
                <a:sym typeface="Wingdings"/>
              </a:rPr>
              <a:t>®</a:t>
            </a:r>
            <a:r>
              <a:rPr lang="en-US" sz="2400" dirty="0" smtClean="0">
                <a:sym typeface="Wingdings"/>
              </a:rPr>
              <a:t> requirements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Screen Shot 2011-12-02 at 9.17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7659" b="6228"/>
          <a:stretch/>
        </p:blipFill>
        <p:spPr>
          <a:xfrm>
            <a:off x="3176155" y="3670819"/>
            <a:ext cx="2819400" cy="7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5250" y="4127499"/>
            <a:ext cx="9065895" cy="1358901"/>
            <a:chOff x="95250" y="4127499"/>
            <a:chExt cx="9065895" cy="1358901"/>
          </a:xfrm>
        </p:grpSpPr>
        <p:grpSp>
          <p:nvGrpSpPr>
            <p:cNvPr id="12" name="Group 11"/>
            <p:cNvGrpSpPr/>
            <p:nvPr/>
          </p:nvGrpSpPr>
          <p:grpSpPr>
            <a:xfrm>
              <a:off x="95250" y="4127499"/>
              <a:ext cx="9048750" cy="1358901"/>
              <a:chOff x="95250" y="4127499"/>
              <a:chExt cx="9048750" cy="1358901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933"/>
              <a:stretch/>
            </p:blipFill>
            <p:spPr bwMode="auto">
              <a:xfrm>
                <a:off x="95250" y="4470400"/>
                <a:ext cx="9048750" cy="10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244975" y="4127499"/>
                <a:ext cx="838200" cy="485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667000" y="4127499"/>
                <a:ext cx="838200" cy="485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25575" y="4817745"/>
              <a:ext cx="7735570" cy="260985"/>
              <a:chOff x="1425575" y="4817745"/>
              <a:chExt cx="7735570" cy="2609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25575" y="4817745"/>
                <a:ext cx="474345" cy="2508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904615" y="4817745"/>
                <a:ext cx="474345" cy="2508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312535" y="4817745"/>
                <a:ext cx="474345" cy="2508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686800" y="4827905"/>
                <a:ext cx="474345" cy="2508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t="61176" b="14638"/>
          <a:stretch/>
        </p:blipFill>
        <p:spPr bwMode="auto">
          <a:xfrm>
            <a:off x="2362200" y="3151614"/>
            <a:ext cx="67818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Understanding EUI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1975" y="3618865"/>
            <a:ext cx="247649" cy="2508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62747" y="2434855"/>
            <a:ext cx="1349376" cy="673634"/>
            <a:chOff x="1943735" y="2540238"/>
            <a:chExt cx="1068388" cy="579198"/>
          </a:xfrm>
        </p:grpSpPr>
        <p:cxnSp>
          <p:nvCxnSpPr>
            <p:cNvPr id="34" name="Straight Arrow Connector 33"/>
            <p:cNvCxnSpPr/>
            <p:nvPr/>
          </p:nvCxnSpPr>
          <p:spPr>
            <a:xfrm flipV="1">
              <a:off x="1943735" y="2948305"/>
              <a:ext cx="1066800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055101" y="2540238"/>
              <a:ext cx="884872" cy="317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Qualify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6200000" flipV="1">
              <a:off x="2840990" y="2948304"/>
              <a:ext cx="342265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2839402" y="2948302"/>
              <a:ext cx="342265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08" y="3314700"/>
            <a:ext cx="916229" cy="93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only obtain </a:t>
            </a:r>
            <a:r>
              <a:rPr lang="en-US" dirty="0" smtClean="0"/>
              <a:t>Energy </a:t>
            </a:r>
            <a:r>
              <a:rPr lang="en-US" dirty="0"/>
              <a:t>Star</a:t>
            </a:r>
            <a:r>
              <a:rPr lang="en-US" baseline="30000" dirty="0" smtClean="0"/>
              <a:t>®</a:t>
            </a:r>
            <a:r>
              <a:rPr lang="en-US" dirty="0" smtClean="0"/>
              <a:t> in predefined categories</a:t>
            </a:r>
          </a:p>
          <a:p>
            <a:r>
              <a:rPr lang="en-US" dirty="0" smtClean="0"/>
              <a:t>BIC doesn’t fit.  Closest are:</a:t>
            </a:r>
            <a:endParaRPr lang="en-US" dirty="0"/>
          </a:p>
          <a:p>
            <a:pPr lvl="1"/>
            <a:r>
              <a:rPr lang="en-US" dirty="0" smtClean="0"/>
              <a:t>K-12 School Building</a:t>
            </a:r>
          </a:p>
          <a:p>
            <a:pPr lvl="1"/>
            <a:r>
              <a:rPr lang="en-US" dirty="0" smtClean="0"/>
              <a:t>Office</a:t>
            </a:r>
          </a:p>
          <a:p>
            <a:pPr marL="137160" indent="0" algn="ctr">
              <a:buNone/>
            </a:pPr>
            <a:endParaRPr lang="en-US" dirty="0">
              <a:sym typeface="Wingdings"/>
            </a:endParaRPr>
          </a:p>
          <a:p>
            <a:pPr marL="137160" indent="0" algn="ctr">
              <a:buNone/>
            </a:pPr>
            <a:r>
              <a:rPr lang="en-US" dirty="0" smtClean="0">
                <a:sym typeface="Wingdings"/>
              </a:rPr>
              <a:t>Solution: Create “BIC Star”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376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15369"/>
            <a:ext cx="8951590" cy="592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6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BIC Floor Plan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12" name="Straight Arrow Connector 11"/>
          <p:cNvCxnSpPr>
            <a:stCxn id="15" idx="0"/>
          </p:cNvCxnSpPr>
          <p:nvPr/>
        </p:nvCxnSpPr>
        <p:spPr>
          <a:xfrm flipV="1">
            <a:off x="566057" y="1524000"/>
            <a:ext cx="0" cy="3048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657" y="1828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7" y="6052457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7" y="55245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7" y="57912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5107" y="5454134"/>
            <a:ext cx="1615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K-12 (68%)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714" y="5720833"/>
            <a:ext cx="174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Office (23%)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054" y="5982090"/>
            <a:ext cx="154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(9%)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3365</TotalTime>
  <Words>1657</Words>
  <Application>Microsoft Office PowerPoint</Application>
  <PresentationFormat>On-screen Show (4:3)</PresentationFormat>
  <Paragraphs>378</Paragraphs>
  <Slides>58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Apex</vt:lpstr>
      <vt:lpstr>PowerPointTemplate</vt:lpstr>
      <vt:lpstr>Office Theme</vt:lpstr>
      <vt:lpstr>1_Apex</vt:lpstr>
      <vt:lpstr>1_Office Theme</vt:lpstr>
      <vt:lpstr>Bunker Interpretive Center Energy Efficiency Project</vt:lpstr>
      <vt:lpstr>Introduction: LEED®</vt:lpstr>
      <vt:lpstr>Introduction: Energy Star®</vt:lpstr>
      <vt:lpstr>Introduction: BIC</vt:lpstr>
      <vt:lpstr>PowerPoint Presentation</vt:lpstr>
      <vt:lpstr>Portfolio Manager</vt:lpstr>
      <vt:lpstr>Understanding EUI</vt:lpstr>
      <vt:lpstr>BIC Star</vt:lpstr>
      <vt:lpstr>BIC Floor Plan</vt:lpstr>
      <vt:lpstr>PowerPoint Presentation</vt:lpstr>
      <vt:lpstr>How does the BIC perform?</vt:lpstr>
      <vt:lpstr>Investigation Overview</vt:lpstr>
      <vt:lpstr>BIC Performance: Natural Gas</vt:lpstr>
      <vt:lpstr>PowerPoint Presentation</vt:lpstr>
      <vt:lpstr>PowerPoint Presentation</vt:lpstr>
      <vt:lpstr>BIC Performance: Electricity</vt:lpstr>
      <vt:lpstr>PowerPoint Presentation</vt:lpstr>
      <vt:lpstr>PowerPoint Presentation</vt:lpstr>
      <vt:lpstr>PowerPoint Presentation</vt:lpstr>
      <vt:lpstr>PowerPoint Presentation</vt:lpstr>
      <vt:lpstr>BIC Performance</vt:lpstr>
      <vt:lpstr>Building Comparisons</vt:lpstr>
      <vt:lpstr>Building Comparisons</vt:lpstr>
      <vt:lpstr>PowerPoint Presentation</vt:lpstr>
      <vt:lpstr>What can we do? </vt:lpstr>
      <vt:lpstr>Options for Reducing EUI</vt:lpstr>
      <vt:lpstr>PowerPoint Presentation</vt:lpstr>
      <vt:lpstr>PowerPoint Presentation</vt:lpstr>
      <vt:lpstr>BIC Improvements</vt:lpstr>
      <vt:lpstr>BIC Improvements (cont.)</vt:lpstr>
      <vt:lpstr>PowerPoint Presentation</vt:lpstr>
      <vt:lpstr>BIC Improvements (cont.)</vt:lpstr>
      <vt:lpstr>PowerPoint Presentation</vt:lpstr>
      <vt:lpstr>BIC Improvements (cont.)</vt:lpstr>
      <vt:lpstr>PowerPoint Presentation</vt:lpstr>
      <vt:lpstr>PowerPoint Presentation</vt:lpstr>
      <vt:lpstr>Recommendations</vt:lpstr>
      <vt:lpstr>Solar Water Heater</vt:lpstr>
      <vt:lpstr>Solar Water Heater Specifications</vt:lpstr>
      <vt:lpstr>PowerPoint Presentation</vt:lpstr>
      <vt:lpstr>Pump Description</vt:lpstr>
      <vt:lpstr>PowerPoint Presentation</vt:lpstr>
      <vt:lpstr>PowerPoint Presentation</vt:lpstr>
      <vt:lpstr>Summary</vt:lpstr>
      <vt:lpstr>Future Work</vt:lpstr>
      <vt:lpstr>Acknowledgements</vt:lpstr>
      <vt:lpstr>Questions or Comments?</vt:lpstr>
      <vt:lpstr>PowerPoint Presentation</vt:lpstr>
      <vt:lpstr>Appendix</vt:lpstr>
      <vt:lpstr>Upper BIC-Star Range</vt:lpstr>
      <vt:lpstr>Lower BIC-Star Range</vt:lpstr>
      <vt:lpstr>Environmental Interpretive Center</vt:lpstr>
      <vt:lpstr>Nature Park Interpretive Center</vt:lpstr>
      <vt:lpstr>Degraaf Nature Center</vt:lpstr>
      <vt:lpstr>PowerPoint Presentation</vt:lpstr>
      <vt:lpstr>PowerPoint Presentation</vt:lpstr>
      <vt:lpstr>Cost Analysis</vt:lpstr>
      <vt:lpstr>PowerPoint Presentation</vt:lpstr>
    </vt:vector>
  </TitlesOfParts>
  <Company>Calvin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Bunker Interpretive Center Energy Efficiency Project</dc:title>
  <dc:creator>Information Technology</dc:creator>
  <cp:lastModifiedBy>Information Technology</cp:lastModifiedBy>
  <cp:revision>183</cp:revision>
  <dcterms:created xsi:type="dcterms:W3CDTF">2011-11-30T03:13:08Z</dcterms:created>
  <dcterms:modified xsi:type="dcterms:W3CDTF">2011-12-06T19:40:55Z</dcterms:modified>
</cp:coreProperties>
</file>