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507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6" r:id="rId21"/>
    <p:sldId id="472" r:id="rId22"/>
    <p:sldId id="353" r:id="rId23"/>
    <p:sldId id="427" r:id="rId24"/>
    <p:sldId id="525" r:id="rId25"/>
    <p:sldId id="355" r:id="rId26"/>
    <p:sldId id="358" r:id="rId27"/>
    <p:sldId id="354" r:id="rId28"/>
    <p:sldId id="444" r:id="rId29"/>
    <p:sldId id="356" r:id="rId30"/>
    <p:sldId id="511" r:id="rId31"/>
    <p:sldId id="513" r:id="rId32"/>
    <p:sldId id="47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445" r:id="rId43"/>
    <p:sldId id="483" r:id="rId44"/>
    <p:sldId id="446" r:id="rId45"/>
    <p:sldId id="447" r:id="rId46"/>
    <p:sldId id="523" r:id="rId47"/>
    <p:sldId id="524" r:id="rId48"/>
    <p:sldId id="450" r:id="rId49"/>
    <p:sldId id="451" r:id="rId50"/>
    <p:sldId id="452" r:id="rId51"/>
    <p:sldId id="453" r:id="rId52"/>
    <p:sldId id="455" r:id="rId53"/>
    <p:sldId id="456" r:id="rId54"/>
    <p:sldId id="484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467" r:id="rId66"/>
    <p:sldId id="468" r:id="rId67"/>
    <p:sldId id="469" r:id="rId68"/>
    <p:sldId id="508" r:id="rId69"/>
    <p:sldId id="509" r:id="rId70"/>
    <p:sldId id="470" r:id="rId71"/>
    <p:sldId id="47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A"/>
    <a:srgbClr val="5F9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82173" autoAdjust="0"/>
  </p:normalViewPr>
  <p:slideViewPr>
    <p:cSldViewPr>
      <p:cViewPr>
        <p:scale>
          <a:sx n="95" d="100"/>
          <a:sy n="95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SHMORE\SHARED\Engineering\Scratch\ENGR%20333\LEED\HDD%20&amp;%20CDD%20Cal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SHMORE\SHARED\Engineering\Scratch\ENGR%20333\LEED\losses&amp;ga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Heating</c:v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Graph!$A$2:$A$375</c:f>
              <c:numCache>
                <c:formatCode>[$-409]mmm\-yy;@</c:formatCode>
                <c:ptCount val="374"/>
                <c:pt idx="0">
                  <c:v>40817</c:v>
                </c:pt>
                <c:pt idx="1">
                  <c:v>40818</c:v>
                </c:pt>
                <c:pt idx="2">
                  <c:v>40819</c:v>
                </c:pt>
                <c:pt idx="3">
                  <c:v>40820</c:v>
                </c:pt>
                <c:pt idx="4">
                  <c:v>40821</c:v>
                </c:pt>
                <c:pt idx="5">
                  <c:v>40822</c:v>
                </c:pt>
                <c:pt idx="6">
                  <c:v>40823</c:v>
                </c:pt>
                <c:pt idx="7">
                  <c:v>40824</c:v>
                </c:pt>
                <c:pt idx="8">
                  <c:v>40825</c:v>
                </c:pt>
                <c:pt idx="9">
                  <c:v>40826</c:v>
                </c:pt>
                <c:pt idx="10">
                  <c:v>40827</c:v>
                </c:pt>
                <c:pt idx="11">
                  <c:v>40828</c:v>
                </c:pt>
                <c:pt idx="12">
                  <c:v>40829</c:v>
                </c:pt>
                <c:pt idx="13">
                  <c:v>40830</c:v>
                </c:pt>
                <c:pt idx="14">
                  <c:v>40831</c:v>
                </c:pt>
                <c:pt idx="15">
                  <c:v>40832</c:v>
                </c:pt>
                <c:pt idx="16">
                  <c:v>40833</c:v>
                </c:pt>
                <c:pt idx="17">
                  <c:v>40834</c:v>
                </c:pt>
                <c:pt idx="18">
                  <c:v>40835</c:v>
                </c:pt>
                <c:pt idx="19">
                  <c:v>40836</c:v>
                </c:pt>
                <c:pt idx="20">
                  <c:v>40837</c:v>
                </c:pt>
                <c:pt idx="21">
                  <c:v>40838</c:v>
                </c:pt>
                <c:pt idx="22">
                  <c:v>40839</c:v>
                </c:pt>
                <c:pt idx="23">
                  <c:v>40840</c:v>
                </c:pt>
                <c:pt idx="24">
                  <c:v>40841</c:v>
                </c:pt>
                <c:pt idx="25">
                  <c:v>40842</c:v>
                </c:pt>
                <c:pt idx="26">
                  <c:v>40843</c:v>
                </c:pt>
                <c:pt idx="27">
                  <c:v>40844</c:v>
                </c:pt>
                <c:pt idx="28">
                  <c:v>40845</c:v>
                </c:pt>
                <c:pt idx="29">
                  <c:v>40846</c:v>
                </c:pt>
                <c:pt idx="30">
                  <c:v>40847</c:v>
                </c:pt>
                <c:pt idx="31">
                  <c:v>40848</c:v>
                </c:pt>
                <c:pt idx="32">
                  <c:v>40849</c:v>
                </c:pt>
                <c:pt idx="33">
                  <c:v>40850</c:v>
                </c:pt>
                <c:pt idx="34">
                  <c:v>40851</c:v>
                </c:pt>
                <c:pt idx="35">
                  <c:v>40852</c:v>
                </c:pt>
                <c:pt idx="36">
                  <c:v>40853</c:v>
                </c:pt>
                <c:pt idx="37">
                  <c:v>40854</c:v>
                </c:pt>
                <c:pt idx="38">
                  <c:v>40855</c:v>
                </c:pt>
                <c:pt idx="39">
                  <c:v>40856</c:v>
                </c:pt>
                <c:pt idx="40">
                  <c:v>40857</c:v>
                </c:pt>
                <c:pt idx="41">
                  <c:v>40858</c:v>
                </c:pt>
                <c:pt idx="42">
                  <c:v>40859</c:v>
                </c:pt>
                <c:pt idx="43">
                  <c:v>40860</c:v>
                </c:pt>
                <c:pt idx="44">
                  <c:v>40861</c:v>
                </c:pt>
                <c:pt idx="45">
                  <c:v>40862</c:v>
                </c:pt>
                <c:pt idx="46">
                  <c:v>40863</c:v>
                </c:pt>
                <c:pt idx="47">
                  <c:v>40864</c:v>
                </c:pt>
                <c:pt idx="48">
                  <c:v>40865</c:v>
                </c:pt>
                <c:pt idx="49">
                  <c:v>40866</c:v>
                </c:pt>
                <c:pt idx="50">
                  <c:v>40867</c:v>
                </c:pt>
                <c:pt idx="51">
                  <c:v>40868</c:v>
                </c:pt>
                <c:pt idx="52">
                  <c:v>40869</c:v>
                </c:pt>
                <c:pt idx="53">
                  <c:v>40870</c:v>
                </c:pt>
                <c:pt idx="54">
                  <c:v>40871</c:v>
                </c:pt>
                <c:pt idx="55">
                  <c:v>40872</c:v>
                </c:pt>
                <c:pt idx="56">
                  <c:v>40873</c:v>
                </c:pt>
                <c:pt idx="57">
                  <c:v>40874</c:v>
                </c:pt>
                <c:pt idx="58">
                  <c:v>40875</c:v>
                </c:pt>
                <c:pt idx="59">
                  <c:v>40876</c:v>
                </c:pt>
                <c:pt idx="60">
                  <c:v>40877</c:v>
                </c:pt>
                <c:pt idx="61">
                  <c:v>40878</c:v>
                </c:pt>
                <c:pt idx="62">
                  <c:v>40879</c:v>
                </c:pt>
                <c:pt idx="63">
                  <c:v>40880</c:v>
                </c:pt>
                <c:pt idx="64">
                  <c:v>40881</c:v>
                </c:pt>
                <c:pt idx="65">
                  <c:v>40882</c:v>
                </c:pt>
                <c:pt idx="66">
                  <c:v>40883</c:v>
                </c:pt>
                <c:pt idx="67">
                  <c:v>40884</c:v>
                </c:pt>
                <c:pt idx="68">
                  <c:v>40885</c:v>
                </c:pt>
                <c:pt idx="69">
                  <c:v>40886</c:v>
                </c:pt>
                <c:pt idx="70">
                  <c:v>40887</c:v>
                </c:pt>
                <c:pt idx="71">
                  <c:v>40888</c:v>
                </c:pt>
                <c:pt idx="72">
                  <c:v>40889</c:v>
                </c:pt>
                <c:pt idx="73">
                  <c:v>40890</c:v>
                </c:pt>
                <c:pt idx="74">
                  <c:v>40891</c:v>
                </c:pt>
                <c:pt idx="75">
                  <c:v>40892</c:v>
                </c:pt>
                <c:pt idx="76">
                  <c:v>40893</c:v>
                </c:pt>
                <c:pt idx="77">
                  <c:v>40894</c:v>
                </c:pt>
                <c:pt idx="78">
                  <c:v>40895</c:v>
                </c:pt>
                <c:pt idx="79">
                  <c:v>40896</c:v>
                </c:pt>
                <c:pt idx="80">
                  <c:v>40897</c:v>
                </c:pt>
                <c:pt idx="81">
                  <c:v>40898</c:v>
                </c:pt>
                <c:pt idx="82">
                  <c:v>40899</c:v>
                </c:pt>
                <c:pt idx="83">
                  <c:v>40900</c:v>
                </c:pt>
                <c:pt idx="84">
                  <c:v>40901</c:v>
                </c:pt>
                <c:pt idx="85">
                  <c:v>40902</c:v>
                </c:pt>
                <c:pt idx="86">
                  <c:v>40903</c:v>
                </c:pt>
                <c:pt idx="87">
                  <c:v>40904</c:v>
                </c:pt>
                <c:pt idx="88">
                  <c:v>40905</c:v>
                </c:pt>
                <c:pt idx="89">
                  <c:v>40906</c:v>
                </c:pt>
                <c:pt idx="90">
                  <c:v>40907</c:v>
                </c:pt>
                <c:pt idx="91">
                  <c:v>40908</c:v>
                </c:pt>
                <c:pt idx="92">
                  <c:v>40909</c:v>
                </c:pt>
                <c:pt idx="93">
                  <c:v>40910</c:v>
                </c:pt>
                <c:pt idx="94">
                  <c:v>40911</c:v>
                </c:pt>
                <c:pt idx="95">
                  <c:v>40912</c:v>
                </c:pt>
                <c:pt idx="96">
                  <c:v>40913</c:v>
                </c:pt>
                <c:pt idx="97">
                  <c:v>40914</c:v>
                </c:pt>
                <c:pt idx="98">
                  <c:v>40915</c:v>
                </c:pt>
                <c:pt idx="99">
                  <c:v>40916</c:v>
                </c:pt>
                <c:pt idx="100">
                  <c:v>40917</c:v>
                </c:pt>
                <c:pt idx="101">
                  <c:v>40918</c:v>
                </c:pt>
                <c:pt idx="102">
                  <c:v>40919</c:v>
                </c:pt>
                <c:pt idx="103">
                  <c:v>40920</c:v>
                </c:pt>
                <c:pt idx="104">
                  <c:v>40921</c:v>
                </c:pt>
                <c:pt idx="105">
                  <c:v>40922</c:v>
                </c:pt>
                <c:pt idx="106">
                  <c:v>40923</c:v>
                </c:pt>
                <c:pt idx="107">
                  <c:v>40924</c:v>
                </c:pt>
                <c:pt idx="108">
                  <c:v>40925</c:v>
                </c:pt>
                <c:pt idx="109">
                  <c:v>40926</c:v>
                </c:pt>
                <c:pt idx="110">
                  <c:v>40927</c:v>
                </c:pt>
                <c:pt idx="111">
                  <c:v>40928</c:v>
                </c:pt>
                <c:pt idx="112">
                  <c:v>40929</c:v>
                </c:pt>
                <c:pt idx="113">
                  <c:v>40930</c:v>
                </c:pt>
                <c:pt idx="114">
                  <c:v>40931</c:v>
                </c:pt>
                <c:pt idx="115">
                  <c:v>40932</c:v>
                </c:pt>
                <c:pt idx="116">
                  <c:v>40933</c:v>
                </c:pt>
                <c:pt idx="117">
                  <c:v>40934</c:v>
                </c:pt>
                <c:pt idx="118">
                  <c:v>40935</c:v>
                </c:pt>
                <c:pt idx="119">
                  <c:v>40936</c:v>
                </c:pt>
                <c:pt idx="120">
                  <c:v>40937</c:v>
                </c:pt>
                <c:pt idx="121">
                  <c:v>40938</c:v>
                </c:pt>
                <c:pt idx="122">
                  <c:v>40939</c:v>
                </c:pt>
                <c:pt idx="123">
                  <c:v>40940</c:v>
                </c:pt>
                <c:pt idx="124">
                  <c:v>40941</c:v>
                </c:pt>
                <c:pt idx="125">
                  <c:v>40942</c:v>
                </c:pt>
                <c:pt idx="126">
                  <c:v>40943</c:v>
                </c:pt>
                <c:pt idx="127">
                  <c:v>40944</c:v>
                </c:pt>
                <c:pt idx="128">
                  <c:v>40945</c:v>
                </c:pt>
                <c:pt idx="129">
                  <c:v>40946</c:v>
                </c:pt>
                <c:pt idx="130">
                  <c:v>40947</c:v>
                </c:pt>
                <c:pt idx="131">
                  <c:v>40948</c:v>
                </c:pt>
                <c:pt idx="132">
                  <c:v>40949</c:v>
                </c:pt>
                <c:pt idx="133">
                  <c:v>40950</c:v>
                </c:pt>
                <c:pt idx="134">
                  <c:v>40951</c:v>
                </c:pt>
                <c:pt idx="135">
                  <c:v>40952</c:v>
                </c:pt>
                <c:pt idx="136">
                  <c:v>40953</c:v>
                </c:pt>
                <c:pt idx="137">
                  <c:v>40954</c:v>
                </c:pt>
                <c:pt idx="138">
                  <c:v>40955</c:v>
                </c:pt>
                <c:pt idx="139">
                  <c:v>40956</c:v>
                </c:pt>
                <c:pt idx="140">
                  <c:v>40957</c:v>
                </c:pt>
                <c:pt idx="141">
                  <c:v>40958</c:v>
                </c:pt>
                <c:pt idx="142">
                  <c:v>40959</c:v>
                </c:pt>
                <c:pt idx="143">
                  <c:v>40960</c:v>
                </c:pt>
                <c:pt idx="144">
                  <c:v>40961</c:v>
                </c:pt>
                <c:pt idx="145">
                  <c:v>40962</c:v>
                </c:pt>
                <c:pt idx="146">
                  <c:v>40963</c:v>
                </c:pt>
                <c:pt idx="147">
                  <c:v>40964</c:v>
                </c:pt>
                <c:pt idx="148">
                  <c:v>40965</c:v>
                </c:pt>
                <c:pt idx="149">
                  <c:v>40966</c:v>
                </c:pt>
                <c:pt idx="150">
                  <c:v>40967</c:v>
                </c:pt>
                <c:pt idx="151">
                  <c:v>40968</c:v>
                </c:pt>
                <c:pt idx="152">
                  <c:v>40969</c:v>
                </c:pt>
                <c:pt idx="153">
                  <c:v>40970</c:v>
                </c:pt>
                <c:pt idx="154">
                  <c:v>40971</c:v>
                </c:pt>
                <c:pt idx="155">
                  <c:v>40972</c:v>
                </c:pt>
                <c:pt idx="156">
                  <c:v>40973</c:v>
                </c:pt>
                <c:pt idx="157">
                  <c:v>40974</c:v>
                </c:pt>
                <c:pt idx="158">
                  <c:v>40975</c:v>
                </c:pt>
                <c:pt idx="159">
                  <c:v>40976</c:v>
                </c:pt>
                <c:pt idx="160">
                  <c:v>40977</c:v>
                </c:pt>
                <c:pt idx="161">
                  <c:v>40978</c:v>
                </c:pt>
                <c:pt idx="162">
                  <c:v>40979</c:v>
                </c:pt>
                <c:pt idx="163">
                  <c:v>40980</c:v>
                </c:pt>
                <c:pt idx="164">
                  <c:v>40981</c:v>
                </c:pt>
                <c:pt idx="165">
                  <c:v>40982</c:v>
                </c:pt>
                <c:pt idx="166">
                  <c:v>40983</c:v>
                </c:pt>
                <c:pt idx="167">
                  <c:v>40984</c:v>
                </c:pt>
                <c:pt idx="168">
                  <c:v>40985</c:v>
                </c:pt>
                <c:pt idx="169">
                  <c:v>40986</c:v>
                </c:pt>
                <c:pt idx="170">
                  <c:v>40987</c:v>
                </c:pt>
                <c:pt idx="171">
                  <c:v>40988</c:v>
                </c:pt>
                <c:pt idx="172">
                  <c:v>40989</c:v>
                </c:pt>
                <c:pt idx="173">
                  <c:v>40990</c:v>
                </c:pt>
                <c:pt idx="174">
                  <c:v>40991</c:v>
                </c:pt>
                <c:pt idx="175">
                  <c:v>40992</c:v>
                </c:pt>
                <c:pt idx="176">
                  <c:v>40993</c:v>
                </c:pt>
                <c:pt idx="177">
                  <c:v>40994</c:v>
                </c:pt>
                <c:pt idx="178">
                  <c:v>40995</c:v>
                </c:pt>
                <c:pt idx="179">
                  <c:v>40996</c:v>
                </c:pt>
                <c:pt idx="180">
                  <c:v>40997</c:v>
                </c:pt>
                <c:pt idx="181">
                  <c:v>40998</c:v>
                </c:pt>
                <c:pt idx="182">
                  <c:v>40999</c:v>
                </c:pt>
                <c:pt idx="183">
                  <c:v>41000</c:v>
                </c:pt>
                <c:pt idx="184">
                  <c:v>41001</c:v>
                </c:pt>
                <c:pt idx="185">
                  <c:v>41002</c:v>
                </c:pt>
                <c:pt idx="186">
                  <c:v>41003</c:v>
                </c:pt>
                <c:pt idx="187">
                  <c:v>41004</c:v>
                </c:pt>
                <c:pt idx="188">
                  <c:v>41005</c:v>
                </c:pt>
                <c:pt idx="189">
                  <c:v>41006</c:v>
                </c:pt>
                <c:pt idx="190">
                  <c:v>41007</c:v>
                </c:pt>
                <c:pt idx="191">
                  <c:v>41008</c:v>
                </c:pt>
                <c:pt idx="192">
                  <c:v>41009</c:v>
                </c:pt>
                <c:pt idx="193">
                  <c:v>41010</c:v>
                </c:pt>
                <c:pt idx="194">
                  <c:v>41011</c:v>
                </c:pt>
                <c:pt idx="195">
                  <c:v>41012</c:v>
                </c:pt>
                <c:pt idx="196">
                  <c:v>41013</c:v>
                </c:pt>
                <c:pt idx="197">
                  <c:v>41014</c:v>
                </c:pt>
                <c:pt idx="198">
                  <c:v>41015</c:v>
                </c:pt>
                <c:pt idx="199">
                  <c:v>41016</c:v>
                </c:pt>
                <c:pt idx="200">
                  <c:v>41017</c:v>
                </c:pt>
                <c:pt idx="201">
                  <c:v>41018</c:v>
                </c:pt>
                <c:pt idx="202">
                  <c:v>41019</c:v>
                </c:pt>
                <c:pt idx="203">
                  <c:v>41020</c:v>
                </c:pt>
                <c:pt idx="204">
                  <c:v>41021</c:v>
                </c:pt>
                <c:pt idx="205">
                  <c:v>41022</c:v>
                </c:pt>
                <c:pt idx="206">
                  <c:v>41023</c:v>
                </c:pt>
                <c:pt idx="207">
                  <c:v>41024</c:v>
                </c:pt>
                <c:pt idx="208">
                  <c:v>41025</c:v>
                </c:pt>
                <c:pt idx="209">
                  <c:v>41026</c:v>
                </c:pt>
                <c:pt idx="210">
                  <c:v>41027</c:v>
                </c:pt>
                <c:pt idx="211">
                  <c:v>41028</c:v>
                </c:pt>
                <c:pt idx="212">
                  <c:v>41029</c:v>
                </c:pt>
                <c:pt idx="213">
                  <c:v>41030</c:v>
                </c:pt>
                <c:pt idx="214">
                  <c:v>41031</c:v>
                </c:pt>
                <c:pt idx="215">
                  <c:v>41032</c:v>
                </c:pt>
                <c:pt idx="216">
                  <c:v>41033</c:v>
                </c:pt>
                <c:pt idx="217">
                  <c:v>41034</c:v>
                </c:pt>
                <c:pt idx="218">
                  <c:v>41035</c:v>
                </c:pt>
                <c:pt idx="219">
                  <c:v>41036</c:v>
                </c:pt>
                <c:pt idx="220">
                  <c:v>41037</c:v>
                </c:pt>
                <c:pt idx="221">
                  <c:v>41038</c:v>
                </c:pt>
                <c:pt idx="222">
                  <c:v>41039</c:v>
                </c:pt>
                <c:pt idx="223">
                  <c:v>41040</c:v>
                </c:pt>
                <c:pt idx="224">
                  <c:v>41041</c:v>
                </c:pt>
                <c:pt idx="225">
                  <c:v>41042</c:v>
                </c:pt>
                <c:pt idx="226">
                  <c:v>41043</c:v>
                </c:pt>
                <c:pt idx="227">
                  <c:v>41044</c:v>
                </c:pt>
                <c:pt idx="228">
                  <c:v>41045</c:v>
                </c:pt>
                <c:pt idx="229">
                  <c:v>41046</c:v>
                </c:pt>
                <c:pt idx="230">
                  <c:v>41047</c:v>
                </c:pt>
                <c:pt idx="231">
                  <c:v>41048</c:v>
                </c:pt>
                <c:pt idx="232">
                  <c:v>41049</c:v>
                </c:pt>
                <c:pt idx="233">
                  <c:v>41050</c:v>
                </c:pt>
                <c:pt idx="234">
                  <c:v>41051</c:v>
                </c:pt>
                <c:pt idx="235">
                  <c:v>41052</c:v>
                </c:pt>
                <c:pt idx="236">
                  <c:v>41053</c:v>
                </c:pt>
                <c:pt idx="237">
                  <c:v>41054</c:v>
                </c:pt>
                <c:pt idx="238">
                  <c:v>41055</c:v>
                </c:pt>
                <c:pt idx="239">
                  <c:v>41056</c:v>
                </c:pt>
                <c:pt idx="240">
                  <c:v>41057</c:v>
                </c:pt>
                <c:pt idx="241">
                  <c:v>41058</c:v>
                </c:pt>
                <c:pt idx="242">
                  <c:v>41059</c:v>
                </c:pt>
                <c:pt idx="243">
                  <c:v>41060</c:v>
                </c:pt>
                <c:pt idx="244">
                  <c:v>41061</c:v>
                </c:pt>
                <c:pt idx="245">
                  <c:v>41062</c:v>
                </c:pt>
                <c:pt idx="246">
                  <c:v>41063</c:v>
                </c:pt>
                <c:pt idx="247">
                  <c:v>41064</c:v>
                </c:pt>
                <c:pt idx="248">
                  <c:v>41065</c:v>
                </c:pt>
                <c:pt idx="249">
                  <c:v>41066</c:v>
                </c:pt>
                <c:pt idx="250">
                  <c:v>41067</c:v>
                </c:pt>
                <c:pt idx="251">
                  <c:v>41068</c:v>
                </c:pt>
                <c:pt idx="252">
                  <c:v>41069</c:v>
                </c:pt>
                <c:pt idx="253">
                  <c:v>41070</c:v>
                </c:pt>
                <c:pt idx="254">
                  <c:v>41071</c:v>
                </c:pt>
                <c:pt idx="255">
                  <c:v>41072</c:v>
                </c:pt>
                <c:pt idx="256">
                  <c:v>41073</c:v>
                </c:pt>
                <c:pt idx="257">
                  <c:v>41074</c:v>
                </c:pt>
                <c:pt idx="258">
                  <c:v>41075</c:v>
                </c:pt>
                <c:pt idx="259">
                  <c:v>41076</c:v>
                </c:pt>
                <c:pt idx="260">
                  <c:v>41077</c:v>
                </c:pt>
                <c:pt idx="261">
                  <c:v>41078</c:v>
                </c:pt>
                <c:pt idx="262">
                  <c:v>41079</c:v>
                </c:pt>
                <c:pt idx="263">
                  <c:v>41080</c:v>
                </c:pt>
                <c:pt idx="264">
                  <c:v>41081</c:v>
                </c:pt>
                <c:pt idx="265">
                  <c:v>41082</c:v>
                </c:pt>
                <c:pt idx="266">
                  <c:v>41083</c:v>
                </c:pt>
                <c:pt idx="267">
                  <c:v>41084</c:v>
                </c:pt>
                <c:pt idx="268">
                  <c:v>41085</c:v>
                </c:pt>
                <c:pt idx="269">
                  <c:v>41086</c:v>
                </c:pt>
                <c:pt idx="270">
                  <c:v>41087</c:v>
                </c:pt>
                <c:pt idx="271">
                  <c:v>41088</c:v>
                </c:pt>
                <c:pt idx="272">
                  <c:v>41089</c:v>
                </c:pt>
                <c:pt idx="273">
                  <c:v>41090</c:v>
                </c:pt>
                <c:pt idx="274">
                  <c:v>41091</c:v>
                </c:pt>
                <c:pt idx="275">
                  <c:v>41092</c:v>
                </c:pt>
                <c:pt idx="276">
                  <c:v>41093</c:v>
                </c:pt>
                <c:pt idx="277">
                  <c:v>41094</c:v>
                </c:pt>
                <c:pt idx="278">
                  <c:v>41095</c:v>
                </c:pt>
                <c:pt idx="279">
                  <c:v>41096</c:v>
                </c:pt>
                <c:pt idx="280">
                  <c:v>41097</c:v>
                </c:pt>
                <c:pt idx="281">
                  <c:v>41098</c:v>
                </c:pt>
                <c:pt idx="282">
                  <c:v>41099</c:v>
                </c:pt>
                <c:pt idx="283">
                  <c:v>41100</c:v>
                </c:pt>
                <c:pt idx="284">
                  <c:v>41101</c:v>
                </c:pt>
                <c:pt idx="285">
                  <c:v>41102</c:v>
                </c:pt>
                <c:pt idx="286">
                  <c:v>41103</c:v>
                </c:pt>
                <c:pt idx="287">
                  <c:v>41104</c:v>
                </c:pt>
                <c:pt idx="288">
                  <c:v>41105</c:v>
                </c:pt>
                <c:pt idx="289">
                  <c:v>41106</c:v>
                </c:pt>
                <c:pt idx="290">
                  <c:v>41107</c:v>
                </c:pt>
                <c:pt idx="291">
                  <c:v>41108</c:v>
                </c:pt>
                <c:pt idx="292">
                  <c:v>41109</c:v>
                </c:pt>
                <c:pt idx="293">
                  <c:v>41110</c:v>
                </c:pt>
                <c:pt idx="294">
                  <c:v>41111</c:v>
                </c:pt>
                <c:pt idx="295">
                  <c:v>41112</c:v>
                </c:pt>
                <c:pt idx="296">
                  <c:v>41113</c:v>
                </c:pt>
                <c:pt idx="297">
                  <c:v>41114</c:v>
                </c:pt>
                <c:pt idx="298">
                  <c:v>41115</c:v>
                </c:pt>
                <c:pt idx="299">
                  <c:v>41116</c:v>
                </c:pt>
                <c:pt idx="300">
                  <c:v>41117</c:v>
                </c:pt>
                <c:pt idx="301">
                  <c:v>41118</c:v>
                </c:pt>
                <c:pt idx="302">
                  <c:v>41119</c:v>
                </c:pt>
                <c:pt idx="303">
                  <c:v>41120</c:v>
                </c:pt>
                <c:pt idx="304">
                  <c:v>41121</c:v>
                </c:pt>
                <c:pt idx="305">
                  <c:v>41122</c:v>
                </c:pt>
                <c:pt idx="306">
                  <c:v>41123</c:v>
                </c:pt>
                <c:pt idx="307">
                  <c:v>41124</c:v>
                </c:pt>
                <c:pt idx="308">
                  <c:v>41125</c:v>
                </c:pt>
                <c:pt idx="309">
                  <c:v>41126</c:v>
                </c:pt>
                <c:pt idx="310">
                  <c:v>41127</c:v>
                </c:pt>
                <c:pt idx="311">
                  <c:v>41128</c:v>
                </c:pt>
                <c:pt idx="312">
                  <c:v>41129</c:v>
                </c:pt>
                <c:pt idx="313">
                  <c:v>41130</c:v>
                </c:pt>
                <c:pt idx="314">
                  <c:v>41131</c:v>
                </c:pt>
                <c:pt idx="315">
                  <c:v>41132</c:v>
                </c:pt>
                <c:pt idx="316">
                  <c:v>41133</c:v>
                </c:pt>
                <c:pt idx="317">
                  <c:v>41134</c:v>
                </c:pt>
                <c:pt idx="318">
                  <c:v>41135</c:v>
                </c:pt>
                <c:pt idx="319">
                  <c:v>41136</c:v>
                </c:pt>
                <c:pt idx="320">
                  <c:v>41137</c:v>
                </c:pt>
                <c:pt idx="321">
                  <c:v>41138</c:v>
                </c:pt>
                <c:pt idx="322">
                  <c:v>41139</c:v>
                </c:pt>
                <c:pt idx="323">
                  <c:v>41140</c:v>
                </c:pt>
                <c:pt idx="324">
                  <c:v>41141</c:v>
                </c:pt>
                <c:pt idx="325">
                  <c:v>41142</c:v>
                </c:pt>
                <c:pt idx="326">
                  <c:v>41143</c:v>
                </c:pt>
                <c:pt idx="327">
                  <c:v>41144</c:v>
                </c:pt>
                <c:pt idx="328">
                  <c:v>41145</c:v>
                </c:pt>
                <c:pt idx="329">
                  <c:v>41146</c:v>
                </c:pt>
                <c:pt idx="330">
                  <c:v>41147</c:v>
                </c:pt>
                <c:pt idx="331">
                  <c:v>41148</c:v>
                </c:pt>
                <c:pt idx="332">
                  <c:v>41149</c:v>
                </c:pt>
                <c:pt idx="333">
                  <c:v>41150</c:v>
                </c:pt>
                <c:pt idx="334">
                  <c:v>41151</c:v>
                </c:pt>
                <c:pt idx="335">
                  <c:v>41152</c:v>
                </c:pt>
                <c:pt idx="336">
                  <c:v>41153</c:v>
                </c:pt>
                <c:pt idx="337">
                  <c:v>41154</c:v>
                </c:pt>
                <c:pt idx="338">
                  <c:v>41155</c:v>
                </c:pt>
                <c:pt idx="339">
                  <c:v>41156</c:v>
                </c:pt>
                <c:pt idx="340">
                  <c:v>41157</c:v>
                </c:pt>
                <c:pt idx="341">
                  <c:v>41158</c:v>
                </c:pt>
                <c:pt idx="342">
                  <c:v>41159</c:v>
                </c:pt>
                <c:pt idx="343">
                  <c:v>41160</c:v>
                </c:pt>
                <c:pt idx="344">
                  <c:v>41161</c:v>
                </c:pt>
                <c:pt idx="345">
                  <c:v>41162</c:v>
                </c:pt>
                <c:pt idx="346">
                  <c:v>41163</c:v>
                </c:pt>
                <c:pt idx="347">
                  <c:v>41164</c:v>
                </c:pt>
                <c:pt idx="348">
                  <c:v>41165</c:v>
                </c:pt>
                <c:pt idx="349">
                  <c:v>41166</c:v>
                </c:pt>
                <c:pt idx="350">
                  <c:v>41167</c:v>
                </c:pt>
                <c:pt idx="351">
                  <c:v>41168</c:v>
                </c:pt>
                <c:pt idx="352">
                  <c:v>41169</c:v>
                </c:pt>
                <c:pt idx="353">
                  <c:v>41170</c:v>
                </c:pt>
                <c:pt idx="354">
                  <c:v>41171</c:v>
                </c:pt>
                <c:pt idx="355">
                  <c:v>41172</c:v>
                </c:pt>
                <c:pt idx="356">
                  <c:v>41173</c:v>
                </c:pt>
                <c:pt idx="357">
                  <c:v>41174</c:v>
                </c:pt>
                <c:pt idx="358">
                  <c:v>41175</c:v>
                </c:pt>
                <c:pt idx="359">
                  <c:v>41176</c:v>
                </c:pt>
                <c:pt idx="360">
                  <c:v>41177</c:v>
                </c:pt>
                <c:pt idx="361">
                  <c:v>41178</c:v>
                </c:pt>
                <c:pt idx="362">
                  <c:v>41179</c:v>
                </c:pt>
                <c:pt idx="363">
                  <c:v>41180</c:v>
                </c:pt>
                <c:pt idx="364">
                  <c:v>41181</c:v>
                </c:pt>
                <c:pt idx="365">
                  <c:v>41182</c:v>
                </c:pt>
                <c:pt idx="366">
                  <c:v>41183</c:v>
                </c:pt>
                <c:pt idx="367">
                  <c:v>41184</c:v>
                </c:pt>
                <c:pt idx="368">
                  <c:v>41185</c:v>
                </c:pt>
                <c:pt idx="369">
                  <c:v>41186</c:v>
                </c:pt>
                <c:pt idx="370">
                  <c:v>41187</c:v>
                </c:pt>
                <c:pt idx="371">
                  <c:v>41188</c:v>
                </c:pt>
                <c:pt idx="372">
                  <c:v>41189</c:v>
                </c:pt>
                <c:pt idx="373">
                  <c:v>41190</c:v>
                </c:pt>
              </c:numCache>
            </c:numRef>
          </c:xVal>
          <c:yVal>
            <c:numRef>
              <c:f>Graph!$B$2:$B$375</c:f>
              <c:numCache>
                <c:formatCode>General</c:formatCode>
                <c:ptCount val="374"/>
                <c:pt idx="0">
                  <c:v>19195636.363636367</c:v>
                </c:pt>
                <c:pt idx="1">
                  <c:v>16767272.727272727</c:v>
                </c:pt>
                <c:pt idx="2">
                  <c:v>12720000</c:v>
                </c:pt>
                <c:pt idx="3">
                  <c:v>10638545.454545455</c:v>
                </c:pt>
                <c:pt idx="4">
                  <c:v>8210181.8181818174</c:v>
                </c:pt>
                <c:pt idx="5">
                  <c:v>6244363.6363636367</c:v>
                </c:pt>
                <c:pt idx="6">
                  <c:v>3931636.3636363633</c:v>
                </c:pt>
                <c:pt idx="7">
                  <c:v>3122181.8181818174</c:v>
                </c:pt>
                <c:pt idx="8">
                  <c:v>3584727.272727272</c:v>
                </c:pt>
                <c:pt idx="9">
                  <c:v>3584727.272727272</c:v>
                </c:pt>
                <c:pt idx="10">
                  <c:v>3700363.6363636353</c:v>
                </c:pt>
                <c:pt idx="11">
                  <c:v>5434909.0909090918</c:v>
                </c:pt>
                <c:pt idx="12">
                  <c:v>6128727.2727272734</c:v>
                </c:pt>
                <c:pt idx="13">
                  <c:v>11216727.272727272</c:v>
                </c:pt>
                <c:pt idx="14">
                  <c:v>13529454.545454543</c:v>
                </c:pt>
                <c:pt idx="15">
                  <c:v>10754181.818181816</c:v>
                </c:pt>
                <c:pt idx="16">
                  <c:v>13182545.454545457</c:v>
                </c:pt>
                <c:pt idx="17">
                  <c:v>18270545.454545449</c:v>
                </c:pt>
                <c:pt idx="18">
                  <c:v>20930181.818181824</c:v>
                </c:pt>
                <c:pt idx="19">
                  <c:v>21739636.363636363</c:v>
                </c:pt>
                <c:pt idx="20">
                  <c:v>21508363.63636364</c:v>
                </c:pt>
                <c:pt idx="21">
                  <c:v>21277090.909090906</c:v>
                </c:pt>
                <c:pt idx="22">
                  <c:v>15379636.363636367</c:v>
                </c:pt>
                <c:pt idx="23">
                  <c:v>12257454.545454543</c:v>
                </c:pt>
                <c:pt idx="24">
                  <c:v>15957818.181818185</c:v>
                </c:pt>
                <c:pt idx="25">
                  <c:v>18270545.454545449</c:v>
                </c:pt>
                <c:pt idx="26">
                  <c:v>22549090.909090906</c:v>
                </c:pt>
                <c:pt idx="27">
                  <c:v>30874909.09090909</c:v>
                </c:pt>
                <c:pt idx="28">
                  <c:v>23821090.90909091</c:v>
                </c:pt>
                <c:pt idx="29">
                  <c:v>25671272.727272723</c:v>
                </c:pt>
                <c:pt idx="30">
                  <c:v>20583272.727272723</c:v>
                </c:pt>
                <c:pt idx="31">
                  <c:v>19889454.545454547</c:v>
                </c:pt>
                <c:pt idx="32">
                  <c:v>8672727.2727272734</c:v>
                </c:pt>
                <c:pt idx="33">
                  <c:v>21277090.909090906</c:v>
                </c:pt>
                <c:pt idx="34">
                  <c:v>26249454.545454547</c:v>
                </c:pt>
                <c:pt idx="35">
                  <c:v>23936727.272727273</c:v>
                </c:pt>
                <c:pt idx="36">
                  <c:v>13413818.181818182</c:v>
                </c:pt>
                <c:pt idx="37">
                  <c:v>9135272.7272727247</c:v>
                </c:pt>
                <c:pt idx="38">
                  <c:v>16189090.909090905</c:v>
                </c:pt>
                <c:pt idx="39">
                  <c:v>16536000</c:v>
                </c:pt>
                <c:pt idx="40">
                  <c:v>30181090.90909091</c:v>
                </c:pt>
                <c:pt idx="41">
                  <c:v>30065454.545454547</c:v>
                </c:pt>
                <c:pt idx="42">
                  <c:v>19542545.454545449</c:v>
                </c:pt>
                <c:pt idx="43">
                  <c:v>6475636.3636363596</c:v>
                </c:pt>
                <c:pt idx="44">
                  <c:v>19889454.545454547</c:v>
                </c:pt>
                <c:pt idx="45">
                  <c:v>18039272.727272723</c:v>
                </c:pt>
                <c:pt idx="46">
                  <c:v>28562181.81818182</c:v>
                </c:pt>
                <c:pt idx="47">
                  <c:v>36541090.909090914</c:v>
                </c:pt>
                <c:pt idx="48">
                  <c:v>29256000</c:v>
                </c:pt>
                <c:pt idx="49">
                  <c:v>16998545.454545449</c:v>
                </c:pt>
                <c:pt idx="50">
                  <c:v>23127272.727272723</c:v>
                </c:pt>
                <c:pt idx="51">
                  <c:v>32840727.272727273</c:v>
                </c:pt>
                <c:pt idx="52">
                  <c:v>32609454.545454547</c:v>
                </c:pt>
                <c:pt idx="53">
                  <c:v>28562181.81818182</c:v>
                </c:pt>
                <c:pt idx="54">
                  <c:v>23589818.181818172</c:v>
                </c:pt>
                <c:pt idx="55">
                  <c:v>16189090.909090905</c:v>
                </c:pt>
                <c:pt idx="56">
                  <c:v>9944727.2727272734</c:v>
                </c:pt>
                <c:pt idx="57">
                  <c:v>21161454.545454547</c:v>
                </c:pt>
                <c:pt idx="58">
                  <c:v>32840727.272727273</c:v>
                </c:pt>
                <c:pt idx="59">
                  <c:v>31337454.545454547</c:v>
                </c:pt>
                <c:pt idx="60">
                  <c:v>32031272.727272723</c:v>
                </c:pt>
                <c:pt idx="61">
                  <c:v>29487272.727272723</c:v>
                </c:pt>
                <c:pt idx="62">
                  <c:v>33534545.454545449</c:v>
                </c:pt>
                <c:pt idx="63">
                  <c:v>27058909.09090909</c:v>
                </c:pt>
                <c:pt idx="64">
                  <c:v>19426909.09090909</c:v>
                </c:pt>
                <c:pt idx="65">
                  <c:v>30643636.36363636</c:v>
                </c:pt>
                <c:pt idx="66">
                  <c:v>37234909.090909101</c:v>
                </c:pt>
                <c:pt idx="67">
                  <c:v>35616000</c:v>
                </c:pt>
                <c:pt idx="68">
                  <c:v>35153454.545454547</c:v>
                </c:pt>
                <c:pt idx="69">
                  <c:v>42091636.36363636</c:v>
                </c:pt>
                <c:pt idx="70">
                  <c:v>45907636.363636367</c:v>
                </c:pt>
                <c:pt idx="71">
                  <c:v>37697454.545454547</c:v>
                </c:pt>
                <c:pt idx="72">
                  <c:v>33881454.545454547</c:v>
                </c:pt>
                <c:pt idx="73">
                  <c:v>29949818.181818172</c:v>
                </c:pt>
                <c:pt idx="74">
                  <c:v>21392727.272727277</c:v>
                </c:pt>
                <c:pt idx="75">
                  <c:v>19311272.727272723</c:v>
                </c:pt>
                <c:pt idx="76">
                  <c:v>35500363.636363633</c:v>
                </c:pt>
                <c:pt idx="77">
                  <c:v>38738181.818181798</c:v>
                </c:pt>
                <c:pt idx="78">
                  <c:v>31684363.636363637</c:v>
                </c:pt>
                <c:pt idx="79">
                  <c:v>23936727.272727273</c:v>
                </c:pt>
                <c:pt idx="80">
                  <c:v>34690909.090909101</c:v>
                </c:pt>
                <c:pt idx="81">
                  <c:v>29834181.818181824</c:v>
                </c:pt>
                <c:pt idx="82">
                  <c:v>28793454.545454547</c:v>
                </c:pt>
                <c:pt idx="83">
                  <c:v>37003636.36363636</c:v>
                </c:pt>
                <c:pt idx="84">
                  <c:v>35037818.18181818</c:v>
                </c:pt>
                <c:pt idx="85">
                  <c:v>28677818.181818172</c:v>
                </c:pt>
                <c:pt idx="86">
                  <c:v>27405818.181818172</c:v>
                </c:pt>
                <c:pt idx="87">
                  <c:v>33303272.727272723</c:v>
                </c:pt>
                <c:pt idx="88">
                  <c:v>43132363.636363633</c:v>
                </c:pt>
                <c:pt idx="89">
                  <c:v>33418909.09090909</c:v>
                </c:pt>
                <c:pt idx="90">
                  <c:v>31221818.181818172</c:v>
                </c:pt>
                <c:pt idx="91">
                  <c:v>29834181.818181824</c:v>
                </c:pt>
                <c:pt idx="92">
                  <c:v>30990545.454545449</c:v>
                </c:pt>
                <c:pt idx="93">
                  <c:v>44288727.272727266</c:v>
                </c:pt>
                <c:pt idx="94">
                  <c:v>48798545.454545453</c:v>
                </c:pt>
                <c:pt idx="95">
                  <c:v>40010181.818181813</c:v>
                </c:pt>
                <c:pt idx="96">
                  <c:v>32262545.454545446</c:v>
                </c:pt>
                <c:pt idx="97">
                  <c:v>20467636.363636363</c:v>
                </c:pt>
                <c:pt idx="98">
                  <c:v>29949818.181818172</c:v>
                </c:pt>
                <c:pt idx="99">
                  <c:v>37466181.818181798</c:v>
                </c:pt>
                <c:pt idx="100">
                  <c:v>31684363.636363637</c:v>
                </c:pt>
                <c:pt idx="101">
                  <c:v>29602909.09090909</c:v>
                </c:pt>
                <c:pt idx="102">
                  <c:v>27405818.181818172</c:v>
                </c:pt>
                <c:pt idx="103">
                  <c:v>31337454.545454547</c:v>
                </c:pt>
                <c:pt idx="104">
                  <c:v>43132363.636363633</c:v>
                </c:pt>
                <c:pt idx="105">
                  <c:v>48682909.090909101</c:v>
                </c:pt>
                <c:pt idx="106">
                  <c:v>51458181.818181813</c:v>
                </c:pt>
                <c:pt idx="107">
                  <c:v>34690909.090909101</c:v>
                </c:pt>
                <c:pt idx="108">
                  <c:v>34806545.454545453</c:v>
                </c:pt>
                <c:pt idx="109">
                  <c:v>46948363.636363633</c:v>
                </c:pt>
                <c:pt idx="110">
                  <c:v>53424000</c:v>
                </c:pt>
                <c:pt idx="111">
                  <c:v>58627636.36363636</c:v>
                </c:pt>
                <c:pt idx="112">
                  <c:v>54811636.36363636</c:v>
                </c:pt>
                <c:pt idx="113">
                  <c:v>44520000</c:v>
                </c:pt>
                <c:pt idx="114">
                  <c:v>26365090.90909091</c:v>
                </c:pt>
                <c:pt idx="115">
                  <c:v>37003636.36363636</c:v>
                </c:pt>
                <c:pt idx="116">
                  <c:v>36425454.545454547</c:v>
                </c:pt>
                <c:pt idx="117">
                  <c:v>34806545.454545453</c:v>
                </c:pt>
                <c:pt idx="118">
                  <c:v>31221818.181818172</c:v>
                </c:pt>
                <c:pt idx="119">
                  <c:v>36194181.818181813</c:v>
                </c:pt>
                <c:pt idx="120">
                  <c:v>40819636.36363636</c:v>
                </c:pt>
                <c:pt idx="121">
                  <c:v>40010181.818181813</c:v>
                </c:pt>
                <c:pt idx="122">
                  <c:v>17808000</c:v>
                </c:pt>
                <c:pt idx="123">
                  <c:v>26712000</c:v>
                </c:pt>
                <c:pt idx="124">
                  <c:v>29834181.818181824</c:v>
                </c:pt>
                <c:pt idx="125">
                  <c:v>31106181.81818182</c:v>
                </c:pt>
                <c:pt idx="126">
                  <c:v>31568727.272727273</c:v>
                </c:pt>
                <c:pt idx="127">
                  <c:v>35962909.090909101</c:v>
                </c:pt>
                <c:pt idx="128">
                  <c:v>34112727.272727266</c:v>
                </c:pt>
                <c:pt idx="129">
                  <c:v>34344000</c:v>
                </c:pt>
                <c:pt idx="130">
                  <c:v>41397818.181818165</c:v>
                </c:pt>
                <c:pt idx="131">
                  <c:v>38044363.636363633</c:v>
                </c:pt>
                <c:pt idx="132">
                  <c:v>40935272.727272734</c:v>
                </c:pt>
                <c:pt idx="133">
                  <c:v>56777454.545454539</c:v>
                </c:pt>
                <c:pt idx="134">
                  <c:v>45098181.818181798</c:v>
                </c:pt>
                <c:pt idx="135">
                  <c:v>40819636.36363636</c:v>
                </c:pt>
                <c:pt idx="136">
                  <c:v>37119272.727272734</c:v>
                </c:pt>
                <c:pt idx="137">
                  <c:v>30412363.636363637</c:v>
                </c:pt>
                <c:pt idx="138">
                  <c:v>29256000</c:v>
                </c:pt>
                <c:pt idx="139">
                  <c:v>32956363.636363637</c:v>
                </c:pt>
                <c:pt idx="140">
                  <c:v>37350545.454545453</c:v>
                </c:pt>
                <c:pt idx="141">
                  <c:v>42438545.454545453</c:v>
                </c:pt>
                <c:pt idx="142">
                  <c:v>37928727.272727266</c:v>
                </c:pt>
                <c:pt idx="143">
                  <c:v>31337454.545454547</c:v>
                </c:pt>
                <c:pt idx="144">
                  <c:v>29602909.09090909</c:v>
                </c:pt>
                <c:pt idx="145">
                  <c:v>35037818.18181818</c:v>
                </c:pt>
                <c:pt idx="146">
                  <c:v>35269090.909090914</c:v>
                </c:pt>
                <c:pt idx="147">
                  <c:v>38853818.18181818</c:v>
                </c:pt>
                <c:pt idx="148">
                  <c:v>37466181.818181798</c:v>
                </c:pt>
                <c:pt idx="149">
                  <c:v>32493818.181818172</c:v>
                </c:pt>
                <c:pt idx="150">
                  <c:v>33881454.545454547</c:v>
                </c:pt>
                <c:pt idx="151">
                  <c:v>29718545.454545449</c:v>
                </c:pt>
                <c:pt idx="152">
                  <c:v>30296727.272727273</c:v>
                </c:pt>
                <c:pt idx="153">
                  <c:v>28909090.90909091</c:v>
                </c:pt>
                <c:pt idx="154">
                  <c:v>35847272.727272734</c:v>
                </c:pt>
                <c:pt idx="155">
                  <c:v>40241454.545454539</c:v>
                </c:pt>
                <c:pt idx="156">
                  <c:v>44057454.545454547</c:v>
                </c:pt>
                <c:pt idx="157">
                  <c:v>20005090.90909091</c:v>
                </c:pt>
                <c:pt idx="158">
                  <c:v>4394181.8181818184</c:v>
                </c:pt>
                <c:pt idx="159">
                  <c:v>23358545.454545449</c:v>
                </c:pt>
                <c:pt idx="160">
                  <c:v>37234909.090909101</c:v>
                </c:pt>
                <c:pt idx="161">
                  <c:v>29024727.272727277</c:v>
                </c:pt>
                <c:pt idx="162">
                  <c:v>11794909.09090909</c:v>
                </c:pt>
                <c:pt idx="163">
                  <c:v>9135272.7272727247</c:v>
                </c:pt>
                <c:pt idx="164">
                  <c:v>13066909.09090909</c:v>
                </c:pt>
                <c:pt idx="165">
                  <c:v>10754181.818181816</c:v>
                </c:pt>
                <c:pt idx="166">
                  <c:v>925090.90909090906</c:v>
                </c:pt>
                <c:pt idx="167">
                  <c:v>5897454.5454545449</c:v>
                </c:pt>
                <c:pt idx="168">
                  <c:v>2544000</c:v>
                </c:pt>
                <c:pt idx="169">
                  <c:v>2890909.0909090904</c:v>
                </c:pt>
                <c:pt idx="170">
                  <c:v>1618909.0909090911</c:v>
                </c:pt>
                <c:pt idx="171">
                  <c:v>346909.09090909088</c:v>
                </c:pt>
                <c:pt idx="172">
                  <c:v>115636.36363636362</c:v>
                </c:pt>
                <c:pt idx="173">
                  <c:v>809454.54545454553</c:v>
                </c:pt>
                <c:pt idx="174">
                  <c:v>3700363.6363636353</c:v>
                </c:pt>
                <c:pt idx="175">
                  <c:v>7053818.1818181807</c:v>
                </c:pt>
                <c:pt idx="176">
                  <c:v>6475636.3636363596</c:v>
                </c:pt>
                <c:pt idx="177">
                  <c:v>28562181.81818182</c:v>
                </c:pt>
                <c:pt idx="178">
                  <c:v>20352000</c:v>
                </c:pt>
                <c:pt idx="179">
                  <c:v>8904000</c:v>
                </c:pt>
                <c:pt idx="180">
                  <c:v>25786909.09090909</c:v>
                </c:pt>
                <c:pt idx="181">
                  <c:v>32609454.545454547</c:v>
                </c:pt>
                <c:pt idx="182">
                  <c:v>28330909.09090909</c:v>
                </c:pt>
                <c:pt idx="183">
                  <c:v>17808000</c:v>
                </c:pt>
                <c:pt idx="184">
                  <c:v>16767272.727272727</c:v>
                </c:pt>
                <c:pt idx="185">
                  <c:v>12373090.909090905</c:v>
                </c:pt>
                <c:pt idx="186">
                  <c:v>14801454.545454543</c:v>
                </c:pt>
                <c:pt idx="187">
                  <c:v>23589818.181818172</c:v>
                </c:pt>
                <c:pt idx="188">
                  <c:v>21161454.545454547</c:v>
                </c:pt>
                <c:pt idx="189">
                  <c:v>16189090.909090905</c:v>
                </c:pt>
                <c:pt idx="190">
                  <c:v>12488727.272727273</c:v>
                </c:pt>
                <c:pt idx="191">
                  <c:v>16882909.09090909</c:v>
                </c:pt>
                <c:pt idx="192">
                  <c:v>28330909.09090909</c:v>
                </c:pt>
                <c:pt idx="193">
                  <c:v>21623999.999999996</c:v>
                </c:pt>
                <c:pt idx="194">
                  <c:v>19773818.181818176</c:v>
                </c:pt>
                <c:pt idx="195">
                  <c:v>14338909.09090909</c:v>
                </c:pt>
                <c:pt idx="196">
                  <c:v>5319272.7272727257</c:v>
                </c:pt>
                <c:pt idx="197">
                  <c:v>1965818.1818181819</c:v>
                </c:pt>
                <c:pt idx="198">
                  <c:v>7978909.0909090927</c:v>
                </c:pt>
                <c:pt idx="199">
                  <c:v>22086545.454545449</c:v>
                </c:pt>
                <c:pt idx="200">
                  <c:v>13876363.636363633</c:v>
                </c:pt>
                <c:pt idx="201">
                  <c:v>4741090.9090909082</c:v>
                </c:pt>
                <c:pt idx="202">
                  <c:v>21161454.545454547</c:v>
                </c:pt>
                <c:pt idx="203">
                  <c:v>22433454.545454543</c:v>
                </c:pt>
                <c:pt idx="204">
                  <c:v>22780363.636363637</c:v>
                </c:pt>
                <c:pt idx="205">
                  <c:v>18848727.272727277</c:v>
                </c:pt>
                <c:pt idx="206">
                  <c:v>14107636.363636365</c:v>
                </c:pt>
                <c:pt idx="207">
                  <c:v>15263999.999999994</c:v>
                </c:pt>
                <c:pt idx="208">
                  <c:v>15379636.363636367</c:v>
                </c:pt>
                <c:pt idx="209">
                  <c:v>23127272.727272723</c:v>
                </c:pt>
                <c:pt idx="210">
                  <c:v>23011636.363636363</c:v>
                </c:pt>
                <c:pt idx="211">
                  <c:v>16998545.454545449</c:v>
                </c:pt>
                <c:pt idx="212">
                  <c:v>15842181.818181815</c:v>
                </c:pt>
                <c:pt idx="213">
                  <c:v>9135272.7272727247</c:v>
                </c:pt>
                <c:pt idx="214">
                  <c:v>3931636.3636363633</c:v>
                </c:pt>
                <c:pt idx="215">
                  <c:v>0</c:v>
                </c:pt>
                <c:pt idx="216">
                  <c:v>578181.81818181823</c:v>
                </c:pt>
                <c:pt idx="217">
                  <c:v>8557090.9090909064</c:v>
                </c:pt>
                <c:pt idx="218">
                  <c:v>6706909.0909090908</c:v>
                </c:pt>
                <c:pt idx="219">
                  <c:v>9713454.5454545412</c:v>
                </c:pt>
                <c:pt idx="220">
                  <c:v>9019636.3636363652</c:v>
                </c:pt>
                <c:pt idx="221">
                  <c:v>9829090.9090909064</c:v>
                </c:pt>
                <c:pt idx="222">
                  <c:v>11332363.636363635</c:v>
                </c:pt>
                <c:pt idx="223">
                  <c:v>9019636.3636363652</c:v>
                </c:pt>
                <c:pt idx="224">
                  <c:v>3237818.1818181816</c:v>
                </c:pt>
                <c:pt idx="225">
                  <c:v>4394181.8181818184</c:v>
                </c:pt>
                <c:pt idx="226">
                  <c:v>7285090.9090909082</c:v>
                </c:pt>
                <c:pt idx="227">
                  <c:v>4856727.2727272734</c:v>
                </c:pt>
                <c:pt idx="228">
                  <c:v>7747636.3636363605</c:v>
                </c:pt>
                <c:pt idx="229">
                  <c:v>9019636.3636363652</c:v>
                </c:pt>
                <c:pt idx="230">
                  <c:v>4278545.4545454541</c:v>
                </c:pt>
                <c:pt idx="231">
                  <c:v>2428363.6363636353</c:v>
                </c:pt>
                <c:pt idx="232">
                  <c:v>115636.36363636362</c:v>
                </c:pt>
                <c:pt idx="233">
                  <c:v>3122181.8181818174</c:v>
                </c:pt>
                <c:pt idx="234">
                  <c:v>6591272.7272727275</c:v>
                </c:pt>
                <c:pt idx="235">
                  <c:v>4972363.6363636367</c:v>
                </c:pt>
                <c:pt idx="236">
                  <c:v>578181.81818181823</c:v>
                </c:pt>
                <c:pt idx="237">
                  <c:v>0</c:v>
                </c:pt>
                <c:pt idx="238">
                  <c:v>231272.72727272729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3469090.9090909092</c:v>
                </c:pt>
                <c:pt idx="243">
                  <c:v>13760727.272727273</c:v>
                </c:pt>
                <c:pt idx="244">
                  <c:v>15148363.636363633</c:v>
                </c:pt>
                <c:pt idx="245">
                  <c:v>6938181.8181818174</c:v>
                </c:pt>
                <c:pt idx="246">
                  <c:v>2544000</c:v>
                </c:pt>
                <c:pt idx="247">
                  <c:v>2659636.3636363633</c:v>
                </c:pt>
                <c:pt idx="248">
                  <c:v>4394181.8181818184</c:v>
                </c:pt>
                <c:pt idx="249">
                  <c:v>4278545.4545454541</c:v>
                </c:pt>
                <c:pt idx="250">
                  <c:v>2081454.5454545452</c:v>
                </c:pt>
                <c:pt idx="251">
                  <c:v>2544000</c:v>
                </c:pt>
                <c:pt idx="252">
                  <c:v>0</c:v>
                </c:pt>
                <c:pt idx="253">
                  <c:v>115636.36363636362</c:v>
                </c:pt>
                <c:pt idx="254">
                  <c:v>0</c:v>
                </c:pt>
                <c:pt idx="255">
                  <c:v>346909.09090909088</c:v>
                </c:pt>
                <c:pt idx="256">
                  <c:v>5666181.8181818184</c:v>
                </c:pt>
                <c:pt idx="257">
                  <c:v>3700363.6363636353</c:v>
                </c:pt>
                <c:pt idx="258">
                  <c:v>809454.54545454553</c:v>
                </c:pt>
                <c:pt idx="259">
                  <c:v>0</c:v>
                </c:pt>
                <c:pt idx="260">
                  <c:v>0</c:v>
                </c:pt>
                <c:pt idx="261">
                  <c:v>115636.36363636362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231272.72727272729</c:v>
                </c:pt>
                <c:pt idx="266">
                  <c:v>1040727.2727272726</c:v>
                </c:pt>
                <c:pt idx="267">
                  <c:v>0</c:v>
                </c:pt>
                <c:pt idx="268">
                  <c:v>1965818.1818181819</c:v>
                </c:pt>
                <c:pt idx="269">
                  <c:v>2544000</c:v>
                </c:pt>
                <c:pt idx="270">
                  <c:v>1503272.7272727268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115636.36363636362</c:v>
                </c:pt>
                <c:pt idx="284">
                  <c:v>231272.72727272729</c:v>
                </c:pt>
                <c:pt idx="285">
                  <c:v>346909.09090909088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231272.72727272729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115636.36363636362</c:v>
                </c:pt>
                <c:pt idx="302">
                  <c:v>346909.09090909088</c:v>
                </c:pt>
                <c:pt idx="303">
                  <c:v>115636.36363636362</c:v>
                </c:pt>
                <c:pt idx="304">
                  <c:v>0</c:v>
                </c:pt>
                <c:pt idx="305">
                  <c:v>115636.36363636362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1850181.8181818179</c:v>
                </c:pt>
                <c:pt idx="311">
                  <c:v>578181.81818181823</c:v>
                </c:pt>
                <c:pt idx="312">
                  <c:v>0</c:v>
                </c:pt>
                <c:pt idx="313">
                  <c:v>231272.72727272729</c:v>
                </c:pt>
                <c:pt idx="314">
                  <c:v>3700363.6363636353</c:v>
                </c:pt>
                <c:pt idx="315">
                  <c:v>578181.81818181823</c:v>
                </c:pt>
                <c:pt idx="316">
                  <c:v>2081454.5454545452</c:v>
                </c:pt>
                <c:pt idx="317">
                  <c:v>0</c:v>
                </c:pt>
                <c:pt idx="318">
                  <c:v>346909.09090909088</c:v>
                </c:pt>
                <c:pt idx="319">
                  <c:v>1040727.2727272726</c:v>
                </c:pt>
                <c:pt idx="320">
                  <c:v>0</c:v>
                </c:pt>
                <c:pt idx="321">
                  <c:v>693818.18181818177</c:v>
                </c:pt>
                <c:pt idx="322">
                  <c:v>4972363.6363636367</c:v>
                </c:pt>
                <c:pt idx="323">
                  <c:v>3353454.5454545449</c:v>
                </c:pt>
                <c:pt idx="324">
                  <c:v>2890909.0909090904</c:v>
                </c:pt>
                <c:pt idx="325">
                  <c:v>3006545.4545454537</c:v>
                </c:pt>
                <c:pt idx="326">
                  <c:v>3353454.5454545449</c:v>
                </c:pt>
                <c:pt idx="327">
                  <c:v>1965818.1818181819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231272.72727272729</c:v>
                </c:pt>
                <c:pt idx="333">
                  <c:v>1618909.0909090911</c:v>
                </c:pt>
                <c:pt idx="334">
                  <c:v>1503272.7272727268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1156363.6363636365</c:v>
                </c:pt>
                <c:pt idx="343">
                  <c:v>4394181.8181818184</c:v>
                </c:pt>
                <c:pt idx="344">
                  <c:v>4047272.7272727271</c:v>
                </c:pt>
                <c:pt idx="345">
                  <c:v>6244363.6363636367</c:v>
                </c:pt>
                <c:pt idx="346">
                  <c:v>3584727.272727272</c:v>
                </c:pt>
                <c:pt idx="347">
                  <c:v>925090.90909090906</c:v>
                </c:pt>
                <c:pt idx="348">
                  <c:v>1040727.2727272726</c:v>
                </c:pt>
                <c:pt idx="349">
                  <c:v>5434909.0909090918</c:v>
                </c:pt>
                <c:pt idx="350">
                  <c:v>8094545.4545454532</c:v>
                </c:pt>
                <c:pt idx="351">
                  <c:v>5434909.0909090918</c:v>
                </c:pt>
                <c:pt idx="352">
                  <c:v>3237818.1818181816</c:v>
                </c:pt>
                <c:pt idx="353">
                  <c:v>9135272.7272727247</c:v>
                </c:pt>
                <c:pt idx="354">
                  <c:v>9482181.8181818146</c:v>
                </c:pt>
                <c:pt idx="355">
                  <c:v>3469090.9090909092</c:v>
                </c:pt>
                <c:pt idx="356">
                  <c:v>10638545.454545455</c:v>
                </c:pt>
                <c:pt idx="357">
                  <c:v>12373090.909090905</c:v>
                </c:pt>
                <c:pt idx="358">
                  <c:v>15726545.454545455</c:v>
                </c:pt>
                <c:pt idx="359">
                  <c:v>11910545.454545457</c:v>
                </c:pt>
                <c:pt idx="360">
                  <c:v>5319272.7272727257</c:v>
                </c:pt>
                <c:pt idx="361">
                  <c:v>4741090.9090909082</c:v>
                </c:pt>
                <c:pt idx="362">
                  <c:v>7978909.0909090927</c:v>
                </c:pt>
                <c:pt idx="363">
                  <c:v>6360000</c:v>
                </c:pt>
                <c:pt idx="364">
                  <c:v>8557090.9090909064</c:v>
                </c:pt>
                <c:pt idx="365">
                  <c:v>9597818.1818181854</c:v>
                </c:pt>
                <c:pt idx="366">
                  <c:v>11101090.909090906</c:v>
                </c:pt>
                <c:pt idx="367">
                  <c:v>5203636.3636363605</c:v>
                </c:pt>
                <c:pt idx="368">
                  <c:v>3931636.3636363633</c:v>
                </c:pt>
                <c:pt idx="369">
                  <c:v>1965818.1818181819</c:v>
                </c:pt>
                <c:pt idx="370">
                  <c:v>12951272.727272725</c:v>
                </c:pt>
                <c:pt idx="371">
                  <c:v>20236363.636363637</c:v>
                </c:pt>
                <c:pt idx="372">
                  <c:v>22664727.272727277</c:v>
                </c:pt>
                <c:pt idx="373">
                  <c:v>21161454.545454547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34560"/>
        <c:axId val="167527168"/>
      </c:scatterChart>
      <c:scatterChart>
        <c:scatterStyle val="lineMarker"/>
        <c:varyColors val="0"/>
        <c:ser>
          <c:idx val="1"/>
          <c:order val="1"/>
          <c:tx>
            <c:v>Cooling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Graph!$A$2:$A$375</c:f>
              <c:numCache>
                <c:formatCode>[$-409]mmm\-yy;@</c:formatCode>
                <c:ptCount val="374"/>
                <c:pt idx="0">
                  <c:v>40817</c:v>
                </c:pt>
                <c:pt idx="1">
                  <c:v>40818</c:v>
                </c:pt>
                <c:pt idx="2">
                  <c:v>40819</c:v>
                </c:pt>
                <c:pt idx="3">
                  <c:v>40820</c:v>
                </c:pt>
                <c:pt idx="4">
                  <c:v>40821</c:v>
                </c:pt>
                <c:pt idx="5">
                  <c:v>40822</c:v>
                </c:pt>
                <c:pt idx="6">
                  <c:v>40823</c:v>
                </c:pt>
                <c:pt idx="7">
                  <c:v>40824</c:v>
                </c:pt>
                <c:pt idx="8">
                  <c:v>40825</c:v>
                </c:pt>
                <c:pt idx="9">
                  <c:v>40826</c:v>
                </c:pt>
                <c:pt idx="10">
                  <c:v>40827</c:v>
                </c:pt>
                <c:pt idx="11">
                  <c:v>40828</c:v>
                </c:pt>
                <c:pt idx="12">
                  <c:v>40829</c:v>
                </c:pt>
                <c:pt idx="13">
                  <c:v>40830</c:v>
                </c:pt>
                <c:pt idx="14">
                  <c:v>40831</c:v>
                </c:pt>
                <c:pt idx="15">
                  <c:v>40832</c:v>
                </c:pt>
                <c:pt idx="16">
                  <c:v>40833</c:v>
                </c:pt>
                <c:pt idx="17">
                  <c:v>40834</c:v>
                </c:pt>
                <c:pt idx="18">
                  <c:v>40835</c:v>
                </c:pt>
                <c:pt idx="19">
                  <c:v>40836</c:v>
                </c:pt>
                <c:pt idx="20">
                  <c:v>40837</c:v>
                </c:pt>
                <c:pt idx="21">
                  <c:v>40838</c:v>
                </c:pt>
                <c:pt idx="22">
                  <c:v>40839</c:v>
                </c:pt>
                <c:pt idx="23">
                  <c:v>40840</c:v>
                </c:pt>
                <c:pt idx="24">
                  <c:v>40841</c:v>
                </c:pt>
                <c:pt idx="25">
                  <c:v>40842</c:v>
                </c:pt>
                <c:pt idx="26">
                  <c:v>40843</c:v>
                </c:pt>
                <c:pt idx="27">
                  <c:v>40844</c:v>
                </c:pt>
                <c:pt idx="28">
                  <c:v>40845</c:v>
                </c:pt>
                <c:pt idx="29">
                  <c:v>40846</c:v>
                </c:pt>
                <c:pt idx="30">
                  <c:v>40847</c:v>
                </c:pt>
                <c:pt idx="31">
                  <c:v>40848</c:v>
                </c:pt>
                <c:pt idx="32">
                  <c:v>40849</c:v>
                </c:pt>
                <c:pt idx="33">
                  <c:v>40850</c:v>
                </c:pt>
                <c:pt idx="34">
                  <c:v>40851</c:v>
                </c:pt>
                <c:pt idx="35">
                  <c:v>40852</c:v>
                </c:pt>
                <c:pt idx="36">
                  <c:v>40853</c:v>
                </c:pt>
                <c:pt idx="37">
                  <c:v>40854</c:v>
                </c:pt>
                <c:pt idx="38">
                  <c:v>40855</c:v>
                </c:pt>
                <c:pt idx="39">
                  <c:v>40856</c:v>
                </c:pt>
                <c:pt idx="40">
                  <c:v>40857</c:v>
                </c:pt>
                <c:pt idx="41">
                  <c:v>40858</c:v>
                </c:pt>
                <c:pt idx="42">
                  <c:v>40859</c:v>
                </c:pt>
                <c:pt idx="43">
                  <c:v>40860</c:v>
                </c:pt>
                <c:pt idx="44">
                  <c:v>40861</c:v>
                </c:pt>
                <c:pt idx="45">
                  <c:v>40862</c:v>
                </c:pt>
                <c:pt idx="46">
                  <c:v>40863</c:v>
                </c:pt>
                <c:pt idx="47">
                  <c:v>40864</c:v>
                </c:pt>
                <c:pt idx="48">
                  <c:v>40865</c:v>
                </c:pt>
                <c:pt idx="49">
                  <c:v>40866</c:v>
                </c:pt>
                <c:pt idx="50">
                  <c:v>40867</c:v>
                </c:pt>
                <c:pt idx="51">
                  <c:v>40868</c:v>
                </c:pt>
                <c:pt idx="52">
                  <c:v>40869</c:v>
                </c:pt>
                <c:pt idx="53">
                  <c:v>40870</c:v>
                </c:pt>
                <c:pt idx="54">
                  <c:v>40871</c:v>
                </c:pt>
                <c:pt idx="55">
                  <c:v>40872</c:v>
                </c:pt>
                <c:pt idx="56">
                  <c:v>40873</c:v>
                </c:pt>
                <c:pt idx="57">
                  <c:v>40874</c:v>
                </c:pt>
                <c:pt idx="58">
                  <c:v>40875</c:v>
                </c:pt>
                <c:pt idx="59">
                  <c:v>40876</c:v>
                </c:pt>
                <c:pt idx="60">
                  <c:v>40877</c:v>
                </c:pt>
                <c:pt idx="61">
                  <c:v>40878</c:v>
                </c:pt>
                <c:pt idx="62">
                  <c:v>40879</c:v>
                </c:pt>
                <c:pt idx="63">
                  <c:v>40880</c:v>
                </c:pt>
                <c:pt idx="64">
                  <c:v>40881</c:v>
                </c:pt>
                <c:pt idx="65">
                  <c:v>40882</c:v>
                </c:pt>
                <c:pt idx="66">
                  <c:v>40883</c:v>
                </c:pt>
                <c:pt idx="67">
                  <c:v>40884</c:v>
                </c:pt>
                <c:pt idx="68">
                  <c:v>40885</c:v>
                </c:pt>
                <c:pt idx="69">
                  <c:v>40886</c:v>
                </c:pt>
                <c:pt idx="70">
                  <c:v>40887</c:v>
                </c:pt>
                <c:pt idx="71">
                  <c:v>40888</c:v>
                </c:pt>
                <c:pt idx="72">
                  <c:v>40889</c:v>
                </c:pt>
                <c:pt idx="73">
                  <c:v>40890</c:v>
                </c:pt>
                <c:pt idx="74">
                  <c:v>40891</c:v>
                </c:pt>
                <c:pt idx="75">
                  <c:v>40892</c:v>
                </c:pt>
                <c:pt idx="76">
                  <c:v>40893</c:v>
                </c:pt>
                <c:pt idx="77">
                  <c:v>40894</c:v>
                </c:pt>
                <c:pt idx="78">
                  <c:v>40895</c:v>
                </c:pt>
                <c:pt idx="79">
                  <c:v>40896</c:v>
                </c:pt>
                <c:pt idx="80">
                  <c:v>40897</c:v>
                </c:pt>
                <c:pt idx="81">
                  <c:v>40898</c:v>
                </c:pt>
                <c:pt idx="82">
                  <c:v>40899</c:v>
                </c:pt>
                <c:pt idx="83">
                  <c:v>40900</c:v>
                </c:pt>
                <c:pt idx="84">
                  <c:v>40901</c:v>
                </c:pt>
                <c:pt idx="85">
                  <c:v>40902</c:v>
                </c:pt>
                <c:pt idx="86">
                  <c:v>40903</c:v>
                </c:pt>
                <c:pt idx="87">
                  <c:v>40904</c:v>
                </c:pt>
                <c:pt idx="88">
                  <c:v>40905</c:v>
                </c:pt>
                <c:pt idx="89">
                  <c:v>40906</c:v>
                </c:pt>
                <c:pt idx="90">
                  <c:v>40907</c:v>
                </c:pt>
                <c:pt idx="91">
                  <c:v>40908</c:v>
                </c:pt>
                <c:pt idx="92">
                  <c:v>40909</c:v>
                </c:pt>
                <c:pt idx="93">
                  <c:v>40910</c:v>
                </c:pt>
                <c:pt idx="94">
                  <c:v>40911</c:v>
                </c:pt>
                <c:pt idx="95">
                  <c:v>40912</c:v>
                </c:pt>
                <c:pt idx="96">
                  <c:v>40913</c:v>
                </c:pt>
                <c:pt idx="97">
                  <c:v>40914</c:v>
                </c:pt>
                <c:pt idx="98">
                  <c:v>40915</c:v>
                </c:pt>
                <c:pt idx="99">
                  <c:v>40916</c:v>
                </c:pt>
                <c:pt idx="100">
                  <c:v>40917</c:v>
                </c:pt>
                <c:pt idx="101">
                  <c:v>40918</c:v>
                </c:pt>
                <c:pt idx="102">
                  <c:v>40919</c:v>
                </c:pt>
                <c:pt idx="103">
                  <c:v>40920</c:v>
                </c:pt>
                <c:pt idx="104">
                  <c:v>40921</c:v>
                </c:pt>
                <c:pt idx="105">
                  <c:v>40922</c:v>
                </c:pt>
                <c:pt idx="106">
                  <c:v>40923</c:v>
                </c:pt>
                <c:pt idx="107">
                  <c:v>40924</c:v>
                </c:pt>
                <c:pt idx="108">
                  <c:v>40925</c:v>
                </c:pt>
                <c:pt idx="109">
                  <c:v>40926</c:v>
                </c:pt>
                <c:pt idx="110">
                  <c:v>40927</c:v>
                </c:pt>
                <c:pt idx="111">
                  <c:v>40928</c:v>
                </c:pt>
                <c:pt idx="112">
                  <c:v>40929</c:v>
                </c:pt>
                <c:pt idx="113">
                  <c:v>40930</c:v>
                </c:pt>
                <c:pt idx="114">
                  <c:v>40931</c:v>
                </c:pt>
                <c:pt idx="115">
                  <c:v>40932</c:v>
                </c:pt>
                <c:pt idx="116">
                  <c:v>40933</c:v>
                </c:pt>
                <c:pt idx="117">
                  <c:v>40934</c:v>
                </c:pt>
                <c:pt idx="118">
                  <c:v>40935</c:v>
                </c:pt>
                <c:pt idx="119">
                  <c:v>40936</c:v>
                </c:pt>
                <c:pt idx="120">
                  <c:v>40937</c:v>
                </c:pt>
                <c:pt idx="121">
                  <c:v>40938</c:v>
                </c:pt>
                <c:pt idx="122">
                  <c:v>40939</c:v>
                </c:pt>
                <c:pt idx="123">
                  <c:v>40940</c:v>
                </c:pt>
                <c:pt idx="124">
                  <c:v>40941</c:v>
                </c:pt>
                <c:pt idx="125">
                  <c:v>40942</c:v>
                </c:pt>
                <c:pt idx="126">
                  <c:v>40943</c:v>
                </c:pt>
                <c:pt idx="127">
                  <c:v>40944</c:v>
                </c:pt>
                <c:pt idx="128">
                  <c:v>40945</c:v>
                </c:pt>
                <c:pt idx="129">
                  <c:v>40946</c:v>
                </c:pt>
                <c:pt idx="130">
                  <c:v>40947</c:v>
                </c:pt>
                <c:pt idx="131">
                  <c:v>40948</c:v>
                </c:pt>
                <c:pt idx="132">
                  <c:v>40949</c:v>
                </c:pt>
                <c:pt idx="133">
                  <c:v>40950</c:v>
                </c:pt>
                <c:pt idx="134">
                  <c:v>40951</c:v>
                </c:pt>
                <c:pt idx="135">
                  <c:v>40952</c:v>
                </c:pt>
                <c:pt idx="136">
                  <c:v>40953</c:v>
                </c:pt>
                <c:pt idx="137">
                  <c:v>40954</c:v>
                </c:pt>
                <c:pt idx="138">
                  <c:v>40955</c:v>
                </c:pt>
                <c:pt idx="139">
                  <c:v>40956</c:v>
                </c:pt>
                <c:pt idx="140">
                  <c:v>40957</c:v>
                </c:pt>
                <c:pt idx="141">
                  <c:v>40958</c:v>
                </c:pt>
                <c:pt idx="142">
                  <c:v>40959</c:v>
                </c:pt>
                <c:pt idx="143">
                  <c:v>40960</c:v>
                </c:pt>
                <c:pt idx="144">
                  <c:v>40961</c:v>
                </c:pt>
                <c:pt idx="145">
                  <c:v>40962</c:v>
                </c:pt>
                <c:pt idx="146">
                  <c:v>40963</c:v>
                </c:pt>
                <c:pt idx="147">
                  <c:v>40964</c:v>
                </c:pt>
                <c:pt idx="148">
                  <c:v>40965</c:v>
                </c:pt>
                <c:pt idx="149">
                  <c:v>40966</c:v>
                </c:pt>
                <c:pt idx="150">
                  <c:v>40967</c:v>
                </c:pt>
                <c:pt idx="151">
                  <c:v>40968</c:v>
                </c:pt>
                <c:pt idx="152">
                  <c:v>40969</c:v>
                </c:pt>
                <c:pt idx="153">
                  <c:v>40970</c:v>
                </c:pt>
                <c:pt idx="154">
                  <c:v>40971</c:v>
                </c:pt>
                <c:pt idx="155">
                  <c:v>40972</c:v>
                </c:pt>
                <c:pt idx="156">
                  <c:v>40973</c:v>
                </c:pt>
                <c:pt idx="157">
                  <c:v>40974</c:v>
                </c:pt>
                <c:pt idx="158">
                  <c:v>40975</c:v>
                </c:pt>
                <c:pt idx="159">
                  <c:v>40976</c:v>
                </c:pt>
                <c:pt idx="160">
                  <c:v>40977</c:v>
                </c:pt>
                <c:pt idx="161">
                  <c:v>40978</c:v>
                </c:pt>
                <c:pt idx="162">
                  <c:v>40979</c:v>
                </c:pt>
                <c:pt idx="163">
                  <c:v>40980</c:v>
                </c:pt>
                <c:pt idx="164">
                  <c:v>40981</c:v>
                </c:pt>
                <c:pt idx="165">
                  <c:v>40982</c:v>
                </c:pt>
                <c:pt idx="166">
                  <c:v>40983</c:v>
                </c:pt>
                <c:pt idx="167">
                  <c:v>40984</c:v>
                </c:pt>
                <c:pt idx="168">
                  <c:v>40985</c:v>
                </c:pt>
                <c:pt idx="169">
                  <c:v>40986</c:v>
                </c:pt>
                <c:pt idx="170">
                  <c:v>40987</c:v>
                </c:pt>
                <c:pt idx="171">
                  <c:v>40988</c:v>
                </c:pt>
                <c:pt idx="172">
                  <c:v>40989</c:v>
                </c:pt>
                <c:pt idx="173">
                  <c:v>40990</c:v>
                </c:pt>
                <c:pt idx="174">
                  <c:v>40991</c:v>
                </c:pt>
                <c:pt idx="175">
                  <c:v>40992</c:v>
                </c:pt>
                <c:pt idx="176">
                  <c:v>40993</c:v>
                </c:pt>
                <c:pt idx="177">
                  <c:v>40994</c:v>
                </c:pt>
                <c:pt idx="178">
                  <c:v>40995</c:v>
                </c:pt>
                <c:pt idx="179">
                  <c:v>40996</c:v>
                </c:pt>
                <c:pt idx="180">
                  <c:v>40997</c:v>
                </c:pt>
                <c:pt idx="181">
                  <c:v>40998</c:v>
                </c:pt>
                <c:pt idx="182">
                  <c:v>40999</c:v>
                </c:pt>
                <c:pt idx="183">
                  <c:v>41000</c:v>
                </c:pt>
                <c:pt idx="184">
                  <c:v>41001</c:v>
                </c:pt>
                <c:pt idx="185">
                  <c:v>41002</c:v>
                </c:pt>
                <c:pt idx="186">
                  <c:v>41003</c:v>
                </c:pt>
                <c:pt idx="187">
                  <c:v>41004</c:v>
                </c:pt>
                <c:pt idx="188">
                  <c:v>41005</c:v>
                </c:pt>
                <c:pt idx="189">
                  <c:v>41006</c:v>
                </c:pt>
                <c:pt idx="190">
                  <c:v>41007</c:v>
                </c:pt>
                <c:pt idx="191">
                  <c:v>41008</c:v>
                </c:pt>
                <c:pt idx="192">
                  <c:v>41009</c:v>
                </c:pt>
                <c:pt idx="193">
                  <c:v>41010</c:v>
                </c:pt>
                <c:pt idx="194">
                  <c:v>41011</c:v>
                </c:pt>
                <c:pt idx="195">
                  <c:v>41012</c:v>
                </c:pt>
                <c:pt idx="196">
                  <c:v>41013</c:v>
                </c:pt>
                <c:pt idx="197">
                  <c:v>41014</c:v>
                </c:pt>
                <c:pt idx="198">
                  <c:v>41015</c:v>
                </c:pt>
                <c:pt idx="199">
                  <c:v>41016</c:v>
                </c:pt>
                <c:pt idx="200">
                  <c:v>41017</c:v>
                </c:pt>
                <c:pt idx="201">
                  <c:v>41018</c:v>
                </c:pt>
                <c:pt idx="202">
                  <c:v>41019</c:v>
                </c:pt>
                <c:pt idx="203">
                  <c:v>41020</c:v>
                </c:pt>
                <c:pt idx="204">
                  <c:v>41021</c:v>
                </c:pt>
                <c:pt idx="205">
                  <c:v>41022</c:v>
                </c:pt>
                <c:pt idx="206">
                  <c:v>41023</c:v>
                </c:pt>
                <c:pt idx="207">
                  <c:v>41024</c:v>
                </c:pt>
                <c:pt idx="208">
                  <c:v>41025</c:v>
                </c:pt>
                <c:pt idx="209">
                  <c:v>41026</c:v>
                </c:pt>
                <c:pt idx="210">
                  <c:v>41027</c:v>
                </c:pt>
                <c:pt idx="211">
                  <c:v>41028</c:v>
                </c:pt>
                <c:pt idx="212">
                  <c:v>41029</c:v>
                </c:pt>
                <c:pt idx="213">
                  <c:v>41030</c:v>
                </c:pt>
                <c:pt idx="214">
                  <c:v>41031</c:v>
                </c:pt>
                <c:pt idx="215">
                  <c:v>41032</c:v>
                </c:pt>
                <c:pt idx="216">
                  <c:v>41033</c:v>
                </c:pt>
                <c:pt idx="217">
                  <c:v>41034</c:v>
                </c:pt>
                <c:pt idx="218">
                  <c:v>41035</c:v>
                </c:pt>
                <c:pt idx="219">
                  <c:v>41036</c:v>
                </c:pt>
                <c:pt idx="220">
                  <c:v>41037</c:v>
                </c:pt>
                <c:pt idx="221">
                  <c:v>41038</c:v>
                </c:pt>
                <c:pt idx="222">
                  <c:v>41039</c:v>
                </c:pt>
                <c:pt idx="223">
                  <c:v>41040</c:v>
                </c:pt>
                <c:pt idx="224">
                  <c:v>41041</c:v>
                </c:pt>
                <c:pt idx="225">
                  <c:v>41042</c:v>
                </c:pt>
                <c:pt idx="226">
                  <c:v>41043</c:v>
                </c:pt>
                <c:pt idx="227">
                  <c:v>41044</c:v>
                </c:pt>
                <c:pt idx="228">
                  <c:v>41045</c:v>
                </c:pt>
                <c:pt idx="229">
                  <c:v>41046</c:v>
                </c:pt>
                <c:pt idx="230">
                  <c:v>41047</c:v>
                </c:pt>
                <c:pt idx="231">
                  <c:v>41048</c:v>
                </c:pt>
                <c:pt idx="232">
                  <c:v>41049</c:v>
                </c:pt>
                <c:pt idx="233">
                  <c:v>41050</c:v>
                </c:pt>
                <c:pt idx="234">
                  <c:v>41051</c:v>
                </c:pt>
                <c:pt idx="235">
                  <c:v>41052</c:v>
                </c:pt>
                <c:pt idx="236">
                  <c:v>41053</c:v>
                </c:pt>
                <c:pt idx="237">
                  <c:v>41054</c:v>
                </c:pt>
                <c:pt idx="238">
                  <c:v>41055</c:v>
                </c:pt>
                <c:pt idx="239">
                  <c:v>41056</c:v>
                </c:pt>
                <c:pt idx="240">
                  <c:v>41057</c:v>
                </c:pt>
                <c:pt idx="241">
                  <c:v>41058</c:v>
                </c:pt>
                <c:pt idx="242">
                  <c:v>41059</c:v>
                </c:pt>
                <c:pt idx="243">
                  <c:v>41060</c:v>
                </c:pt>
                <c:pt idx="244">
                  <c:v>41061</c:v>
                </c:pt>
                <c:pt idx="245">
                  <c:v>41062</c:v>
                </c:pt>
                <c:pt idx="246">
                  <c:v>41063</c:v>
                </c:pt>
                <c:pt idx="247">
                  <c:v>41064</c:v>
                </c:pt>
                <c:pt idx="248">
                  <c:v>41065</c:v>
                </c:pt>
                <c:pt idx="249">
                  <c:v>41066</c:v>
                </c:pt>
                <c:pt idx="250">
                  <c:v>41067</c:v>
                </c:pt>
                <c:pt idx="251">
                  <c:v>41068</c:v>
                </c:pt>
                <c:pt idx="252">
                  <c:v>41069</c:v>
                </c:pt>
                <c:pt idx="253">
                  <c:v>41070</c:v>
                </c:pt>
                <c:pt idx="254">
                  <c:v>41071</c:v>
                </c:pt>
                <c:pt idx="255">
                  <c:v>41072</c:v>
                </c:pt>
                <c:pt idx="256">
                  <c:v>41073</c:v>
                </c:pt>
                <c:pt idx="257">
                  <c:v>41074</c:v>
                </c:pt>
                <c:pt idx="258">
                  <c:v>41075</c:v>
                </c:pt>
                <c:pt idx="259">
                  <c:v>41076</c:v>
                </c:pt>
                <c:pt idx="260">
                  <c:v>41077</c:v>
                </c:pt>
                <c:pt idx="261">
                  <c:v>41078</c:v>
                </c:pt>
                <c:pt idx="262">
                  <c:v>41079</c:v>
                </c:pt>
                <c:pt idx="263">
                  <c:v>41080</c:v>
                </c:pt>
                <c:pt idx="264">
                  <c:v>41081</c:v>
                </c:pt>
                <c:pt idx="265">
                  <c:v>41082</c:v>
                </c:pt>
                <c:pt idx="266">
                  <c:v>41083</c:v>
                </c:pt>
                <c:pt idx="267">
                  <c:v>41084</c:v>
                </c:pt>
                <c:pt idx="268">
                  <c:v>41085</c:v>
                </c:pt>
                <c:pt idx="269">
                  <c:v>41086</c:v>
                </c:pt>
                <c:pt idx="270">
                  <c:v>41087</c:v>
                </c:pt>
                <c:pt idx="271">
                  <c:v>41088</c:v>
                </c:pt>
                <c:pt idx="272">
                  <c:v>41089</c:v>
                </c:pt>
                <c:pt idx="273">
                  <c:v>41090</c:v>
                </c:pt>
                <c:pt idx="274">
                  <c:v>41091</c:v>
                </c:pt>
                <c:pt idx="275">
                  <c:v>41092</c:v>
                </c:pt>
                <c:pt idx="276">
                  <c:v>41093</c:v>
                </c:pt>
                <c:pt idx="277">
                  <c:v>41094</c:v>
                </c:pt>
                <c:pt idx="278">
                  <c:v>41095</c:v>
                </c:pt>
                <c:pt idx="279">
                  <c:v>41096</c:v>
                </c:pt>
                <c:pt idx="280">
                  <c:v>41097</c:v>
                </c:pt>
                <c:pt idx="281">
                  <c:v>41098</c:v>
                </c:pt>
                <c:pt idx="282">
                  <c:v>41099</c:v>
                </c:pt>
                <c:pt idx="283">
                  <c:v>41100</c:v>
                </c:pt>
                <c:pt idx="284">
                  <c:v>41101</c:v>
                </c:pt>
                <c:pt idx="285">
                  <c:v>41102</c:v>
                </c:pt>
                <c:pt idx="286">
                  <c:v>41103</c:v>
                </c:pt>
                <c:pt idx="287">
                  <c:v>41104</c:v>
                </c:pt>
                <c:pt idx="288">
                  <c:v>41105</c:v>
                </c:pt>
                <c:pt idx="289">
                  <c:v>41106</c:v>
                </c:pt>
                <c:pt idx="290">
                  <c:v>41107</c:v>
                </c:pt>
                <c:pt idx="291">
                  <c:v>41108</c:v>
                </c:pt>
                <c:pt idx="292">
                  <c:v>41109</c:v>
                </c:pt>
                <c:pt idx="293">
                  <c:v>41110</c:v>
                </c:pt>
                <c:pt idx="294">
                  <c:v>41111</c:v>
                </c:pt>
                <c:pt idx="295">
                  <c:v>41112</c:v>
                </c:pt>
                <c:pt idx="296">
                  <c:v>41113</c:v>
                </c:pt>
                <c:pt idx="297">
                  <c:v>41114</c:v>
                </c:pt>
                <c:pt idx="298">
                  <c:v>41115</c:v>
                </c:pt>
                <c:pt idx="299">
                  <c:v>41116</c:v>
                </c:pt>
                <c:pt idx="300">
                  <c:v>41117</c:v>
                </c:pt>
                <c:pt idx="301">
                  <c:v>41118</c:v>
                </c:pt>
                <c:pt idx="302">
                  <c:v>41119</c:v>
                </c:pt>
                <c:pt idx="303">
                  <c:v>41120</c:v>
                </c:pt>
                <c:pt idx="304">
                  <c:v>41121</c:v>
                </c:pt>
                <c:pt idx="305">
                  <c:v>41122</c:v>
                </c:pt>
                <c:pt idx="306">
                  <c:v>41123</c:v>
                </c:pt>
                <c:pt idx="307">
                  <c:v>41124</c:v>
                </c:pt>
                <c:pt idx="308">
                  <c:v>41125</c:v>
                </c:pt>
                <c:pt idx="309">
                  <c:v>41126</c:v>
                </c:pt>
                <c:pt idx="310">
                  <c:v>41127</c:v>
                </c:pt>
                <c:pt idx="311">
                  <c:v>41128</c:v>
                </c:pt>
                <c:pt idx="312">
                  <c:v>41129</c:v>
                </c:pt>
                <c:pt idx="313">
                  <c:v>41130</c:v>
                </c:pt>
                <c:pt idx="314">
                  <c:v>41131</c:v>
                </c:pt>
                <c:pt idx="315">
                  <c:v>41132</c:v>
                </c:pt>
                <c:pt idx="316">
                  <c:v>41133</c:v>
                </c:pt>
                <c:pt idx="317">
                  <c:v>41134</c:v>
                </c:pt>
                <c:pt idx="318">
                  <c:v>41135</c:v>
                </c:pt>
                <c:pt idx="319">
                  <c:v>41136</c:v>
                </c:pt>
                <c:pt idx="320">
                  <c:v>41137</c:v>
                </c:pt>
                <c:pt idx="321">
                  <c:v>41138</c:v>
                </c:pt>
                <c:pt idx="322">
                  <c:v>41139</c:v>
                </c:pt>
                <c:pt idx="323">
                  <c:v>41140</c:v>
                </c:pt>
                <c:pt idx="324">
                  <c:v>41141</c:v>
                </c:pt>
                <c:pt idx="325">
                  <c:v>41142</c:v>
                </c:pt>
                <c:pt idx="326">
                  <c:v>41143</c:v>
                </c:pt>
                <c:pt idx="327">
                  <c:v>41144</c:v>
                </c:pt>
                <c:pt idx="328">
                  <c:v>41145</c:v>
                </c:pt>
                <c:pt idx="329">
                  <c:v>41146</c:v>
                </c:pt>
                <c:pt idx="330">
                  <c:v>41147</c:v>
                </c:pt>
                <c:pt idx="331">
                  <c:v>41148</c:v>
                </c:pt>
                <c:pt idx="332">
                  <c:v>41149</c:v>
                </c:pt>
                <c:pt idx="333">
                  <c:v>41150</c:v>
                </c:pt>
                <c:pt idx="334">
                  <c:v>41151</c:v>
                </c:pt>
                <c:pt idx="335">
                  <c:v>41152</c:v>
                </c:pt>
                <c:pt idx="336">
                  <c:v>41153</c:v>
                </c:pt>
                <c:pt idx="337">
                  <c:v>41154</c:v>
                </c:pt>
                <c:pt idx="338">
                  <c:v>41155</c:v>
                </c:pt>
                <c:pt idx="339">
                  <c:v>41156</c:v>
                </c:pt>
                <c:pt idx="340">
                  <c:v>41157</c:v>
                </c:pt>
                <c:pt idx="341">
                  <c:v>41158</c:v>
                </c:pt>
                <c:pt idx="342">
                  <c:v>41159</c:v>
                </c:pt>
                <c:pt idx="343">
                  <c:v>41160</c:v>
                </c:pt>
                <c:pt idx="344">
                  <c:v>41161</c:v>
                </c:pt>
                <c:pt idx="345">
                  <c:v>41162</c:v>
                </c:pt>
                <c:pt idx="346">
                  <c:v>41163</c:v>
                </c:pt>
                <c:pt idx="347">
                  <c:v>41164</c:v>
                </c:pt>
                <c:pt idx="348">
                  <c:v>41165</c:v>
                </c:pt>
                <c:pt idx="349">
                  <c:v>41166</c:v>
                </c:pt>
                <c:pt idx="350">
                  <c:v>41167</c:v>
                </c:pt>
                <c:pt idx="351">
                  <c:v>41168</c:v>
                </c:pt>
                <c:pt idx="352">
                  <c:v>41169</c:v>
                </c:pt>
                <c:pt idx="353">
                  <c:v>41170</c:v>
                </c:pt>
                <c:pt idx="354">
                  <c:v>41171</c:v>
                </c:pt>
                <c:pt idx="355">
                  <c:v>41172</c:v>
                </c:pt>
                <c:pt idx="356">
                  <c:v>41173</c:v>
                </c:pt>
                <c:pt idx="357">
                  <c:v>41174</c:v>
                </c:pt>
                <c:pt idx="358">
                  <c:v>41175</c:v>
                </c:pt>
                <c:pt idx="359">
                  <c:v>41176</c:v>
                </c:pt>
                <c:pt idx="360">
                  <c:v>41177</c:v>
                </c:pt>
                <c:pt idx="361">
                  <c:v>41178</c:v>
                </c:pt>
                <c:pt idx="362">
                  <c:v>41179</c:v>
                </c:pt>
                <c:pt idx="363">
                  <c:v>41180</c:v>
                </c:pt>
                <c:pt idx="364">
                  <c:v>41181</c:v>
                </c:pt>
                <c:pt idx="365">
                  <c:v>41182</c:v>
                </c:pt>
                <c:pt idx="366">
                  <c:v>41183</c:v>
                </c:pt>
                <c:pt idx="367">
                  <c:v>41184</c:v>
                </c:pt>
                <c:pt idx="368">
                  <c:v>41185</c:v>
                </c:pt>
                <c:pt idx="369">
                  <c:v>41186</c:v>
                </c:pt>
                <c:pt idx="370">
                  <c:v>41187</c:v>
                </c:pt>
                <c:pt idx="371">
                  <c:v>41188</c:v>
                </c:pt>
                <c:pt idx="372">
                  <c:v>41189</c:v>
                </c:pt>
                <c:pt idx="373">
                  <c:v>41190</c:v>
                </c:pt>
              </c:numCache>
            </c:numRef>
          </c:xVal>
          <c:yVal>
            <c:numRef>
              <c:f>Graph!$E$2:$E$375</c:f>
              <c:numCache>
                <c:formatCode>General</c:formatCode>
                <c:ptCount val="374"/>
                <c:pt idx="0">
                  <c:v>0</c:v>
                </c:pt>
                <c:pt idx="1">
                  <c:v>0</c:v>
                </c:pt>
                <c:pt idx="2">
                  <c:v>-4.8181818181818166</c:v>
                </c:pt>
                <c:pt idx="3">
                  <c:v>-6.8257575757575744</c:v>
                </c:pt>
                <c:pt idx="4">
                  <c:v>-13.651515151515149</c:v>
                </c:pt>
                <c:pt idx="5">
                  <c:v>-14.856060606060606</c:v>
                </c:pt>
                <c:pt idx="6">
                  <c:v>-19.272727272727259</c:v>
                </c:pt>
                <c:pt idx="7">
                  <c:v>-21.280303030303021</c:v>
                </c:pt>
                <c:pt idx="8">
                  <c:v>-18.871212121212125</c:v>
                </c:pt>
                <c:pt idx="9">
                  <c:v>-12.446969696969697</c:v>
                </c:pt>
                <c:pt idx="10">
                  <c:v>-16.462121212121197</c:v>
                </c:pt>
                <c:pt idx="11">
                  <c:v>-7.6287878787878771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-18.871212121212125</c:v>
                </c:pt>
                <c:pt idx="166">
                  <c:v>-10.439393939393939</c:v>
                </c:pt>
                <c:pt idx="167">
                  <c:v>-9.2348484848484791</c:v>
                </c:pt>
                <c:pt idx="168">
                  <c:v>-15.257575757575758</c:v>
                </c:pt>
                <c:pt idx="169">
                  <c:v>-10.439393939393939</c:v>
                </c:pt>
                <c:pt idx="170">
                  <c:v>-22.083333333333321</c:v>
                </c:pt>
                <c:pt idx="171">
                  <c:v>-28.909090909090907</c:v>
                </c:pt>
                <c:pt idx="172">
                  <c:v>-36.136363636363626</c:v>
                </c:pt>
                <c:pt idx="173">
                  <c:v>-27.704545454545457</c:v>
                </c:pt>
                <c:pt idx="174">
                  <c:v>0</c:v>
                </c:pt>
                <c:pt idx="175">
                  <c:v>0</c:v>
                </c:pt>
                <c:pt idx="176">
                  <c:v>-3.6136363636363638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-13.25</c:v>
                </c:pt>
                <c:pt idx="198">
                  <c:v>-0.40151515151515155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-22.083333333333321</c:v>
                </c:pt>
                <c:pt idx="215">
                  <c:v>-35.333333333333336</c:v>
                </c:pt>
                <c:pt idx="216">
                  <c:v>-17.265151515151516</c:v>
                </c:pt>
                <c:pt idx="217">
                  <c:v>0</c:v>
                </c:pt>
                <c:pt idx="218">
                  <c:v>-0.40151515151515155</c:v>
                </c:pt>
                <c:pt idx="219">
                  <c:v>0</c:v>
                </c:pt>
                <c:pt idx="220">
                  <c:v>-0.80303030303030309</c:v>
                </c:pt>
                <c:pt idx="221">
                  <c:v>0</c:v>
                </c:pt>
                <c:pt idx="222">
                  <c:v>-0.40151515151515155</c:v>
                </c:pt>
                <c:pt idx="223">
                  <c:v>-12.848484848484851</c:v>
                </c:pt>
                <c:pt idx="224">
                  <c:v>0</c:v>
                </c:pt>
                <c:pt idx="225">
                  <c:v>-7.2272727272727275</c:v>
                </c:pt>
                <c:pt idx="226">
                  <c:v>-12.045454545454547</c:v>
                </c:pt>
                <c:pt idx="227">
                  <c:v>-24.090909090909086</c:v>
                </c:pt>
                <c:pt idx="228">
                  <c:v>0</c:v>
                </c:pt>
                <c:pt idx="229">
                  <c:v>-4.4166666666666679</c:v>
                </c:pt>
                <c:pt idx="230">
                  <c:v>-20.075757575757571</c:v>
                </c:pt>
                <c:pt idx="231">
                  <c:v>-36.136363636363626</c:v>
                </c:pt>
                <c:pt idx="232">
                  <c:v>-48.181818181818173</c:v>
                </c:pt>
                <c:pt idx="233">
                  <c:v>-1.6060606060606062</c:v>
                </c:pt>
                <c:pt idx="234">
                  <c:v>-7.6287878787878771</c:v>
                </c:pt>
                <c:pt idx="235">
                  <c:v>-20.075757575757571</c:v>
                </c:pt>
                <c:pt idx="236">
                  <c:v>-39.348484848484851</c:v>
                </c:pt>
                <c:pt idx="237">
                  <c:v>-34.128787878787882</c:v>
                </c:pt>
                <c:pt idx="238">
                  <c:v>-15.65909090909091</c:v>
                </c:pt>
                <c:pt idx="239">
                  <c:v>-34.128787878787882</c:v>
                </c:pt>
                <c:pt idx="240">
                  <c:v>-63.439393939393938</c:v>
                </c:pt>
                <c:pt idx="241">
                  <c:v>-25.295454545454543</c:v>
                </c:pt>
                <c:pt idx="242">
                  <c:v>-0.40151515151515155</c:v>
                </c:pt>
                <c:pt idx="243">
                  <c:v>0</c:v>
                </c:pt>
                <c:pt idx="244">
                  <c:v>0</c:v>
                </c:pt>
                <c:pt idx="245">
                  <c:v>-2.8106060606060597</c:v>
                </c:pt>
                <c:pt idx="246">
                  <c:v>-18.469696969696962</c:v>
                </c:pt>
                <c:pt idx="247">
                  <c:v>-11.643939393939394</c:v>
                </c:pt>
                <c:pt idx="248">
                  <c:v>-4.4166666666666679</c:v>
                </c:pt>
                <c:pt idx="249">
                  <c:v>-18.469696969696962</c:v>
                </c:pt>
                <c:pt idx="250">
                  <c:v>-26.098484848484844</c:v>
                </c:pt>
                <c:pt idx="251">
                  <c:v>-33.325757575757578</c:v>
                </c:pt>
                <c:pt idx="252">
                  <c:v>-48.984848484848463</c:v>
                </c:pt>
                <c:pt idx="253">
                  <c:v>-51.393939393939405</c:v>
                </c:pt>
                <c:pt idx="254">
                  <c:v>-46.977272727272727</c:v>
                </c:pt>
                <c:pt idx="255">
                  <c:v>-18.068181818181813</c:v>
                </c:pt>
                <c:pt idx="256">
                  <c:v>-7.2272727272727275</c:v>
                </c:pt>
                <c:pt idx="257">
                  <c:v>-26.098484848484844</c:v>
                </c:pt>
                <c:pt idx="258">
                  <c:v>-45.371212121212103</c:v>
                </c:pt>
                <c:pt idx="259">
                  <c:v>-49.386363636363619</c:v>
                </c:pt>
                <c:pt idx="260">
                  <c:v>-32.12121212121211</c:v>
                </c:pt>
                <c:pt idx="261">
                  <c:v>-41.757575757575758</c:v>
                </c:pt>
                <c:pt idx="262">
                  <c:v>-81.507575757575751</c:v>
                </c:pt>
                <c:pt idx="263">
                  <c:v>-73.878787878787818</c:v>
                </c:pt>
                <c:pt idx="264">
                  <c:v>-40.954545454545439</c:v>
                </c:pt>
                <c:pt idx="265">
                  <c:v>-27.303030303030297</c:v>
                </c:pt>
                <c:pt idx="266">
                  <c:v>-30.916666666666668</c:v>
                </c:pt>
                <c:pt idx="267">
                  <c:v>-41.757575757575758</c:v>
                </c:pt>
                <c:pt idx="268">
                  <c:v>-17.265151515151516</c:v>
                </c:pt>
                <c:pt idx="269">
                  <c:v>-25.696969696969699</c:v>
                </c:pt>
                <c:pt idx="270">
                  <c:v>-46.575757575757564</c:v>
                </c:pt>
                <c:pt idx="271">
                  <c:v>-70.265151515151487</c:v>
                </c:pt>
                <c:pt idx="272">
                  <c:v>-57.015151515151508</c:v>
                </c:pt>
                <c:pt idx="273">
                  <c:v>-52.196969696969703</c:v>
                </c:pt>
                <c:pt idx="274">
                  <c:v>-52.598484848484858</c:v>
                </c:pt>
                <c:pt idx="275">
                  <c:v>-64.242424242424221</c:v>
                </c:pt>
                <c:pt idx="276">
                  <c:v>-78.295454545454518</c:v>
                </c:pt>
                <c:pt idx="277">
                  <c:v>-96.363636363636346</c:v>
                </c:pt>
                <c:pt idx="278">
                  <c:v>-95.159090909090878</c:v>
                </c:pt>
                <c:pt idx="279">
                  <c:v>-97.969696969696969</c:v>
                </c:pt>
                <c:pt idx="280">
                  <c:v>-87.931818181818187</c:v>
                </c:pt>
                <c:pt idx="281">
                  <c:v>-53.401515151515156</c:v>
                </c:pt>
                <c:pt idx="282">
                  <c:v>-52.598484848484858</c:v>
                </c:pt>
                <c:pt idx="283">
                  <c:v>-38.54545454545454</c:v>
                </c:pt>
                <c:pt idx="284">
                  <c:v>-42.962121212121211</c:v>
                </c:pt>
                <c:pt idx="285">
                  <c:v>-50.189393939393938</c:v>
                </c:pt>
                <c:pt idx="286">
                  <c:v>-51.393939393939405</c:v>
                </c:pt>
                <c:pt idx="287">
                  <c:v>-63.439393939393938</c:v>
                </c:pt>
                <c:pt idx="288">
                  <c:v>-58.62121212121211</c:v>
                </c:pt>
                <c:pt idx="289">
                  <c:v>-73.878787878787818</c:v>
                </c:pt>
                <c:pt idx="290">
                  <c:v>-93.151515151515142</c:v>
                </c:pt>
                <c:pt idx="291">
                  <c:v>-61.030303030303031</c:v>
                </c:pt>
                <c:pt idx="292">
                  <c:v>-25.295454545454543</c:v>
                </c:pt>
                <c:pt idx="293">
                  <c:v>-30.916666666666668</c:v>
                </c:pt>
                <c:pt idx="294">
                  <c:v>-38.143939393939398</c:v>
                </c:pt>
                <c:pt idx="295">
                  <c:v>-57.818181818181813</c:v>
                </c:pt>
                <c:pt idx="296">
                  <c:v>-80.704545454545467</c:v>
                </c:pt>
                <c:pt idx="297">
                  <c:v>-61.030303030303031</c:v>
                </c:pt>
                <c:pt idx="298">
                  <c:v>-53.803030303030305</c:v>
                </c:pt>
                <c:pt idx="299">
                  <c:v>-55.409090909090914</c:v>
                </c:pt>
                <c:pt idx="300">
                  <c:v>-22.484848484848484</c:v>
                </c:pt>
                <c:pt idx="301">
                  <c:v>-34.128787878787882</c:v>
                </c:pt>
                <c:pt idx="302">
                  <c:v>-36.537878787878789</c:v>
                </c:pt>
                <c:pt idx="303">
                  <c:v>-49.787878787878782</c:v>
                </c:pt>
                <c:pt idx="304">
                  <c:v>-42.159090909090907</c:v>
                </c:pt>
                <c:pt idx="305">
                  <c:v>-35.734848484848477</c:v>
                </c:pt>
                <c:pt idx="306">
                  <c:v>-50.992424242424249</c:v>
                </c:pt>
                <c:pt idx="307">
                  <c:v>-67.053030303030269</c:v>
                </c:pt>
                <c:pt idx="308">
                  <c:v>-60.628787878787868</c:v>
                </c:pt>
                <c:pt idx="309">
                  <c:v>-39.75</c:v>
                </c:pt>
                <c:pt idx="310">
                  <c:v>-28.106060606060598</c:v>
                </c:pt>
                <c:pt idx="311">
                  <c:v>-45.371212121212103</c:v>
                </c:pt>
                <c:pt idx="312">
                  <c:v>-40.553030303030305</c:v>
                </c:pt>
                <c:pt idx="313">
                  <c:v>-8.8333333333333357</c:v>
                </c:pt>
                <c:pt idx="314">
                  <c:v>0</c:v>
                </c:pt>
                <c:pt idx="315">
                  <c:v>-16.060606060606059</c:v>
                </c:pt>
                <c:pt idx="316">
                  <c:v>-17.265151515151516</c:v>
                </c:pt>
                <c:pt idx="317">
                  <c:v>-3.6136363636363638</c:v>
                </c:pt>
                <c:pt idx="318">
                  <c:v>-19.674242424242433</c:v>
                </c:pt>
                <c:pt idx="319">
                  <c:v>-26.901515151515152</c:v>
                </c:pt>
                <c:pt idx="320">
                  <c:v>-17.666666666666668</c:v>
                </c:pt>
                <c:pt idx="321">
                  <c:v>-8.8333333333333357</c:v>
                </c:pt>
                <c:pt idx="322">
                  <c:v>-11.242424242424242</c:v>
                </c:pt>
                <c:pt idx="323">
                  <c:v>-10.037878787878784</c:v>
                </c:pt>
                <c:pt idx="324">
                  <c:v>-12.848484848484851</c:v>
                </c:pt>
                <c:pt idx="325">
                  <c:v>-18.068181818181813</c:v>
                </c:pt>
                <c:pt idx="326">
                  <c:v>-24.090909090909086</c:v>
                </c:pt>
                <c:pt idx="327">
                  <c:v>-36.939393939393931</c:v>
                </c:pt>
                <c:pt idx="328">
                  <c:v>-42.962121212121211</c:v>
                </c:pt>
                <c:pt idx="329">
                  <c:v>-51.795454545454561</c:v>
                </c:pt>
                <c:pt idx="330">
                  <c:v>-43.76515151515153</c:v>
                </c:pt>
                <c:pt idx="331">
                  <c:v>-44.56818181818182</c:v>
                </c:pt>
                <c:pt idx="332">
                  <c:v>-25.696969696969699</c:v>
                </c:pt>
                <c:pt idx="333">
                  <c:v>-23.287878787878789</c:v>
                </c:pt>
                <c:pt idx="334">
                  <c:v>-34.931818181818173</c:v>
                </c:pt>
                <c:pt idx="335">
                  <c:v>-55.007575757575758</c:v>
                </c:pt>
                <c:pt idx="336">
                  <c:v>-30.515151515151519</c:v>
                </c:pt>
                <c:pt idx="337">
                  <c:v>-35.734848484848477</c:v>
                </c:pt>
                <c:pt idx="338">
                  <c:v>-43.76515151515153</c:v>
                </c:pt>
                <c:pt idx="339">
                  <c:v>-40.151515151515149</c:v>
                </c:pt>
                <c:pt idx="340">
                  <c:v>-38.54545454545454</c:v>
                </c:pt>
                <c:pt idx="341">
                  <c:v>-31.719696969696972</c:v>
                </c:pt>
                <c:pt idx="342">
                  <c:v>-9.6363636363636349</c:v>
                </c:pt>
                <c:pt idx="343">
                  <c:v>-2.8106060606060597</c:v>
                </c:pt>
                <c:pt idx="344">
                  <c:v>-8.0303030303030276</c:v>
                </c:pt>
                <c:pt idx="345">
                  <c:v>-9.6363636363636349</c:v>
                </c:pt>
                <c:pt idx="346">
                  <c:v>-21.681818181818191</c:v>
                </c:pt>
                <c:pt idx="347">
                  <c:v>-29.7121212121212</c:v>
                </c:pt>
                <c:pt idx="348">
                  <c:v>-12.848484848484851</c:v>
                </c:pt>
                <c:pt idx="349">
                  <c:v>-7.2272727272727275</c:v>
                </c:pt>
                <c:pt idx="350">
                  <c:v>-9.2348484848484791</c:v>
                </c:pt>
                <c:pt idx="351">
                  <c:v>-15.257575757575758</c:v>
                </c:pt>
                <c:pt idx="352">
                  <c:v>-15.257575757575758</c:v>
                </c:pt>
                <c:pt idx="353">
                  <c:v>0</c:v>
                </c:pt>
                <c:pt idx="354">
                  <c:v>-0.80303030303030309</c:v>
                </c:pt>
                <c:pt idx="355">
                  <c:v>-1.6060606060606062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-6.4242424242424265</c:v>
                </c:pt>
                <c:pt idx="361">
                  <c:v>-5.2196969696969688</c:v>
                </c:pt>
                <c:pt idx="362">
                  <c:v>-1.2045454545454544</c:v>
                </c:pt>
                <c:pt idx="363">
                  <c:v>-4.0151515151515147</c:v>
                </c:pt>
                <c:pt idx="364">
                  <c:v>-8.8333333333333357</c:v>
                </c:pt>
                <c:pt idx="365">
                  <c:v>-0.40151515151515155</c:v>
                </c:pt>
                <c:pt idx="366">
                  <c:v>-0.40151515151515155</c:v>
                </c:pt>
                <c:pt idx="367">
                  <c:v>-6.0227272727272716</c:v>
                </c:pt>
                <c:pt idx="368">
                  <c:v>0</c:v>
                </c:pt>
                <c:pt idx="369">
                  <c:v>-11.643939393939394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Graph!$F$1</c:f>
              <c:strCache>
                <c:ptCount val="1"/>
                <c:pt idx="0">
                  <c:v>Zero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Graph!$G$2:$G$3</c:f>
              <c:numCache>
                <c:formatCode>[$-409]mmm\-yy;@</c:formatCode>
                <c:ptCount val="2"/>
                <c:pt idx="0">
                  <c:v>40817</c:v>
                </c:pt>
                <c:pt idx="1">
                  <c:v>41190</c:v>
                </c:pt>
              </c:numCache>
            </c:numRef>
          </c:xVal>
          <c:yVal>
            <c:numRef>
              <c:f>Graph!$F$2:$F$3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31264"/>
        <c:axId val="167529088"/>
      </c:scatterChart>
      <c:valAx>
        <c:axId val="167234560"/>
        <c:scaling>
          <c:orientation val="minMax"/>
          <c:max val="41220"/>
          <c:min val="40800"/>
        </c:scaling>
        <c:delete val="0"/>
        <c:axPos val="b"/>
        <c:numFmt formatCode="[$-409]mmm\-yy;@" sourceLinked="1"/>
        <c:majorTickMark val="in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7527168"/>
        <c:crossesAt val="-30000000"/>
        <c:crossBetween val="midCat"/>
        <c:majorUnit val="90"/>
      </c:valAx>
      <c:valAx>
        <c:axId val="167527168"/>
        <c:scaling>
          <c:orientation val="minMax"/>
          <c:max val="60000000"/>
          <c:min val="-3000000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7234560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2.7644869750132913E-2"/>
                <c:y val="0.395558648004324"/>
              </c:manualLayout>
            </c:layout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/>
                    <a:t>MMBtu/day</a:t>
                  </a:r>
                </a:p>
              </c:rich>
            </c:tx>
          </c:dispUnitsLbl>
        </c:dispUnits>
      </c:valAx>
      <c:valAx>
        <c:axId val="167529088"/>
        <c:scaling>
          <c:orientation val="minMax"/>
          <c:max val="208.333"/>
          <c:min val="-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Tons of Refridgeration</a:t>
                </a:r>
              </a:p>
            </c:rich>
          </c:tx>
          <c:layout>
            <c:manualLayout>
              <c:xMode val="edge"/>
              <c:yMode val="edge"/>
              <c:x val="0.94512451493802518"/>
              <c:y val="0.31939619501714561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7531264"/>
        <c:crosses val="max"/>
        <c:crossBetween val="midCat"/>
      </c:valAx>
      <c:valAx>
        <c:axId val="16753126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one"/>
        <c:crossAx val="167529088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2232821375796921"/>
          <c:y val="7.5856177700009741E-2"/>
          <c:w val="0.17131329875631576"/>
          <c:h val="0.23458005249343836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Heat Gains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Sheet1!$D$9:$D$11</c:f>
              <c:strCache>
                <c:ptCount val="1"/>
                <c:pt idx="0">
                  <c:v>People Computers Lights</c:v>
                </c:pt>
              </c:strCache>
            </c:strRef>
          </c:tx>
          <c:invertIfNegative val="0"/>
          <c:cat>
            <c:strRef>
              <c:f>Sheet1!$D$9:$D$11</c:f>
              <c:strCache>
                <c:ptCount val="3"/>
                <c:pt idx="0">
                  <c:v>People</c:v>
                </c:pt>
                <c:pt idx="1">
                  <c:v>Computers</c:v>
                </c:pt>
                <c:pt idx="2">
                  <c:v>Lights</c:v>
                </c:pt>
              </c:strCache>
            </c:strRef>
          </c:cat>
          <c:val>
            <c:numRef>
              <c:f>Sheet1!$K$9:$K$11</c:f>
              <c:numCache>
                <c:formatCode>General</c:formatCode>
                <c:ptCount val="3"/>
                <c:pt idx="0">
                  <c:v>7534.8</c:v>
                </c:pt>
                <c:pt idx="1">
                  <c:v>15588</c:v>
                </c:pt>
                <c:pt idx="2">
                  <c:v>35832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37952"/>
        <c:axId val="181439488"/>
      </c:barChart>
      <c:catAx>
        <c:axId val="181437952"/>
        <c:scaling>
          <c:orientation val="minMax"/>
        </c:scaling>
        <c:delete val="0"/>
        <c:axPos val="b"/>
        <c:majorTickMark val="in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1439488"/>
        <c:crosses val="autoZero"/>
        <c:auto val="1"/>
        <c:lblAlgn val="ctr"/>
        <c:lblOffset val="100"/>
        <c:noMultiLvlLbl val="0"/>
      </c:catAx>
      <c:valAx>
        <c:axId val="181439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Heat Gain [BTU/hr]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143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3681D-936B-4280-A1F4-BADA3251C16C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1151A-758C-46DC-96B3-EBB488F8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5921-651B-4BB1-A134-C9CEA74A82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29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-Using the EES </a:t>
            </a:r>
            <a:r>
              <a:rPr lang="en-US" baseline="0" dirty="0" err="1" smtClean="0"/>
              <a:t>calcs</a:t>
            </a:r>
            <a:r>
              <a:rPr lang="en-US" baseline="0" dirty="0" smtClean="0"/>
              <a:t> we were able to find the thermal resistance of the building</a:t>
            </a:r>
          </a:p>
          <a:p>
            <a:r>
              <a:rPr lang="en-US" baseline="0" dirty="0" smtClean="0"/>
              <a:t>-Taking into account weather data for GR we could find the heating/cooling needs of the building for each day</a:t>
            </a:r>
          </a:p>
          <a:p>
            <a:r>
              <a:rPr lang="en-US" baseline="0" dirty="0" smtClean="0"/>
              <a:t>-Maximum heating in January and February</a:t>
            </a:r>
          </a:p>
          <a:p>
            <a:r>
              <a:rPr lang="en-US" baseline="0" dirty="0" smtClean="0"/>
              <a:t>-Maximum cooling in July and August</a:t>
            </a:r>
          </a:p>
          <a:p>
            <a:r>
              <a:rPr lang="en-US" baseline="0" dirty="0" smtClean="0"/>
              <a:t>-Heating dominant, as would be expected in 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5921-651B-4BB1-A134-C9CEA74A82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2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-Values represent the 98% maximum for heating and cooling. System will not be able to handle exceptionally warm or cold days, but this is standard practice to have a system of reasonable cost.</a:t>
            </a:r>
          </a:p>
          <a:p>
            <a:r>
              <a:rPr lang="en-US" baseline="0" dirty="0" smtClean="0"/>
              <a:t>-These value were provided to other groups and allowed them to more accurately design the geothermal </a:t>
            </a:r>
            <a:r>
              <a:rPr lang="en-US" baseline="0" dirty="0" err="1" smtClean="0"/>
              <a:t>borefield</a:t>
            </a:r>
            <a:r>
              <a:rPr lang="en-US" baseline="0" dirty="0" smtClean="0"/>
              <a:t> and system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2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Inexpensive</a:t>
            </a:r>
          </a:p>
          <a:p>
            <a:pPr lvl="2"/>
            <a:r>
              <a:rPr lang="en-US" dirty="0" smtClean="0"/>
              <a:t>Simple installation</a:t>
            </a:r>
          </a:p>
          <a:p>
            <a:pPr lvl="2"/>
            <a:r>
              <a:rPr lang="en-US" dirty="0" smtClean="0"/>
              <a:t>Minimal impact to surroundings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Requires access to a body of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Easy to install</a:t>
            </a:r>
          </a:p>
          <a:p>
            <a:pPr lvl="2"/>
            <a:r>
              <a:rPr lang="en-US" dirty="0" smtClean="0"/>
              <a:t>Less expensive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Shallow (inefficient heat transfer)</a:t>
            </a:r>
          </a:p>
          <a:p>
            <a:pPr lvl="2"/>
            <a:r>
              <a:rPr lang="en-US" dirty="0" smtClean="0"/>
              <a:t>Larger footprint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Efficient</a:t>
            </a:r>
          </a:p>
          <a:p>
            <a:pPr lvl="2"/>
            <a:r>
              <a:rPr lang="en-US" dirty="0" smtClean="0"/>
              <a:t>Small footprint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High construction costs (deep drilling)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2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piping…</a:t>
            </a:r>
          </a:p>
          <a:p>
            <a:r>
              <a:rPr lang="en-US" dirty="0" smtClean="0"/>
              <a:t>Optimized</a:t>
            </a:r>
            <a:r>
              <a:rPr lang="en-US" baseline="0" dirty="0" smtClean="0"/>
              <a:t> pipe diameter for min cost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2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4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Infra. Proposal for</a:t>
            </a:r>
            <a:r>
              <a:rPr lang="en-US" baseline="0" dirty="0" smtClean="0"/>
              <a:t> Vertical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6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-looked for advice from </a:t>
            </a:r>
            <a:r>
              <a:rPr lang="en-US" dirty="0" err="1" smtClean="0"/>
              <a:t>KHvR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-Senior Design (2008)</a:t>
            </a:r>
          </a:p>
          <a:p>
            <a:pPr lvl="1"/>
            <a:r>
              <a:rPr lang="en-US" dirty="0" smtClean="0"/>
              <a:t>-Suite</a:t>
            </a:r>
            <a:r>
              <a:rPr lang="en-US" baseline="0" dirty="0" smtClean="0"/>
              <a:t> 124 of van </a:t>
            </a:r>
            <a:r>
              <a:rPr lang="en-US" baseline="0" dirty="0" err="1" smtClean="0"/>
              <a:t>Reken</a:t>
            </a:r>
            <a:r>
              <a:rPr lang="en-US" baseline="0" dirty="0" smtClean="0"/>
              <a:t> Hall</a:t>
            </a:r>
            <a:endParaRPr lang="en-US" dirty="0" smtClean="0"/>
          </a:p>
          <a:p>
            <a:pPr lvl="2"/>
            <a:r>
              <a:rPr lang="en-US" dirty="0" smtClean="0"/>
              <a:t>Goal: “To address the inefficiency of Calvin College’s heating and cooling systems in the dorms by presenting an alternate heating and cooling system: Geothermal”</a:t>
            </a:r>
          </a:p>
          <a:p>
            <a:pPr lvl="2"/>
            <a:endParaRPr lang="en-US" dirty="0" smtClean="0"/>
          </a:p>
          <a:p>
            <a:r>
              <a:rPr lang="en-US" baseline="0" dirty="0" smtClean="0"/>
              <a:t>-</a:t>
            </a:r>
            <a:r>
              <a:rPr lang="en-US" dirty="0" smtClean="0"/>
              <a:t>Thermal model based off of </a:t>
            </a:r>
            <a:r>
              <a:rPr lang="en-US" dirty="0" err="1" smtClean="0"/>
              <a:t>KHvR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Engineering Equation Solver (EES)</a:t>
            </a:r>
          </a:p>
          <a:p>
            <a:pPr lvl="1"/>
            <a:r>
              <a:rPr lang="en-US" dirty="0" smtClean="0"/>
              <a:t>Made similar assumptions for Base Case</a:t>
            </a:r>
          </a:p>
          <a:p>
            <a:pPr lvl="2"/>
            <a:r>
              <a:rPr lang="en-US" dirty="0" smtClean="0"/>
              <a:t>Scaled up model (1 suite </a:t>
            </a:r>
            <a:r>
              <a:rPr lang="en-US" dirty="0" smtClean="0">
                <a:sym typeface="Wingdings" pitchFamily="2" charset="2"/>
              </a:rPr>
              <a:t> 1 building)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B170-5A3F-4A97-BEAF-2D51B1B46FF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4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detail for Final Calculations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</a:t>
            </a:r>
            <a:r>
              <a:rPr lang="en-US" baseline="0" dirty="0" smtClean="0"/>
              <a:t> answer our questions…..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-Temperature Gradient</a:t>
            </a:r>
          </a:p>
          <a:p>
            <a:pPr lvl="1"/>
            <a:r>
              <a:rPr lang="en-US" dirty="0" smtClean="0"/>
              <a:t>Oklahoma State Soil Physics </a:t>
            </a:r>
          </a:p>
          <a:p>
            <a:pPr lvl="1"/>
            <a:r>
              <a:rPr lang="en-US" dirty="0" smtClean="0"/>
              <a:t>Sinusoidal Behavior </a:t>
            </a:r>
          </a:p>
          <a:p>
            <a:pPr lvl="1"/>
            <a:r>
              <a:rPr lang="en-US" dirty="0" smtClean="0"/>
              <a:t>   -the deeper….the more constant (50 degree F)</a:t>
            </a:r>
          </a:p>
          <a:p>
            <a:endParaRPr lang="en-US" dirty="0" smtClean="0"/>
          </a:p>
          <a:p>
            <a:r>
              <a:rPr lang="en-US" dirty="0" smtClean="0"/>
              <a:t>-Western Michigan Stratigraphy</a:t>
            </a:r>
          </a:p>
          <a:p>
            <a:pPr lvl="2"/>
            <a:r>
              <a:rPr lang="en-US" dirty="0" smtClean="0"/>
              <a:t>Ease of Installation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…..found that</a:t>
            </a:r>
            <a:r>
              <a:rPr lang="en-US" baseline="0" dirty="0" smtClean="0"/>
              <a:t> digging would not be a problem, but accurate </a:t>
            </a:r>
            <a:r>
              <a:rPr lang="en-US" dirty="0" smtClean="0"/>
              <a:t>Thermal Conductivity is important (spacing)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B170-5A3F-4A97-BEAF-2D51B1B46FF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28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-Building</a:t>
            </a:r>
            <a:r>
              <a:rPr lang="en-US" baseline="0" dirty="0" smtClean="0"/>
              <a:t> off </a:t>
            </a:r>
            <a:r>
              <a:rPr lang="en-US" baseline="0" dirty="0" err="1" smtClean="0"/>
              <a:t>KHvR</a:t>
            </a:r>
            <a:r>
              <a:rPr lang="en-US" baseline="0" dirty="0" smtClean="0"/>
              <a:t> thermal model</a:t>
            </a:r>
          </a:p>
          <a:p>
            <a:r>
              <a:rPr lang="en-US" baseline="0" dirty="0" smtClean="0"/>
              <a:t>	-created own thermal model using EES and Excel</a:t>
            </a:r>
          </a:p>
          <a:p>
            <a:r>
              <a:rPr lang="en-US" baseline="0" dirty="0" smtClean="0"/>
              <a:t>	-left ranges to search for optimization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-Initial Summary….needed refining…reached out to Midwest Geothermal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B170-5A3F-4A97-BEAF-2D51B1B46FF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4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-Ryan, David, and I visited Scott </a:t>
            </a:r>
            <a:r>
              <a:rPr lang="en-US" dirty="0" err="1" smtClean="0"/>
              <a:t>Skoog</a:t>
            </a:r>
            <a:r>
              <a:rPr lang="en-US" dirty="0" smtClean="0"/>
              <a:t>, President of MWGT</a:t>
            </a:r>
          </a:p>
          <a:p>
            <a:r>
              <a:rPr lang="en-US" dirty="0" smtClean="0"/>
              <a:t>	-helped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KHvR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-explained more about how geothermal systems worked</a:t>
            </a:r>
          </a:p>
          <a:p>
            <a:r>
              <a:rPr lang="en-US" dirty="0" smtClean="0"/>
              <a:t>-allowed us to use their modeling program,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LoopLink</a:t>
            </a:r>
            <a:endParaRPr lang="en-US" baseline="0" dirty="0" smtClean="0"/>
          </a:p>
          <a:p>
            <a:r>
              <a:rPr lang="en-US" baseline="0" dirty="0" smtClean="0"/>
              <a:t>	-thermal conductivity test</a:t>
            </a:r>
          </a:p>
          <a:p>
            <a:r>
              <a:rPr lang="en-US" baseline="0" dirty="0" smtClean="0"/>
              <a:t>	-test bore</a:t>
            </a:r>
          </a:p>
          <a:p>
            <a:r>
              <a:rPr lang="en-US" baseline="0" dirty="0" smtClean="0"/>
              <a:t>		-done at same time</a:t>
            </a:r>
          </a:p>
          <a:p>
            <a:r>
              <a:rPr lang="en-US" baseline="0" dirty="0" smtClean="0"/>
              <a:t>		-give info about optimal bore depth, thermal conductivity, heat flow</a:t>
            </a:r>
            <a:endParaRPr lang="en-US" dirty="0" smtClean="0"/>
          </a:p>
          <a:p>
            <a:r>
              <a:rPr lang="en-US" baseline="0" dirty="0" smtClean="0"/>
              <a:t>	-IGSHPA: International Ground Source Heat Pump Assoc.</a:t>
            </a:r>
          </a:p>
          <a:p>
            <a:r>
              <a:rPr lang="en-US" baseline="0" dirty="0" smtClean="0"/>
              <a:t>		-ASHRAE equivalent</a:t>
            </a:r>
          </a:p>
          <a:p>
            <a:r>
              <a:rPr lang="en-US" baseline="0" dirty="0" smtClean="0"/>
              <a:t>		-supply codes/regulations for geothermal systems	</a:t>
            </a:r>
          </a:p>
          <a:p>
            <a:r>
              <a:rPr lang="en-US" baseline="0" dirty="0" smtClean="0"/>
              <a:t>		</a:t>
            </a:r>
          </a:p>
          <a:p>
            <a:r>
              <a:rPr lang="en-US" baseline="0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B170-5A3F-4A97-BEAF-2D51B1B46FF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8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Thermal Conductivity = 1.35 Btu/</a:t>
            </a:r>
            <a:r>
              <a:rPr lang="en-US" dirty="0" err="1" smtClean="0"/>
              <a:t>hr-ft</a:t>
            </a:r>
            <a:r>
              <a:rPr lang="en-US" dirty="0" smtClean="0"/>
              <a:t>-°F</a:t>
            </a:r>
          </a:p>
          <a:p>
            <a:r>
              <a:rPr lang="en-US" dirty="0" smtClean="0"/>
              <a:t>	determines spacing</a:t>
            </a:r>
          </a:p>
          <a:p>
            <a:r>
              <a:rPr lang="en-US" dirty="0" smtClean="0"/>
              <a:t>		greater</a:t>
            </a:r>
            <a:r>
              <a:rPr lang="en-US" baseline="0" dirty="0" smtClean="0"/>
              <a:t> thermal k -&gt; spread apart</a:t>
            </a:r>
          </a:p>
          <a:p>
            <a:r>
              <a:rPr lang="en-US" baseline="0" dirty="0" smtClean="0"/>
              <a:t>		lower thermal k -&gt; closer</a:t>
            </a:r>
            <a:endParaRPr lang="en-US" dirty="0" smtClean="0"/>
          </a:p>
          <a:p>
            <a:r>
              <a:rPr lang="en-US" dirty="0" smtClean="0"/>
              <a:t>Bore Feet needed to accommodate loads</a:t>
            </a:r>
          </a:p>
          <a:p>
            <a:pPr lvl="1"/>
            <a:r>
              <a:rPr lang="en-US" dirty="0" smtClean="0"/>
              <a:t>28,447 feet</a:t>
            </a:r>
          </a:p>
          <a:p>
            <a:r>
              <a:rPr lang="en-US" dirty="0" smtClean="0"/>
              <a:t>Effective Bore Feet</a:t>
            </a:r>
          </a:p>
          <a:p>
            <a:pPr lvl="1"/>
            <a:r>
              <a:rPr lang="en-US" dirty="0" smtClean="0"/>
              <a:t>33,180 feet</a:t>
            </a:r>
          </a:p>
          <a:p>
            <a:pPr lvl="2"/>
            <a:r>
              <a:rPr lang="en-US" dirty="0" smtClean="0"/>
              <a:t>Accounts for energy loss within first 30 feet for each bore</a:t>
            </a:r>
          </a:p>
          <a:p>
            <a:r>
              <a:rPr lang="en-US" dirty="0" smtClean="0"/>
              <a:t>Design for 30°F - 90°F operating temp. (ENTERING WATER TEMP TO HEAT PUMP)</a:t>
            </a:r>
          </a:p>
          <a:p>
            <a:pPr lvl="1"/>
            <a:r>
              <a:rPr lang="en-US" dirty="0" smtClean="0"/>
              <a:t>Because 30°F, must use water/glycol mix to avoid freezing </a:t>
            </a:r>
          </a:p>
          <a:p>
            <a:pPr lvl="2"/>
            <a:r>
              <a:rPr lang="en-US" dirty="0" smtClean="0"/>
              <a:t>Propylene Glycol</a:t>
            </a:r>
          </a:p>
          <a:p>
            <a:pPr lvl="3"/>
            <a:r>
              <a:rPr lang="en-US" dirty="0" smtClean="0"/>
              <a:t>Non-toxic antifreeze</a:t>
            </a:r>
          </a:p>
          <a:p>
            <a:pPr lvl="3"/>
            <a:r>
              <a:rPr lang="en-US" dirty="0" smtClean="0"/>
              <a:t>10 weight%  = Freezing Point  drop to 25°F </a:t>
            </a:r>
          </a:p>
          <a:p>
            <a:pPr lvl="3"/>
            <a:r>
              <a:rPr lang="en-US" dirty="0" smtClean="0"/>
              <a:t>Already purchased by Phys. Plant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If</a:t>
            </a:r>
            <a:r>
              <a:rPr lang="en-US" baseline="0" dirty="0" smtClean="0"/>
              <a:t> 40-90….more bores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B170-5A3F-4A97-BEAF-2D51B1B46FF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8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Given: </a:t>
            </a:r>
          </a:p>
          <a:p>
            <a:pPr lvl="1"/>
            <a:r>
              <a:rPr lang="en-US" dirty="0" smtClean="0"/>
              <a:t>Energy Modeling Heating &amp; Cooling Loads</a:t>
            </a:r>
          </a:p>
          <a:p>
            <a:pPr lvl="2"/>
            <a:r>
              <a:rPr lang="en-US" dirty="0" smtClean="0"/>
              <a:t>174 ton = 2,088 </a:t>
            </a:r>
            <a:r>
              <a:rPr lang="en-US" dirty="0" err="1" smtClean="0"/>
              <a:t>kBtu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86 ton = 1,032 </a:t>
            </a:r>
            <a:r>
              <a:rPr lang="en-US" dirty="0" err="1" smtClean="0"/>
              <a:t>kBtu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Industrial Assumptions </a:t>
            </a:r>
          </a:p>
          <a:p>
            <a:pPr lvl="2"/>
            <a:r>
              <a:rPr lang="en-US" dirty="0" smtClean="0"/>
              <a:t>Energy loss within first 30 bore feet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Layout:</a:t>
            </a:r>
          </a:p>
          <a:p>
            <a:pPr lvl="2"/>
            <a:r>
              <a:rPr lang="en-US" dirty="0" smtClean="0"/>
              <a:t>-Field Dimensions: ~28,000 sq. ft.</a:t>
            </a:r>
          </a:p>
          <a:p>
            <a:pPr lvl="3"/>
            <a:r>
              <a:rPr lang="en-US" dirty="0" smtClean="0"/>
              <a:t>Fits within Infrastructure Group’s proposed location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4B170-5A3F-4A97-BEAF-2D51B1B46FF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/>
            <a:r>
              <a:rPr lang="en-US" dirty="0" smtClean="0"/>
              <a:t>Total Installation Costs = </a:t>
            </a:r>
            <a:r>
              <a:rPr lang="en-US" b="1" dirty="0" smtClean="0"/>
              <a:t>$478,720</a:t>
            </a:r>
          </a:p>
          <a:p>
            <a:pPr lvl="1"/>
            <a:r>
              <a:rPr lang="en-US" dirty="0" smtClean="0"/>
              <a:t>$13.60/bore feet          </a:t>
            </a:r>
          </a:p>
          <a:p>
            <a:pPr lvl="1"/>
            <a:r>
              <a:rPr lang="en-US" dirty="0" smtClean="0"/>
              <a:t>Pipe Costs</a:t>
            </a:r>
          </a:p>
          <a:p>
            <a:pPr lvl="1"/>
            <a:r>
              <a:rPr lang="en-US" dirty="0" smtClean="0"/>
              <a:t>Site Costs</a:t>
            </a:r>
          </a:p>
          <a:p>
            <a:r>
              <a:rPr lang="en-US" dirty="0" smtClean="0"/>
              <a:t>Economic Life</a:t>
            </a:r>
          </a:p>
          <a:p>
            <a:pPr lvl="1"/>
            <a:r>
              <a:rPr lang="en-US" dirty="0" smtClean="0"/>
              <a:t>Warrantied for 50 years (IGSHPA regulation)</a:t>
            </a:r>
          </a:p>
          <a:p>
            <a:pPr lvl="1"/>
            <a:r>
              <a:rPr lang="en-US" dirty="0" smtClean="0"/>
              <a:t>Life time often exceeds life of building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2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1E47-17D0-4D83-AAA3-51A6EAC9F3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3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to Air</a:t>
            </a:r>
          </a:p>
          <a:p>
            <a:r>
              <a:rPr lang="en-US" dirty="0" smtClean="0"/>
              <a:t>	Simpler,</a:t>
            </a:r>
            <a:r>
              <a:rPr lang="en-US" baseline="0" dirty="0" smtClean="0"/>
              <a:t> less problematic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Water to Water</a:t>
            </a:r>
          </a:p>
          <a:p>
            <a:r>
              <a:rPr lang="en-US" baseline="0" dirty="0" smtClean="0"/>
              <a:t>	Similar to what already exists on campus, but more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1E47-17D0-4D83-AAA3-51A6EAC9F3F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to Air</a:t>
            </a:r>
          </a:p>
          <a:p>
            <a:r>
              <a:rPr lang="en-US" dirty="0" smtClean="0"/>
              <a:t>	Simpler,</a:t>
            </a:r>
            <a:r>
              <a:rPr lang="en-US" baseline="0" dirty="0" smtClean="0"/>
              <a:t> less problematic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Water to Water</a:t>
            </a:r>
          </a:p>
          <a:p>
            <a:r>
              <a:rPr lang="en-US" baseline="0" dirty="0" smtClean="0"/>
              <a:t>	Similar to what already exists on campus, but more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1E47-17D0-4D83-AAA3-51A6EAC9F3F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1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Centralized</a:t>
            </a:r>
          </a:p>
          <a:p>
            <a:pPr lvl="1"/>
            <a:r>
              <a:rPr lang="en-US" dirty="0" smtClean="0"/>
              <a:t>One large heat pump</a:t>
            </a:r>
          </a:p>
          <a:p>
            <a:pPr lvl="1"/>
            <a:r>
              <a:rPr lang="en-US" dirty="0" smtClean="0"/>
              <a:t>Lower Upfront Costs</a:t>
            </a:r>
          </a:p>
          <a:p>
            <a:pPr lvl="1"/>
            <a:r>
              <a:rPr lang="en-US" dirty="0" smtClean="0"/>
              <a:t>Lower Maintenance Costs</a:t>
            </a:r>
          </a:p>
          <a:p>
            <a:pPr lvl="1"/>
            <a:r>
              <a:rPr lang="en-US" dirty="0" smtClean="0"/>
              <a:t>Localized Noise Generation</a:t>
            </a:r>
          </a:p>
          <a:p>
            <a:pPr lvl="1"/>
            <a:r>
              <a:rPr lang="en-US" dirty="0" smtClean="0"/>
              <a:t>Similar to existing campus system</a:t>
            </a:r>
          </a:p>
          <a:p>
            <a:pPr lvl="1"/>
            <a:r>
              <a:rPr lang="en-US" dirty="0" smtClean="0"/>
              <a:t>More demand placed on ventilation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Total Cost of Equipment and Installation: $840,000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Many small heat pumps (~30)</a:t>
            </a:r>
          </a:p>
          <a:p>
            <a:pPr lvl="1"/>
            <a:r>
              <a:rPr lang="en-US" dirty="0" smtClean="0"/>
              <a:t>Higher Upfront Costs</a:t>
            </a:r>
          </a:p>
          <a:p>
            <a:pPr lvl="1"/>
            <a:r>
              <a:rPr lang="en-US" dirty="0" smtClean="0"/>
              <a:t>Higher Maintenance Costs</a:t>
            </a:r>
          </a:p>
          <a:p>
            <a:pPr lvl="1"/>
            <a:r>
              <a:rPr lang="en-US" dirty="0" smtClean="0"/>
              <a:t>Distributed Noise Generation</a:t>
            </a:r>
          </a:p>
          <a:p>
            <a:pPr lvl="1"/>
            <a:r>
              <a:rPr lang="en-US" dirty="0" smtClean="0"/>
              <a:t>Service zones decrease demands on ventilation system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Total Cost of Equipment and Installation: $1,200,000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E1E47-17D0-4D83-AAA3-51A6EAC9F3F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8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with installing conventional HVAC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17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$14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MMBtu</a:t>
            </a:r>
            <a:r>
              <a:rPr lang="en-US" baseline="0" dirty="0" smtClean="0"/>
              <a:t> a few years ago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Conventional HVAC runs on natural gas in winter (for heating)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20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Geothermal runs</a:t>
            </a:r>
            <a:r>
              <a:rPr lang="en-US" baseline="0" dirty="0" smtClean="0"/>
              <a:t> entirely on electricity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2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Borefield</a:t>
            </a:r>
            <a:r>
              <a:rPr lang="en-US" baseline="0" dirty="0" smtClean="0"/>
              <a:t> cost – below ground</a:t>
            </a:r>
          </a:p>
          <a:p>
            <a:r>
              <a:rPr lang="en-US" baseline="0" dirty="0" smtClean="0"/>
              <a:t>Piping/Pumps cost – infrastructure</a:t>
            </a:r>
          </a:p>
          <a:p>
            <a:r>
              <a:rPr lang="en-US" baseline="0" dirty="0" smtClean="0"/>
              <a:t>Heat pump – above ground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Ductwork – above ground</a:t>
            </a:r>
          </a:p>
          <a:p>
            <a:r>
              <a:rPr lang="en-US" baseline="0" dirty="0" smtClean="0"/>
              <a:t>Air handler – based on estimate for Trane 170 ton air handler + installation and piping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4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7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</a:t>
            </a:r>
            <a:r>
              <a:rPr lang="en-US" baseline="0" dirty="0" smtClean="0"/>
              <a:t> at 2027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projected decrease in electricity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09ECF-783A-4122-BED8-3F1BCB09A5B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4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ASHRAE = American Society of Heating,</a:t>
            </a:r>
            <a:r>
              <a:rPr lang="en-US" baseline="0" dirty="0" smtClean="0"/>
              <a:t> Refrigerating and Air-Conditioning Engineers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52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enough savings on energy for</a:t>
            </a:r>
            <a:r>
              <a:rPr lang="en-US" baseline="0" dirty="0" smtClean="0"/>
              <a:t> payback in near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47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Stewardship of creation and money in conflict in this situation</a:t>
            </a:r>
          </a:p>
          <a:p>
            <a:r>
              <a:rPr lang="en-US" dirty="0" smtClean="0"/>
              <a:t>	-geothermal promotes stewardship</a:t>
            </a:r>
          </a:p>
          <a:p>
            <a:r>
              <a:rPr lang="en-US" dirty="0" smtClean="0"/>
              <a:t>	-HVAC</a:t>
            </a:r>
            <a:r>
              <a:rPr lang="en-US" baseline="0" dirty="0" smtClean="0"/>
              <a:t> makes more sense financially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6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-Lighting</a:t>
            </a:r>
            <a:r>
              <a:rPr lang="en-US" baseline="0" dirty="0" smtClean="0"/>
              <a:t> is the most significant </a:t>
            </a:r>
            <a:r>
              <a:rPr lang="en-US" baseline="0" dirty="0" err="1" smtClean="0"/>
              <a:t>contributer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1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-75% of the heating and cooling is provided by energy from the earth. The other 25% is electricity used to power pumps</a:t>
            </a:r>
          </a:p>
          <a:p>
            <a:r>
              <a:rPr lang="en-US" sz="1200" dirty="0" smtClean="0"/>
              <a:t>-Results in 26% of building energy provided by renewable sources</a:t>
            </a:r>
          </a:p>
          <a:p>
            <a:r>
              <a:rPr lang="en-US" sz="1200" dirty="0" smtClean="0"/>
              <a:t>-Safely</a:t>
            </a:r>
            <a:r>
              <a:rPr lang="en-US" sz="1200" baseline="0" dirty="0" smtClean="0"/>
              <a:t> a</a:t>
            </a:r>
            <a:r>
              <a:rPr lang="en-US" sz="1200" dirty="0" smtClean="0"/>
              <a:t>chieve maximum 7 points</a:t>
            </a:r>
          </a:p>
          <a:p>
            <a:r>
              <a:rPr lang="en-US" sz="1200" dirty="0" smtClean="0"/>
              <a:t>-Contributes</a:t>
            </a:r>
            <a:r>
              <a:rPr lang="en-US" sz="1200" baseline="0" dirty="0" smtClean="0"/>
              <a:t> in LEED certification, but requires more points from several other categories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buildings heat loss is affected several factors (picture</a:t>
            </a:r>
            <a:r>
              <a:rPr lang="en-US" sz="2400" baseline="0" dirty="0" smtClean="0"/>
              <a:t> shown for winter conditions, reverse for summer conditions)</a:t>
            </a:r>
            <a:endParaRPr lang="en-US" sz="2400" dirty="0" smtClean="0"/>
          </a:p>
          <a:p>
            <a:r>
              <a:rPr lang="en-US" sz="2400" dirty="0" smtClean="0"/>
              <a:t>-Number and size of windows</a:t>
            </a:r>
          </a:p>
          <a:p>
            <a:r>
              <a:rPr lang="en-US" sz="2400" dirty="0" smtClean="0"/>
              <a:t>-Surface area of building and construction materials </a:t>
            </a:r>
          </a:p>
          <a:p>
            <a:r>
              <a:rPr lang="en-US" sz="2400" dirty="0" smtClean="0"/>
              <a:t>-Quality of insulation </a:t>
            </a:r>
          </a:p>
          <a:p>
            <a:r>
              <a:rPr lang="en-US" sz="2400" dirty="0" smtClean="0"/>
              <a:t>-Inside temperature</a:t>
            </a:r>
          </a:p>
          <a:p>
            <a:r>
              <a:rPr lang="en-US" sz="2400" dirty="0" smtClean="0"/>
              <a:t>-Outside temperature</a:t>
            </a:r>
          </a:p>
          <a:p>
            <a:r>
              <a:rPr lang="en-US" sz="2400" dirty="0" smtClean="0"/>
              <a:t>-Ventilation</a:t>
            </a:r>
          </a:p>
          <a:p>
            <a:r>
              <a:rPr lang="en-US" sz="2400" dirty="0" smtClean="0"/>
              <a:t>There are also heat gains</a:t>
            </a:r>
            <a:r>
              <a:rPr lang="en-US" sz="2400" baseline="0" dirty="0" smtClean="0"/>
              <a:t> provided by people, lights, and equipment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1151A-758C-46DC-96B3-EBB488F8A7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F245E42-ECAE-415C-AB00-0B30E305569A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387E08D-8731-4E04-A25B-57F8D3481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05200"/>
            <a:ext cx="75438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West Wing Geothermal Presentation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ENGR 333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December 4,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86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7244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LEED = Leadership in Energy and Environmental Design</a:t>
            </a:r>
          </a:p>
          <a:p>
            <a:r>
              <a:rPr lang="en-US" sz="2000" dirty="0" smtClean="0"/>
              <a:t>Aiming for LEED silver rating, according to Henry </a:t>
            </a:r>
            <a:r>
              <a:rPr lang="en-US" sz="2000" dirty="0" err="1" smtClean="0"/>
              <a:t>DeVries</a:t>
            </a:r>
            <a:endParaRPr lang="en-US" sz="2000" dirty="0"/>
          </a:p>
          <a:p>
            <a:pPr lvl="1"/>
            <a:r>
              <a:rPr lang="en-US" sz="2000" dirty="0" smtClean="0"/>
              <a:t>Requires 50-59 points out of possible 110 points</a:t>
            </a:r>
            <a:endParaRPr lang="en-US" sz="2000" dirty="0"/>
          </a:p>
        </p:txBody>
      </p:sp>
      <p:pic>
        <p:nvPicPr>
          <p:cNvPr id="1026" name="Picture 2" descr="http://www.heavyconstructorsinc.com/%7Eheavycon/images/l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813" y1="68056" x2="30469" y2="39722"/>
                        <a14:foregroundMark x1="64219" y1="26667" x2="42813" y2="13056"/>
                        <a14:foregroundMark x1="55156" y1="16389" x2="55156" y2="16389"/>
                        <a14:foregroundMark x1="42500" y1="19444" x2="42500" y2="19444"/>
                        <a14:foregroundMark x1="38281" y1="22222" x2="33438" y2="32222"/>
                        <a14:foregroundMark x1="42656" y1="83333" x2="56406" y2="82222"/>
                        <a14:foregroundMark x1="61875" y1="73333" x2="40469" y2="73333"/>
                        <a14:foregroundMark x1="50000" y1="63056" x2="49531" y2="28056"/>
                        <a14:foregroundMark x1="63125" y1="58889" x2="30938" y2="61111"/>
                        <a14:foregroundMark x1="62500" y1="45000" x2="37969" y2="37500"/>
                        <a14:foregroundMark x1="62031" y1="66944" x2="56094" y2="27222"/>
                        <a14:foregroundMark x1="67969" y1="63889" x2="68906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48" y="1066800"/>
            <a:ext cx="5071533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1224" y="3796427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</a:schemeClr>
                </a:solidFill>
              </a:rPr>
              <a:t>LEED</a:t>
            </a:r>
            <a:endParaRPr lang="en-US" sz="1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Point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6 categories</a:t>
            </a:r>
          </a:p>
          <a:p>
            <a:pPr lvl="1"/>
            <a:r>
              <a:rPr lang="en-US" sz="2000" dirty="0" smtClean="0"/>
              <a:t>Sustainable Sites</a:t>
            </a:r>
          </a:p>
          <a:p>
            <a:pPr lvl="1"/>
            <a:r>
              <a:rPr lang="en-US" sz="2000" dirty="0" smtClean="0"/>
              <a:t>Water Efficiency</a:t>
            </a:r>
          </a:p>
          <a:p>
            <a:pPr lvl="1"/>
            <a:r>
              <a:rPr lang="en-US" sz="2000" dirty="0" smtClean="0"/>
              <a:t>Energy and Atmosphere</a:t>
            </a:r>
          </a:p>
          <a:p>
            <a:pPr lvl="1"/>
            <a:r>
              <a:rPr lang="en-US" sz="2000" dirty="0" smtClean="0"/>
              <a:t>Materials and Resources</a:t>
            </a:r>
          </a:p>
          <a:p>
            <a:pPr lvl="1"/>
            <a:r>
              <a:rPr lang="en-US" sz="2000" dirty="0" smtClean="0"/>
              <a:t>Indoor Environmental Quality</a:t>
            </a:r>
          </a:p>
          <a:p>
            <a:pPr lvl="1"/>
            <a:r>
              <a:rPr lang="en-US" sz="2000" dirty="0" smtClean="0"/>
              <a:t>Innovation in Design</a:t>
            </a:r>
            <a:endParaRPr lang="en-US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3" y="1600200"/>
            <a:ext cx="3763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57833" y="4800600"/>
            <a:ext cx="2329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</a:schemeClr>
                </a:solidFill>
              </a:rPr>
              <a:t>LEED Core Concepts and Strategies Online Couse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Energy consumption breakdown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80570"/>
            <a:ext cx="31242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Heating and Cooling accounts for approximately 34% of a building’s energy usage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52161" y="5702494"/>
            <a:ext cx="17924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US</a:t>
            </a:r>
            <a:r>
              <a:rPr lang="en-US" sz="900" dirty="0" smtClean="0">
                <a:solidFill>
                  <a:schemeClr val="tx1">
                    <a:lumMod val="65000"/>
                  </a:schemeClr>
                </a:solidFill>
              </a:rPr>
              <a:t> Energy Information Administration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95412"/>
            <a:ext cx="4648200" cy="427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876800" y="3733800"/>
            <a:ext cx="1226906" cy="76200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03706" y="2286001"/>
            <a:ext cx="0" cy="1447799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6200000">
            <a:off x="4671147" y="2324100"/>
            <a:ext cx="2865119" cy="2819400"/>
          </a:xfrm>
          <a:prstGeom prst="arc">
            <a:avLst>
              <a:gd name="adj1" fmla="val 14360287"/>
              <a:gd name="adj2" fmla="val 21564090"/>
            </a:avLst>
          </a:prstGeom>
          <a:solidFill>
            <a:srgbClr val="5F91CD">
              <a:alpha val="70000"/>
            </a:srgbClr>
          </a:solidFill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On-Site renewable energy </a:t>
            </a:r>
            <a:r>
              <a:rPr lang="en-US" dirty="0" err="1" smtClean="0"/>
              <a:t>leed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9768" y="5671203"/>
            <a:ext cx="2852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</a:schemeClr>
                </a:solidFill>
              </a:rPr>
              <a:t>From LEED 2009 for New Constructions and Major Renovations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" name="Picture 3" descr="C:\Users\ENGRTE~1\AppData\Local\Temp\LEED POI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419252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447800" y="5049982"/>
            <a:ext cx="6096000" cy="5680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Heating/Cooling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“Load” is the heat that must be removed in the summer and added in the winter.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Prevent oversized/undersized HVAC system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Directly affect the progress of other teams.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48" y="0"/>
            <a:ext cx="7924800" cy="1143000"/>
          </a:xfrm>
        </p:spPr>
        <p:txBody>
          <a:bodyPr/>
          <a:lstStyle/>
          <a:p>
            <a:r>
              <a:rPr lang="en-US" dirty="0" smtClean="0"/>
              <a:t>Heat Losses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http://www.momgoesgreen.com/wp-content/heat-ls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29952"/>
            <a:ext cx="5105400" cy="49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85826" y="5582868"/>
            <a:ext cx="36199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http://www.momgoesgreen.com/keeping-warm%E2%80%A6-while-staying-green/</a:t>
            </a:r>
          </a:p>
        </p:txBody>
      </p:sp>
    </p:spTree>
    <p:extLst>
      <p:ext uri="{BB962C8B-B14F-4D97-AF65-F5344CB8AC3E}">
        <p14:creationId xmlns:p14="http://schemas.microsoft.com/office/powerpoint/2010/main" val="5690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70264"/>
            <a:ext cx="33528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Started with calculations from </a:t>
            </a:r>
            <a:r>
              <a:rPr lang="en-US" dirty="0" err="1" smtClean="0"/>
              <a:t>KHvR</a:t>
            </a:r>
            <a:r>
              <a:rPr lang="en-US" dirty="0" smtClean="0"/>
              <a:t> geothermal suite</a:t>
            </a:r>
          </a:p>
        </p:txBody>
      </p:sp>
      <p:pic>
        <p:nvPicPr>
          <p:cNvPr id="1026" name="Picture 2" descr="S:\Engineering\Scratch\ENGR 333\LEED\calculations_fromKHvR\befor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1" y="2743200"/>
            <a:ext cx="236835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S:\Engineering\Scratch\ENGR 333\LEED\calculations_fromKHvR\befor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3" y="2362200"/>
            <a:ext cx="223120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S:\Engineering\Scratch\ENGR 333\LEED\calculations_fromKHvR\pedantic_pictures\after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39" y="3352800"/>
            <a:ext cx="191993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S:\Engineering\Scratch\ENGR 333\LEED\calculations_fromKHvR\pedantic_pictures\aft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3" y="3048000"/>
            <a:ext cx="189444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S:\Engineering\Scratch\ENGR 333\LEED\calculations_fromKHvR\pedantic_pictures\after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190066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S:\Engineering\Scratch\ENGR 333\LEED\calculations_fromKHvR\pedantic_pictures\after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4" y="2209800"/>
            <a:ext cx="190294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ight Arrow 4"/>
          <p:cNvSpPr/>
          <p:nvPr/>
        </p:nvSpPr>
        <p:spPr>
          <a:xfrm>
            <a:off x="3267519" y="3315651"/>
            <a:ext cx="1914081" cy="1332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958443" y="1600200"/>
            <a:ext cx="2514600" cy="108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Made additions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43000"/>
          </a:xfrm>
        </p:spPr>
        <p:txBody>
          <a:bodyPr/>
          <a:lstStyle/>
          <a:p>
            <a:r>
              <a:rPr lang="en-US" dirty="0" smtClean="0"/>
              <a:t>Daily heating &amp; cooling requirements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359634"/>
              </p:ext>
            </p:extLst>
          </p:nvPr>
        </p:nvGraphicFramePr>
        <p:xfrm>
          <a:off x="678656" y="1676400"/>
          <a:ext cx="763428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42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Heating:  174 Tons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Cooling:  86 Tons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Tons are a standard unit of heating and cooling: 1 ton = 12,000 Btu/</a:t>
            </a:r>
            <a:r>
              <a:rPr lang="en-US" sz="2000" dirty="0" err="1" smtClean="0"/>
              <a:t>hr</a:t>
            </a: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heating &amp; cooling loads Best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724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will a geothermal system contribute to achieving LEED certification?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points towards the goal of 50</a:t>
            </a:r>
          </a:p>
          <a:p>
            <a:endParaRPr lang="en-US" sz="2000" dirty="0"/>
          </a:p>
          <a:p>
            <a:r>
              <a:rPr lang="en-US" sz="2000" dirty="0" smtClean="0"/>
              <a:t>What are the heating &amp; cooling loads for the West Wing addition?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Heating:  174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Cooling:  86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Tons</a:t>
            </a:r>
          </a:p>
          <a:p>
            <a:pPr lvl="1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Spoelhof</a:t>
            </a:r>
            <a:r>
              <a:rPr lang="en-US" dirty="0" smtClean="0"/>
              <a:t> center west wing addition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Infrastructure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Energy Modeling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23271" r="5692" b="16037"/>
          <a:stretch>
            <a:fillRect/>
          </a:stretch>
        </p:blipFill>
        <p:spPr bwMode="auto">
          <a:xfrm rot="10800000" flipV="1">
            <a:off x="304800" y="1676400"/>
            <a:ext cx="8540410" cy="3886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453896"/>
            <a:ext cx="1397115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57600"/>
            <a:ext cx="1397115" cy="1669119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3896"/>
            <a:ext cx="3810000" cy="3886200"/>
          </a:xfrm>
        </p:spPr>
      </p:pic>
    </p:spTree>
    <p:extLst>
      <p:ext uri="{BB962C8B-B14F-4D97-AF65-F5344CB8AC3E}">
        <p14:creationId xmlns:p14="http://schemas.microsoft.com/office/powerpoint/2010/main" val="8867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will the geothermal system fit in at Calvin College?</a:t>
            </a:r>
          </a:p>
          <a:p>
            <a:r>
              <a:rPr lang="en-US" sz="2000" dirty="0" smtClean="0"/>
              <a:t>What type of loop configuration will be used?</a:t>
            </a:r>
          </a:p>
          <a:p>
            <a:r>
              <a:rPr lang="en-US" sz="2000" dirty="0"/>
              <a:t>Where will the geothermal ground loop be located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630061" cy="332468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3733800" y="2133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21336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44958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86600" y="20574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62600" y="2057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alone system</a:t>
            </a:r>
            <a:endParaRPr lang="en-US" dirty="0"/>
          </a:p>
        </p:txBody>
      </p:sp>
      <p:pic>
        <p:nvPicPr>
          <p:cNvPr id="4" name="Picture 3" descr="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630061" cy="3324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Pond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4876800" cy="4525963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4" y="1371600"/>
            <a:ext cx="3985252" cy="3985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764" y="5416688"/>
            <a:ext cx="2862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http://www.fhp-mfg.com/files/images/common/coupCx03.jpg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74" y="990600"/>
            <a:ext cx="4499946" cy="4829363"/>
          </a:xfrm>
          <a:prstGeom prst="rect">
            <a:avLst/>
          </a:prstGeom>
          <a:solidFill>
            <a:srgbClr val="5F91CD"/>
          </a:solidFill>
        </p:spPr>
      </p:pic>
      <p:sp>
        <p:nvSpPr>
          <p:cNvPr id="4" name="Rectangle 3"/>
          <p:cNvSpPr/>
          <p:nvPr/>
        </p:nvSpPr>
        <p:spPr>
          <a:xfrm>
            <a:off x="4443805" y="2432097"/>
            <a:ext cx="304800" cy="60111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192" y="2532597"/>
            <a:ext cx="1866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Building Addition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41807" y="4114800"/>
            <a:ext cx="457200" cy="1447800"/>
          </a:xfrm>
          <a:prstGeom prst="round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4171" y="4660900"/>
            <a:ext cx="139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Pond Loop</a:t>
            </a:r>
            <a:endParaRPr lang="en-US" sz="2000" dirty="0"/>
          </a:p>
        </p:txBody>
      </p:sp>
      <p:cxnSp>
        <p:nvCxnSpPr>
          <p:cNvPr id="29" name="Straight Arrow Connector 28"/>
          <p:cNvCxnSpPr>
            <a:stCxn id="27" idx="3"/>
            <a:endCxn id="26" idx="1"/>
          </p:cNvCxnSpPr>
          <p:nvPr/>
        </p:nvCxnSpPr>
        <p:spPr>
          <a:xfrm flipV="1">
            <a:off x="2733111" y="4838700"/>
            <a:ext cx="3208696" cy="22255"/>
          </a:xfrm>
          <a:prstGeom prst="straightConnector1">
            <a:avLst/>
          </a:prstGeom>
          <a:ln w="1905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>
            <a:off x="2967090" y="2732652"/>
            <a:ext cx="1476715" cy="1"/>
          </a:xfrm>
          <a:prstGeom prst="straightConnector1">
            <a:avLst/>
          </a:prstGeom>
          <a:ln w="1905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Campus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loop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6" y="1371600"/>
            <a:ext cx="3986784" cy="3986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50" y="5412104"/>
            <a:ext cx="270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http://www.fhp-mfg.com/files/images/common/coupCx02.jpg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Map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3254435" cy="4900006"/>
          </a:xfrm>
        </p:spPr>
      </p:pic>
      <p:sp>
        <p:nvSpPr>
          <p:cNvPr id="15" name="Rounded Rectangle 14"/>
          <p:cNvSpPr/>
          <p:nvPr/>
        </p:nvSpPr>
        <p:spPr>
          <a:xfrm>
            <a:off x="4648200" y="1600200"/>
            <a:ext cx="1752600" cy="685800"/>
          </a:xfrm>
          <a:prstGeom prst="roundRect">
            <a:avLst/>
          </a:prstGeom>
          <a:solidFill>
            <a:schemeClr val="bg2">
              <a:lumMod val="75000"/>
              <a:lumOff val="25000"/>
              <a:alpha val="5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715000" y="4191000"/>
            <a:ext cx="152400" cy="228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24579" y="1758434"/>
            <a:ext cx="174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Horizontal Loop</a:t>
            </a:r>
          </a:p>
        </p:txBody>
      </p:sp>
      <p:cxnSp>
        <p:nvCxnSpPr>
          <p:cNvPr id="20" name="Straight Arrow Connector 19"/>
          <p:cNvCxnSpPr>
            <a:stCxn id="18" idx="3"/>
            <a:endCxn id="15" idx="1"/>
          </p:cNvCxnSpPr>
          <p:nvPr/>
        </p:nvCxnSpPr>
        <p:spPr>
          <a:xfrm flipV="1">
            <a:off x="2971800" y="1943100"/>
            <a:ext cx="1676400" cy="153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01494" y="4120634"/>
            <a:ext cx="179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Building Addition</a:t>
            </a:r>
          </a:p>
        </p:txBody>
      </p:sp>
      <p:cxnSp>
        <p:nvCxnSpPr>
          <p:cNvPr id="26" name="Straight Arrow Connector 25"/>
          <p:cNvCxnSpPr>
            <a:stCxn id="23" idx="3"/>
            <a:endCxn id="16" idx="1"/>
          </p:cNvCxnSpPr>
          <p:nvPr/>
        </p:nvCxnSpPr>
        <p:spPr>
          <a:xfrm flipV="1">
            <a:off x="2994883" y="4305300"/>
            <a:ext cx="2720117" cy="153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loop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6" y="1371600"/>
            <a:ext cx="3986784" cy="398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5391215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http://www.fhp-mfg.com/files/images/common/coupCx01.jpg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924800" cy="1143000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Infrastructure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Energy Modeling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ampus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11628" b="15514"/>
          <a:stretch/>
        </p:blipFill>
        <p:spPr bwMode="auto">
          <a:xfrm>
            <a:off x="2057400" y="1066800"/>
            <a:ext cx="652407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009" y="2057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Proposed West Wing Addition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514600"/>
            <a:ext cx="1828800" cy="685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287" y="2311964"/>
            <a:ext cx="18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Building Addition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05081" y="3952845"/>
            <a:ext cx="142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Vertical Loop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Campus 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05" y="654208"/>
            <a:ext cx="3228190" cy="4980242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953000" y="3581400"/>
            <a:ext cx="707853" cy="1143000"/>
          </a:xfrm>
          <a:prstGeom prst="roundRect">
            <a:avLst/>
          </a:prstGeom>
          <a:solidFill>
            <a:srgbClr val="9F113A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3581400"/>
            <a:ext cx="532205" cy="114300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819401" y="2512019"/>
            <a:ext cx="3124199" cy="1130755"/>
          </a:xfrm>
          <a:prstGeom prst="straightConnector1">
            <a:avLst/>
          </a:prstGeom>
          <a:ln w="1905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3"/>
            <a:endCxn id="41" idx="1"/>
          </p:cNvCxnSpPr>
          <p:nvPr/>
        </p:nvCxnSpPr>
        <p:spPr>
          <a:xfrm>
            <a:off x="2633607" y="4152900"/>
            <a:ext cx="2319393" cy="0"/>
          </a:xfrm>
          <a:prstGeom prst="straightConnector1">
            <a:avLst/>
          </a:prstGeom>
          <a:ln w="19050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will the geothermal system fit in at Calvin College?</a:t>
            </a:r>
          </a:p>
          <a:p>
            <a:pPr lvl="1"/>
            <a:r>
              <a:rPr lang="en-US" sz="2000" dirty="0" smtClean="0"/>
              <a:t>Mechanical Separation</a:t>
            </a:r>
          </a:p>
          <a:p>
            <a:r>
              <a:rPr lang="en-US" sz="2000" dirty="0" smtClean="0"/>
              <a:t>What type of loop configuration will be used?</a:t>
            </a:r>
          </a:p>
          <a:p>
            <a:pPr lvl="1"/>
            <a:r>
              <a:rPr lang="en-US" sz="2000" dirty="0" smtClean="0"/>
              <a:t>Vertical</a:t>
            </a:r>
          </a:p>
          <a:p>
            <a:r>
              <a:rPr lang="en-US" sz="2000" dirty="0"/>
              <a:t>Where will the geothermal ground loop be located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West Parking Lot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514600"/>
            <a:ext cx="5791200" cy="259397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Below ground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571625"/>
            <a:ext cx="60769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What is the Design of the </a:t>
            </a:r>
            <a:r>
              <a:rPr lang="en-US" sz="2000" dirty="0" err="1" smtClean="0"/>
              <a:t>Borefield</a:t>
            </a:r>
            <a:r>
              <a:rPr lang="en-US" sz="2000" dirty="0" smtClean="0"/>
              <a:t>?</a:t>
            </a:r>
            <a:endParaRPr lang="en-US" sz="2000" dirty="0"/>
          </a:p>
          <a:p>
            <a:pPr lvl="1"/>
            <a:r>
              <a:rPr lang="en-US" sz="2000" dirty="0" smtClean="0"/>
              <a:t>How many bores?</a:t>
            </a:r>
          </a:p>
          <a:p>
            <a:pPr lvl="1"/>
            <a:r>
              <a:rPr lang="en-US" sz="2000" dirty="0" smtClean="0"/>
              <a:t>How deep?</a:t>
            </a:r>
          </a:p>
          <a:p>
            <a:pPr lvl="1"/>
            <a:r>
              <a:rPr lang="en-US" sz="2000" dirty="0" smtClean="0"/>
              <a:t>How far apart?</a:t>
            </a:r>
          </a:p>
          <a:p>
            <a:pPr lvl="1"/>
            <a:r>
              <a:rPr lang="en-US" sz="2000" dirty="0" smtClean="0"/>
              <a:t>Will local geology affect the design?</a:t>
            </a:r>
          </a:p>
          <a:p>
            <a:pPr lvl="1"/>
            <a:r>
              <a:rPr lang="en-US" sz="2000" dirty="0" smtClean="0"/>
              <a:t>How much will it cost?</a:t>
            </a:r>
          </a:p>
          <a:p>
            <a:pPr lvl="1"/>
            <a:r>
              <a:rPr lang="en-US" sz="2000" dirty="0" smtClean="0"/>
              <a:t>How long will it last?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</a:t>
            </a:r>
            <a:r>
              <a:rPr lang="en-US" sz="1800" dirty="0" err="1" smtClean="0"/>
              <a:t>v</a:t>
            </a:r>
            <a:r>
              <a:rPr lang="en-US" dirty="0" err="1" smtClean="0"/>
              <a:t>R</a:t>
            </a:r>
            <a:r>
              <a:rPr lang="en-US" dirty="0" smtClean="0"/>
              <a:t> Geothermal Installation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524">
            <a:off x="4953000" y="1268503"/>
            <a:ext cx="3880896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886200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9600893">
            <a:off x="2031533" y="2334866"/>
            <a:ext cx="3048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13465" y="1676400"/>
            <a:ext cx="360603" cy="33216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609600" y="5509957"/>
            <a:ext cx="632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</a:schemeClr>
                </a:solidFill>
              </a:rPr>
              <a:t>https://maps.google.com/maps?q=calvin+college&amp;aq=f&amp;sugexp=chrome,mod%3D0&amp;um=1&amp;ie=UTF-8&amp;hl=en&amp;sa=N&amp;tab=wl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486400"/>
            <a:ext cx="373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65000"/>
                  </a:schemeClr>
                </a:solidFill>
              </a:rPr>
              <a:t>Cleanly Cooling Calvin (Senior Design 2008)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modeling - initial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7924800" cy="4114800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Factors </a:t>
            </a:r>
            <a:r>
              <a:rPr lang="en-US" sz="2000" dirty="0"/>
              <a:t>to account for:</a:t>
            </a:r>
          </a:p>
          <a:p>
            <a:pPr lvl="2"/>
            <a:r>
              <a:rPr lang="en-US" sz="2000" dirty="0"/>
              <a:t>Temperature </a:t>
            </a:r>
            <a:r>
              <a:rPr lang="en-US" sz="2000" dirty="0" smtClean="0"/>
              <a:t>Gradient vs. Constant Ground Temperature</a:t>
            </a:r>
          </a:p>
          <a:p>
            <a:pPr lvl="2"/>
            <a:r>
              <a:rPr lang="en-US" sz="2000" dirty="0" smtClean="0"/>
              <a:t>Soil Composition/Location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4322" b="-1"/>
          <a:stretch/>
        </p:blipFill>
        <p:spPr bwMode="auto">
          <a:xfrm>
            <a:off x="4435397" y="2438400"/>
            <a:ext cx="423834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4367" y="5638800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</a:schemeClr>
                </a:solidFill>
              </a:rPr>
              <a:t>http://www.geo4va.vt.edu/A1/A1.htm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/>
              <a:t>Modeling </a:t>
            </a:r>
            <a:r>
              <a:rPr lang="en-US" dirty="0" smtClean="0"/>
              <a:t>- </a:t>
            </a:r>
            <a:r>
              <a:rPr lang="en-US" dirty="0"/>
              <a:t>initial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Heating Load: 140 ton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Borehole Depth: 300 – 420 feet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Number of Boreholes: 175 </a:t>
            </a:r>
            <a:r>
              <a:rPr lang="en-US" sz="2000" dirty="0"/>
              <a:t>– </a:t>
            </a:r>
            <a:r>
              <a:rPr lang="en-US" sz="2000" dirty="0" smtClean="0"/>
              <a:t>200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</a:t>
            </a:r>
            <a:r>
              <a:rPr lang="en-US" dirty="0" err="1" smtClean="0"/>
              <a:t>Borefield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1955213" y="1981200"/>
            <a:ext cx="5081174" cy="30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5035929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</a:schemeClr>
                </a:solidFill>
              </a:rPr>
              <a:t>http://mwgeothermal.com/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</a:t>
            </a:r>
            <a:r>
              <a:rPr lang="en-US" dirty="0" err="1" smtClean="0"/>
              <a:t>Borefield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/>
          </a:bodyPr>
          <a:lstStyle/>
          <a:p>
            <a:r>
              <a:rPr lang="en-US" sz="2000" dirty="0"/>
              <a:t>Thermal </a:t>
            </a:r>
            <a:r>
              <a:rPr lang="en-US" sz="2000" dirty="0" smtClean="0"/>
              <a:t>Conductivity: </a:t>
            </a:r>
            <a:r>
              <a:rPr lang="en-US" sz="2000" dirty="0"/>
              <a:t>1.35 Btu/</a:t>
            </a:r>
            <a:r>
              <a:rPr lang="en-US" sz="2000" dirty="0" err="1"/>
              <a:t>hr-ft</a:t>
            </a:r>
            <a:r>
              <a:rPr lang="en-US" sz="2000" dirty="0"/>
              <a:t>-°</a:t>
            </a:r>
            <a:r>
              <a:rPr lang="en-US" sz="2000" dirty="0" smtClean="0"/>
              <a:t>F</a:t>
            </a:r>
          </a:p>
          <a:p>
            <a:r>
              <a:rPr lang="en-US" sz="2000" dirty="0" smtClean="0"/>
              <a:t>Operating Fluid: </a:t>
            </a:r>
            <a:r>
              <a:rPr lang="en-US" sz="2000" dirty="0"/>
              <a:t>Water/Glycol Mix </a:t>
            </a:r>
          </a:p>
          <a:p>
            <a:r>
              <a:rPr lang="en-US" sz="2000" dirty="0" smtClean="0"/>
              <a:t>Bore Feet needed to accommodate loads</a:t>
            </a:r>
          </a:p>
          <a:p>
            <a:pPr lvl="1"/>
            <a:r>
              <a:rPr lang="en-US" sz="2000" dirty="0" smtClean="0"/>
              <a:t>28,447 feet</a:t>
            </a:r>
          </a:p>
          <a:p>
            <a:r>
              <a:rPr lang="en-US" sz="2000" dirty="0" smtClean="0"/>
              <a:t>Effective Bore Feet</a:t>
            </a:r>
          </a:p>
          <a:p>
            <a:pPr lvl="1"/>
            <a:r>
              <a:rPr lang="en-US" sz="2000" dirty="0"/>
              <a:t>33,180 </a:t>
            </a:r>
            <a:r>
              <a:rPr lang="en-US" sz="2000" dirty="0" smtClean="0"/>
              <a:t>feet</a:t>
            </a:r>
          </a:p>
          <a:p>
            <a:pPr lvl="1"/>
            <a:endParaRPr lang="en-US" sz="2000" dirty="0"/>
          </a:p>
          <a:p>
            <a:pPr lvl="2"/>
            <a:endParaRPr lang="en-US" dirty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594"/>
            <a:ext cx="3962399" cy="380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6427" y="5562600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</a:schemeClr>
                </a:solidFill>
              </a:rPr>
              <a:t>http://www.xydatasource.com/xy-showdatasetpage.php?datasetcode=234654&amp;dsid=67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76200"/>
            <a:ext cx="7924800" cy="762000"/>
          </a:xfrm>
        </p:spPr>
        <p:txBody>
          <a:bodyPr/>
          <a:lstStyle/>
          <a:p>
            <a:r>
              <a:rPr lang="en-US" dirty="0" smtClean="0"/>
              <a:t>How does Geothermal work?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ntroduction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 Modeling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://www.drenergysaver.com/images/renewable-energy/geothermal-heating-syste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6" b="97417" l="1143" r="97714">
                        <a14:foregroundMark x1="17429" y1="40959" x2="17429" y2="40959"/>
                        <a14:foregroundMark x1="26286" y1="38376" x2="26286" y2="38376"/>
                        <a14:foregroundMark x1="24286" y1="19557" x2="24286" y2="19557"/>
                        <a14:foregroundMark x1="48857" y1="13653" x2="48857" y2="13653"/>
                        <a14:foregroundMark x1="42000" y1="34686" x2="42000" y2="34686"/>
                        <a14:foregroundMark x1="57143" y1="28413" x2="57143" y2="28413"/>
                        <a14:foregroundMark x1="18857" y1="84133" x2="18857" y2="84133"/>
                        <a14:foregroundMark x1="5714" y1="69373" x2="5714" y2="69373"/>
                        <a14:foregroundMark x1="6571" y1="75646" x2="6571" y2="75646"/>
                        <a14:foregroundMark x1="24857" y1="40959" x2="24857" y2="40959"/>
                        <a14:foregroundMark x1="5143" y1="62362" x2="88000" y2="91144"/>
                        <a14:foregroundMark x1="94286" y1="60886" x2="66000" y2="90406"/>
                        <a14:foregroundMark x1="14000" y1="94465" x2="72286" y2="90037"/>
                        <a14:foregroundMark x1="15143" y1="37269" x2="17429" y2="43173"/>
                        <a14:foregroundMark x1="20857" y1="18819" x2="27714" y2="28782"/>
                        <a14:foregroundMark x1="17143" y1="43911" x2="57429" y2="25092"/>
                        <a14:foregroundMark x1="7714" y1="87454" x2="37143" y2="87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800600" cy="37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00300" y="2553843"/>
            <a:ext cx="1524000" cy="1143000"/>
            <a:chOff x="2438400" y="2667000"/>
            <a:chExt cx="1524000" cy="1143000"/>
          </a:xfrm>
        </p:grpSpPr>
        <p:sp>
          <p:nvSpPr>
            <p:cNvPr id="5" name="10-Point Star 4"/>
            <p:cNvSpPr/>
            <p:nvPr/>
          </p:nvSpPr>
          <p:spPr>
            <a:xfrm>
              <a:off x="2438400" y="2667000"/>
              <a:ext cx="1447800" cy="1143000"/>
            </a:xfrm>
            <a:prstGeom prst="star10">
              <a:avLst/>
            </a:prstGeom>
            <a:solidFill>
              <a:srgbClr val="FF0000">
                <a:alpha val="40000"/>
              </a:srgbClr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297689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HEAT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1" name="Picture 3" descr="C:\Users\rmh32\AppData\Local\Microsoft\Windows\Temporary Internet Files\Content.IE5\J3GXQGQW\MC9004347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143"/>
            <a:ext cx="1523857" cy="15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mh32\AppData\Local\Microsoft\Windows\Temporary Internet Files\Content.IE5\AUTQ8IC9\MM900336789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942635"/>
            <a:ext cx="1257300" cy="19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28900" y="5623999"/>
            <a:ext cx="3200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http://www.drenergysaver.com/renewable-energy/geothermal-heat.html</a:t>
            </a:r>
          </a:p>
        </p:txBody>
      </p:sp>
    </p:spTree>
    <p:extLst>
      <p:ext uri="{BB962C8B-B14F-4D97-AF65-F5344CB8AC3E}">
        <p14:creationId xmlns:p14="http://schemas.microsoft.com/office/powerpoint/2010/main" val="14942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226 0.02037 -0.01215 0.02384 -0.01666 0.04028 C -0.0191 0.04884 -0.01996 0.05417 -0.02396 0.06111 C -0.02361 0.08102 -0.02361 0.10093 -0.02291 0.12083 C -0.02222 0.14213 -0.01007 0.15787 0.00104 0.17083 C 0.00834 0.1794 0.0132 0.18634 0.02292 0.18889 C 0.03299 0.19792 0.04479 0.20417 0.05625 0.20972 C 0.06285 0.21296 0.06702 0.21644 0.07396 0.21806 C 0.08212 0.22245 0.09011 0.225 0.09896 0.22639 C 0.13212 0.22569 0.14757 0.22986 0.17292 0.22222 C 0.18195 0.21968 0.1849 0.21968 0.19688 0.21806 C 0.20035 0.21759 0.20729 0.21667 0.20729 0.21667 C 0.22969 0.20532 0.25434 0.20324 0.27709 0.19306 C 0.28143 0.1912 0.28611 0.18889 0.29063 0.1875 C 0.2941 0.18634 0.30104 0.18472 0.30104 0.18472 C 0.30243 0.1838 0.30834 0.18148 0.30834 0.17917 " pathEditMode="relative" ptsTypes="fffffffffffffff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4 0.17916 C 0.30452 0.18055 0.3007 0.18194 0.29688 0.18333 C 0.28959 0.18981 0.28004 0.19074 0.27188 0.19444 C 0.25573 0.20161 0.23872 0.20254 0.22188 0.20416 C 0.20278 0.20601 0.18368 0.20833 0.16459 0.20972 C 0.15 0.21203 0.13837 0.21319 0.12292 0.21388 C 0.08785 0.21319 0.06302 0.21296 0.03125 0.20833 C 0.0217 0.20509 0.03334 0.20949 0.02084 0.20277 C -0.00173 0.19074 -0.01927 0.18449 -0.02916 0.15138 C -0.0309 0.13703 -0.0316 0.13148 -0.03229 0.11388 C -0.03177 0.09282 -0.03246 0.06712 -0.02708 0.04583 C -0.02569 0.04004 -0.02118 0.03472 -0.01979 0.02916 C -0.0184 0.02337 -0.01857 0.02013 -0.01458 0.01666 C -0.01198 0.01134 -0.00312 0.00277 0.00209 0.00277 " pathEditMode="relative" ptsTypes="fffffffffffff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924800" cy="4724400"/>
          </a:xfrm>
        </p:spPr>
        <p:txBody>
          <a:bodyPr>
            <a:normAutofit/>
          </a:bodyPr>
          <a:lstStyle/>
          <a:p>
            <a:r>
              <a:rPr lang="en-US" sz="2000" dirty="0"/>
              <a:t>What is the Design of the </a:t>
            </a:r>
            <a:r>
              <a:rPr lang="en-US" sz="2000" dirty="0" err="1"/>
              <a:t>Borefield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How many bores</a:t>
            </a:r>
            <a:r>
              <a:rPr lang="en-US" sz="2000" dirty="0" smtClean="0"/>
              <a:t>?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88 bore holes</a:t>
            </a:r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deep</a:t>
            </a:r>
            <a:r>
              <a:rPr lang="en-US" sz="2000" dirty="0" smtClean="0"/>
              <a:t>?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400 feet deep (L</a:t>
            </a:r>
            <a:r>
              <a:rPr lang="en-US" sz="2000" b="1" baseline="-25000" dirty="0">
                <a:solidFill>
                  <a:schemeClr val="tx2"/>
                </a:solidFill>
              </a:rPr>
              <a:t>B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  <a:endParaRPr lang="en-US" sz="2000" b="1" baseline="-25000" dirty="0">
              <a:solidFill>
                <a:schemeClr val="tx2"/>
              </a:solidFill>
            </a:endParaRPr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far apart</a:t>
            </a:r>
            <a:r>
              <a:rPr lang="en-US" sz="2000" dirty="0" smtClean="0"/>
              <a:t>?</a:t>
            </a:r>
          </a:p>
          <a:p>
            <a:pPr lvl="2"/>
            <a:r>
              <a:rPr lang="en-US" sz="2000" b="1" dirty="0">
                <a:solidFill>
                  <a:schemeClr val="tx2"/>
                </a:solidFill>
              </a:rPr>
              <a:t>20 feet </a:t>
            </a:r>
            <a:r>
              <a:rPr lang="en-US" sz="2000" b="1" dirty="0" smtClean="0">
                <a:solidFill>
                  <a:schemeClr val="tx2"/>
                </a:solidFill>
              </a:rPr>
              <a:t>center-to-center (S</a:t>
            </a:r>
            <a:r>
              <a:rPr lang="en-US" sz="2000" b="1" baseline="-25000" dirty="0" smtClean="0">
                <a:solidFill>
                  <a:schemeClr val="tx2"/>
                </a:solidFill>
              </a:rPr>
              <a:t>B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</a:p>
          <a:p>
            <a:r>
              <a:rPr lang="en-US" sz="2000" dirty="0" smtClean="0"/>
              <a:t>Additional Details:</a:t>
            </a:r>
          </a:p>
          <a:p>
            <a:pPr lvl="1"/>
            <a:r>
              <a:rPr lang="en-US" sz="2000" dirty="0" smtClean="0"/>
              <a:t>5 inch bores (D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1.25 inch HDPE pipe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baseline="-250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35" y="1371600"/>
            <a:ext cx="3759831" cy="4419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</a:t>
            </a:r>
            <a:r>
              <a:rPr lang="en-US" dirty="0" err="1" smtClean="0"/>
              <a:t>Borefield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000" dirty="0"/>
              <a:t>How must will it cost?</a:t>
            </a:r>
          </a:p>
          <a:p>
            <a:pPr marL="742950" lvl="2" indent="-342900"/>
            <a:r>
              <a:rPr lang="en-US" sz="2000" dirty="0" smtClean="0">
                <a:solidFill>
                  <a:schemeClr val="tx2"/>
                </a:solidFill>
              </a:rPr>
              <a:t>Total Installation Costs = </a:t>
            </a:r>
            <a:r>
              <a:rPr lang="en-US" sz="2000" b="1" dirty="0">
                <a:solidFill>
                  <a:schemeClr val="tx2"/>
                </a:solidFill>
              </a:rPr>
              <a:t>$478,720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$13.60/bore feet          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Pipe </a:t>
            </a:r>
            <a:r>
              <a:rPr lang="en-US" sz="2000" dirty="0">
                <a:solidFill>
                  <a:schemeClr val="tx2"/>
                </a:solidFill>
              </a:rPr>
              <a:t>Costs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Site </a:t>
            </a:r>
            <a:r>
              <a:rPr lang="en-US" sz="2000" dirty="0">
                <a:solidFill>
                  <a:schemeClr val="tx2"/>
                </a:solidFill>
              </a:rPr>
              <a:t>Costs</a:t>
            </a:r>
          </a:p>
          <a:p>
            <a:pPr marL="342900" lvl="1" indent="-342900"/>
            <a:r>
              <a:rPr lang="en-US" sz="2000" dirty="0"/>
              <a:t>How long will it last?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Economic Life</a:t>
            </a:r>
          </a:p>
          <a:p>
            <a:pPr lvl="2"/>
            <a:r>
              <a:rPr lang="en-US" sz="2000" b="1" dirty="0" smtClean="0">
                <a:solidFill>
                  <a:schemeClr val="tx2"/>
                </a:solidFill>
              </a:rPr>
              <a:t>50 years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dirty="0" smtClean="0"/>
              <a:t>Below Ground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 smtClean="0"/>
              <a:t>Above Ground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600200"/>
            <a:ext cx="52863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system should be selected to meet the HVAC demands of the new addition?</a:t>
            </a:r>
          </a:p>
          <a:p>
            <a:pPr lvl="1"/>
            <a:r>
              <a:rPr lang="en-US" dirty="0" smtClean="0"/>
              <a:t>Water to Air </a:t>
            </a:r>
            <a:r>
              <a:rPr lang="en-US" dirty="0" err="1" smtClean="0"/>
              <a:t>vs</a:t>
            </a:r>
            <a:r>
              <a:rPr lang="en-US" dirty="0" smtClean="0"/>
              <a:t> Water to Water?</a:t>
            </a:r>
          </a:p>
          <a:p>
            <a:pPr lvl="1"/>
            <a:r>
              <a:rPr lang="en-US" dirty="0" smtClean="0"/>
              <a:t>Centralized </a:t>
            </a:r>
            <a:r>
              <a:rPr lang="en-US" dirty="0" err="1" smtClean="0"/>
              <a:t>vs</a:t>
            </a:r>
            <a:r>
              <a:rPr lang="en-US" dirty="0" smtClean="0"/>
              <a:t> Distributed System?</a:t>
            </a:r>
          </a:p>
          <a:p>
            <a:pPr lvl="1"/>
            <a:r>
              <a:rPr lang="en-US" dirty="0" smtClean="0"/>
              <a:t>Energy Recovery Ventilation?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r>
              <a:rPr lang="en-US" dirty="0" smtClean="0"/>
              <a:t>Heating/Cooling Loads</a:t>
            </a:r>
          </a:p>
          <a:p>
            <a:pPr lvl="1"/>
            <a:r>
              <a:rPr lang="en-US" dirty="0" smtClean="0"/>
              <a:t>Heating Load: 174 Tons </a:t>
            </a:r>
            <a:endParaRPr lang="en-US" dirty="0"/>
          </a:p>
          <a:p>
            <a:pPr lvl="1"/>
            <a:r>
              <a:rPr lang="en-US" dirty="0" smtClean="0"/>
              <a:t>Cooling Load: 86 Tons </a:t>
            </a:r>
            <a:endParaRPr lang="en-US" dirty="0"/>
          </a:p>
          <a:p>
            <a:r>
              <a:rPr lang="en-US" dirty="0" smtClean="0"/>
              <a:t>Ventilation Requirements</a:t>
            </a:r>
          </a:p>
          <a:p>
            <a:pPr lvl="1"/>
            <a:r>
              <a:rPr lang="en-US" dirty="0"/>
              <a:t>Estimated Air Flow Required: </a:t>
            </a:r>
            <a:r>
              <a:rPr lang="en-US" dirty="0" smtClean="0"/>
              <a:t>48,000 </a:t>
            </a:r>
            <a:r>
              <a:rPr lang="en-US" dirty="0" err="1" smtClean="0"/>
              <a:t>cfm</a:t>
            </a:r>
            <a:endParaRPr lang="en-US" dirty="0"/>
          </a:p>
          <a:p>
            <a:pPr lvl="2"/>
            <a:r>
              <a:rPr lang="en-US" dirty="0"/>
              <a:t>Michigan Mechanical Codes/ASHRAE </a:t>
            </a:r>
            <a:r>
              <a:rPr lang="en-US" dirty="0" smtClean="0"/>
              <a:t>Standards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35335" r="41071" b="38484"/>
          <a:stretch/>
        </p:blipFill>
        <p:spPr>
          <a:xfrm>
            <a:off x="2514600" y="3925652"/>
            <a:ext cx="4013226" cy="1785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1513" y="5712768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trane.com/commercial/uploads/</a:t>
            </a:r>
            <a:r>
              <a:rPr lang="en-US" sz="9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pdf</a:t>
            </a:r>
            <a:r>
              <a:rPr lang="en-US" sz="9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/520/ISS-APG001-EN.pdf</a:t>
            </a:r>
            <a:endParaRPr lang="en-US" sz="9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Ventilation System</a:t>
            </a:r>
          </a:p>
          <a:p>
            <a:pPr lvl="1"/>
            <a:r>
              <a:rPr lang="en-US" dirty="0" smtClean="0"/>
              <a:t>Lower Cost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to Air </a:t>
            </a:r>
            <a:r>
              <a:rPr lang="en-US" sz="2400" dirty="0" err="1"/>
              <a:t>vs</a:t>
            </a:r>
            <a:r>
              <a:rPr lang="en-US" dirty="0"/>
              <a:t> water to Water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5105"/>
            <a:ext cx="4114800" cy="25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Ventilation System</a:t>
            </a:r>
          </a:p>
          <a:p>
            <a:pPr lvl="1"/>
            <a:r>
              <a:rPr lang="en-US" dirty="0" smtClean="0"/>
              <a:t>Lower Cost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Air Handlers and Radiators</a:t>
            </a:r>
          </a:p>
          <a:p>
            <a:pPr lvl="1"/>
            <a:r>
              <a:rPr lang="en-US" dirty="0" smtClean="0"/>
              <a:t>Higher Cost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to Air </a:t>
            </a:r>
            <a:r>
              <a:rPr lang="en-US" sz="2400" dirty="0" err="1"/>
              <a:t>vs</a:t>
            </a:r>
            <a:r>
              <a:rPr lang="en-US" dirty="0"/>
              <a:t> water to Water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37568" r="12860" b="34384"/>
          <a:stretch/>
        </p:blipFill>
        <p:spPr>
          <a:xfrm>
            <a:off x="1371600" y="1812427"/>
            <a:ext cx="6553200" cy="2573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28956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Water Loop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2790" y="2907268"/>
            <a:ext cx="49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Air Flow</a:t>
            </a:r>
          </a:p>
        </p:txBody>
      </p:sp>
    </p:spTree>
    <p:extLst>
      <p:ext uri="{BB962C8B-B14F-4D97-AF65-F5344CB8AC3E}">
        <p14:creationId xmlns:p14="http://schemas.microsoft.com/office/powerpoint/2010/main" val="11583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27843" r="4665" b="2575"/>
          <a:stretch/>
        </p:blipFill>
        <p:spPr>
          <a:xfrm>
            <a:off x="838201" y="1600201"/>
            <a:ext cx="3113313" cy="173608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5333" l="3750" r="94000">
                        <a14:foregroundMark x1="30500" y1="6222" x2="30500" y2="6222"/>
                        <a14:foregroundMark x1="28000" y1="2667" x2="28000" y2="2667"/>
                        <a14:foregroundMark x1="18500" y1="7333" x2="18500" y2="7333"/>
                        <a14:foregroundMark x1="6250" y1="8889" x2="6250" y2="8889"/>
                        <a14:foregroundMark x1="4750" y1="25333" x2="4750" y2="25333"/>
                        <a14:foregroundMark x1="5500" y1="13778" x2="5500" y2="13778"/>
                        <a14:foregroundMark x1="94000" y1="15111" x2="94000" y2="15111"/>
                        <a14:foregroundMark x1="3750" y1="21778" x2="3750" y2="21778"/>
                        <a14:foregroundMark x1="62500" y1="95333" x2="62500" y2="95333"/>
                        <a14:foregroundMark x1="91000" y1="45778" x2="91000" y2="45778"/>
                        <a14:foregroundMark x1="4750" y1="16889" x2="4750" y2="16889"/>
                        <a14:foregroundMark x1="4750" y1="10222" x2="4750" y2="1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471333" cy="3905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</a:t>
            </a:r>
            <a:r>
              <a:rPr lang="en-US" sz="2400" dirty="0" err="1" smtClean="0"/>
              <a:t>vs</a:t>
            </a:r>
            <a:r>
              <a:rPr lang="en-US" dirty="0" smtClean="0"/>
              <a:t> distributed Systems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3657600"/>
            <a:ext cx="3124200" cy="1868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3014" y="3321279"/>
            <a:ext cx="3352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http://csmdetroit.com/yahoo_site_admin/assets/images/3200_8.345123502_large.jpg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5914" y="5526225"/>
            <a:ext cx="2667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http://4mechanical.com/wp-content/uploads/2011/09/Ductwork1.jpg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5526225"/>
            <a:ext cx="15504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http://www.geo4va.vt.edu/A3/A3.htm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Pump Selection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889" y1="24667" x2="28889" y2="24667"/>
                        <a14:foregroundMark x1="23333" y1="10000" x2="23333" y2="10000"/>
                        <a14:foregroundMark x1="28889" y1="14000" x2="28889" y2="14000"/>
                        <a14:foregroundMark x1="21111" y1="49333" x2="21111" y2="49333"/>
                        <a14:foregroundMark x1="23333" y1="65333" x2="23333" y2="65333"/>
                        <a14:foregroundMark x1="24444" y1="75333" x2="24444" y2="75333"/>
                        <a14:foregroundMark x1="32222" y1="95333" x2="32222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76677"/>
            <a:ext cx="1493521" cy="248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383" y1="95122" x2="46383" y2="95122"/>
                        <a14:foregroundMark x1="29362" y1="91986" x2="29362" y2="91986"/>
                        <a14:foregroundMark x1="38298" y1="11150" x2="38298" y2="11150"/>
                        <a14:foregroundMark x1="50213" y1="22300" x2="50213" y2="22300"/>
                        <a14:foregroundMark x1="69362" y1="90244" x2="69362" y2="90244"/>
                        <a14:foregroundMark x1="91915" y1="87108" x2="91915" y2="8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02" y="1815816"/>
            <a:ext cx="2641798" cy="322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27004" y="5085156"/>
            <a:ext cx="13211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http://www.mammoth-inc.com/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633" y="4572408"/>
            <a:ext cx="9861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sz="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://ww.carrier.com</a:t>
            </a:r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923494" cy="39234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27042" y="5447494"/>
            <a:ext cx="1002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www.trane.com</a:t>
            </a:r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  <p:sp>
        <p:nvSpPr>
          <p:cNvPr id="3" name="Rectangle 2"/>
          <p:cNvSpPr/>
          <p:nvPr/>
        </p:nvSpPr>
        <p:spPr>
          <a:xfrm>
            <a:off x="7323182" y="5334000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$840,000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472440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$1,200,000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95800" y="2590800"/>
            <a:ext cx="4267200" cy="3505200"/>
          </a:xfrm>
        </p:spPr>
        <p:txBody>
          <a:bodyPr/>
          <a:lstStyle/>
          <a:p>
            <a:r>
              <a:rPr lang="en-US" sz="2000" dirty="0" smtClean="0"/>
              <a:t>More complex</a:t>
            </a:r>
          </a:p>
          <a:p>
            <a:r>
              <a:rPr lang="en-US" sz="2000" dirty="0" smtClean="0"/>
              <a:t>Installation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590800"/>
            <a:ext cx="4038600" cy="3505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Reduced energy consumption</a:t>
            </a:r>
          </a:p>
          <a:p>
            <a:r>
              <a:rPr lang="en-US" sz="2000" dirty="0" smtClean="0"/>
              <a:t>Reduced maintenance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 smtClean="0"/>
              <a:t>Geothermal Benefits and costs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3733800" cy="574675"/>
          </a:xfrm>
        </p:spPr>
        <p:txBody>
          <a:bodyPr/>
          <a:lstStyle/>
          <a:p>
            <a:r>
              <a:rPr lang="en-US" sz="2000" dirty="0" smtClean="0"/>
              <a:t>Benefits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3733800" cy="574675"/>
          </a:xfrm>
        </p:spPr>
        <p:txBody>
          <a:bodyPr/>
          <a:lstStyle/>
          <a:p>
            <a:r>
              <a:rPr lang="en-US" sz="2000" dirty="0" smtClean="0"/>
              <a:t>Costs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ntroduction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 Modeling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Estimated Length of Ducts Required: 5800ft</a:t>
            </a:r>
          </a:p>
          <a:p>
            <a:pPr lvl="1"/>
            <a:r>
              <a:rPr lang="en-US" dirty="0"/>
              <a:t>Cost of Installation and </a:t>
            </a:r>
            <a:r>
              <a:rPr lang="en-US" dirty="0" smtClean="0"/>
              <a:t>Purchase: </a:t>
            </a:r>
            <a:r>
              <a:rPr lang="en-US" dirty="0"/>
              <a:t>$54,000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590800"/>
            <a:ext cx="5562600" cy="2790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3145" y="5457809"/>
            <a:ext cx="2129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Ductwork diagram (third floor)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Recovery Ventilation (ERV)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Ventilation unit that preheats or precools incoming air using exiting air streams</a:t>
            </a:r>
          </a:p>
          <a:p>
            <a:pPr lvl="1"/>
            <a:r>
              <a:rPr lang="en-US" dirty="0" smtClean="0"/>
              <a:t>Increases efficiency of the system</a:t>
            </a:r>
            <a:r>
              <a:rPr lang="en-US" dirty="0"/>
              <a:t> by roughly 20%</a:t>
            </a:r>
            <a:endParaRPr lang="en-US" dirty="0" smtClean="0"/>
          </a:p>
          <a:p>
            <a:pPr lvl="1"/>
            <a:r>
              <a:rPr lang="en-US" dirty="0" smtClean="0"/>
              <a:t>Additional cost: $400,000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23" y="2857492"/>
            <a:ext cx="3810000" cy="2702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0523" y="5560053"/>
            <a:ext cx="297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http://www.renewaire.com/index.php/products/commercial-products/he8xrt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Centralized, Water </a:t>
            </a:r>
            <a:r>
              <a:rPr lang="en-US" dirty="0"/>
              <a:t>to Air S</a:t>
            </a:r>
            <a:r>
              <a:rPr lang="en-US" dirty="0" smtClean="0"/>
              <a:t>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175 Ton rooftop heat pump  (Trane)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Energy Recovery Ventilation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Total Cost: $1,300,000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27843" r="4665" b="2575"/>
          <a:stretch/>
        </p:blipFill>
        <p:spPr>
          <a:xfrm>
            <a:off x="5181600" y="1371600"/>
            <a:ext cx="327958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47" y="3507747"/>
            <a:ext cx="3219153" cy="2283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216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 smtClean="0"/>
              <a:t>Above Ground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825"/>
            <a:ext cx="7543800" cy="2593975"/>
          </a:xfrm>
        </p:spPr>
        <p:txBody>
          <a:bodyPr/>
          <a:lstStyle/>
          <a:p>
            <a:r>
              <a:rPr lang="en-US" sz="4400" dirty="0" smtClean="0"/>
              <a:t>Financial 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14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00200"/>
            <a:ext cx="6629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Is a geothermal system a financially viable option for the West Wing addition?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36"/>
            <a:ext cx="7924800" cy="1143000"/>
          </a:xfrm>
        </p:spPr>
        <p:txBody>
          <a:bodyPr/>
          <a:lstStyle/>
          <a:p>
            <a:r>
              <a:rPr lang="en-US" dirty="0" smtClean="0"/>
              <a:t>Natural Gas Prices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258" y="4766257"/>
            <a:ext cx="3276600" cy="23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http</a:t>
            </a:r>
            <a:r>
              <a:rPr lang="en-US" sz="9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://www.eia.gov/forecasts/archive/aeo11/source_natural_gas.cfm</a:t>
            </a: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84" y="1413458"/>
            <a:ext cx="5441548" cy="331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005387"/>
            <a:ext cx="731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/>
              <a:t>2012-2035: Data from Department of Energy</a:t>
            </a:r>
          </a:p>
          <a:p>
            <a:pPr marL="285750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/>
              <a:t>2035- : Data projected based on best-fit trends</a:t>
            </a:r>
            <a:endParaRPr lang="en-US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7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dirty="0" smtClean="0"/>
              <a:t>Electricity Prices</a:t>
            </a:r>
            <a:endParaRPr 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1417320"/>
            <a:ext cx="5440680" cy="33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75064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http</a:t>
            </a:r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://www.eia.gov/oiaf/aeo/tablebrowser/#release=AEO2012&amp;subject=0-AEO2012&amp;table=8-AEO2012&amp;region=0-0&amp;cases=ref2012-d020112c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05634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chemeClr val="tx2"/>
              </a:buClr>
              <a:buFont typeface="Arial" pitchFamily="34" charset="0"/>
              <a:buChar char="•"/>
              <a:defRPr sz="1700"/>
            </a:lvl1pPr>
          </a:lstStyle>
          <a:p>
            <a:r>
              <a:rPr lang="en-US" dirty="0"/>
              <a:t>2012-2035: Data from Department of Energy</a:t>
            </a:r>
          </a:p>
          <a:p>
            <a:r>
              <a:rPr lang="en-US" dirty="0"/>
              <a:t>2035- : Data projected based on best-fit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Initial Costs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586"/>
            <a:ext cx="4455820" cy="222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4343400"/>
            <a:ext cx="1447800" cy="381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18" y="2814464"/>
            <a:ext cx="4678319" cy="18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783158" y="4316505"/>
            <a:ext cx="1447800" cy="38817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  <a:r>
              <a:rPr lang="en-US" dirty="0" smtClean="0"/>
              <a:t>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42" y="1693898"/>
            <a:ext cx="4341058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GEOTHERMAL</a:t>
            </a:r>
          </a:p>
          <a:p>
            <a:pPr lvl="1"/>
            <a:r>
              <a:rPr lang="en-US" dirty="0"/>
              <a:t>Based on Heating/Cooling Loads and pump </a:t>
            </a:r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Total Energy Required: </a:t>
            </a:r>
            <a:r>
              <a:rPr lang="en-US" b="1" dirty="0" smtClean="0"/>
              <a:t>562,040 (kWh/</a:t>
            </a:r>
            <a:r>
              <a:rPr lang="en-US" b="1" dirty="0" err="1" smtClean="0"/>
              <a:t>yr</a:t>
            </a:r>
            <a:r>
              <a:rPr lang="en-US" b="1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676400"/>
            <a:ext cx="4572000" cy="19005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CONVENTIONAL HVAC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/>
              <a:t>Heating </a:t>
            </a:r>
            <a:r>
              <a:rPr lang="en-US" sz="1700" dirty="0"/>
              <a:t>Load: 7,316 (</a:t>
            </a:r>
            <a:r>
              <a:rPr lang="en-US" sz="1700" dirty="0" err="1"/>
              <a:t>MMBtu</a:t>
            </a:r>
            <a:r>
              <a:rPr lang="en-US" sz="1700" dirty="0"/>
              <a:t>/</a:t>
            </a:r>
            <a:r>
              <a:rPr lang="en-US" sz="1700" dirty="0" err="1"/>
              <a:t>yr</a:t>
            </a:r>
            <a:r>
              <a:rPr lang="en-US" sz="1700" dirty="0"/>
              <a:t>)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/>
              <a:t>Cooling </a:t>
            </a:r>
            <a:r>
              <a:rPr lang="en-US" sz="1700" dirty="0"/>
              <a:t>Load: 143,808 (kWh/</a:t>
            </a:r>
            <a:r>
              <a:rPr lang="en-US" sz="1700" dirty="0" err="1"/>
              <a:t>yr</a:t>
            </a:r>
            <a:r>
              <a:rPr lang="en-US" sz="1700" dirty="0" smtClean="0"/>
              <a:t>)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/>
              <a:t>Total Energy Required: </a:t>
            </a:r>
            <a:r>
              <a:rPr lang="en-US" sz="1700" b="1" dirty="0" smtClean="0"/>
              <a:t>2,288,350 (kWh/</a:t>
            </a:r>
            <a:r>
              <a:rPr lang="en-US" sz="1700" b="1" dirty="0" err="1" smtClean="0"/>
              <a:t>yr</a:t>
            </a:r>
            <a:r>
              <a:rPr lang="en-US" sz="1700" b="1" dirty="0" smtClean="0"/>
              <a:t>)</a:t>
            </a:r>
            <a:endParaRPr lang="en-US" sz="1700" b="1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4279056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2" y="4649337"/>
            <a:ext cx="4062289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6662" y="5334000"/>
            <a:ext cx="3044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http://www.duke-energy.com/pdfs/110371-HVAC-Whitepaper.pdf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2581" y="2626661"/>
            <a:ext cx="1600200" cy="55222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64680" y="2743200"/>
            <a:ext cx="1752600" cy="46526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Objective:</a:t>
            </a:r>
            <a:endParaRPr lang="en-US" sz="2000" dirty="0"/>
          </a:p>
          <a:p>
            <a:pPr lvl="1"/>
            <a:r>
              <a:rPr lang="en-US" sz="2000" dirty="0" smtClean="0"/>
              <a:t>As a class we are to determine what it would take to use a geothermal Heating, Ventilation, and Air Conditioning (HVAC) system in the West Wing Addition</a:t>
            </a:r>
          </a:p>
          <a:p>
            <a:r>
              <a:rPr lang="en-US" sz="2000" dirty="0" smtClean="0"/>
              <a:t>5 groups for analysis</a:t>
            </a:r>
          </a:p>
          <a:p>
            <a:pPr lvl="1"/>
            <a:r>
              <a:rPr lang="en-US" sz="2000" dirty="0" smtClean="0"/>
              <a:t>LEED &amp; Energy Modeling		</a:t>
            </a:r>
          </a:p>
          <a:p>
            <a:pPr lvl="1"/>
            <a:r>
              <a:rPr lang="en-US" sz="2000" dirty="0" smtClean="0"/>
              <a:t>Infrastructure 			</a:t>
            </a:r>
          </a:p>
          <a:p>
            <a:pPr lvl="1"/>
            <a:r>
              <a:rPr lang="en-US" sz="2000" dirty="0"/>
              <a:t>Below </a:t>
            </a:r>
            <a:r>
              <a:rPr lang="en-US" sz="2000" dirty="0" smtClean="0"/>
              <a:t>Ground 			</a:t>
            </a:r>
            <a:endParaRPr lang="en-US" sz="2000" dirty="0"/>
          </a:p>
          <a:p>
            <a:pPr lvl="1"/>
            <a:r>
              <a:rPr lang="en-US" sz="2000" dirty="0" smtClean="0"/>
              <a:t>Above Ground 			</a:t>
            </a:r>
          </a:p>
          <a:p>
            <a:pPr lvl="1"/>
            <a:r>
              <a:rPr lang="en-US" sz="2000" dirty="0" smtClean="0"/>
              <a:t>Financial 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Infrastructure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Energy Modeling                     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3779" y="519427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(optimistic economic conditions)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6" y="533400"/>
            <a:ext cx="644020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54" y="80749"/>
            <a:ext cx="7924800" cy="11430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Maintenance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81916"/>
            <a:ext cx="41910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GEOTHERMAL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$9,000 per year </a:t>
            </a:r>
            <a:r>
              <a:rPr lang="en-US" dirty="0" smtClean="0"/>
              <a:t>(ASHRAE)</a:t>
            </a:r>
          </a:p>
          <a:p>
            <a:pPr marL="800100" lvl="1"/>
            <a:r>
              <a:rPr lang="en-US" dirty="0" smtClean="0"/>
              <a:t>Heat Pump replacement after 20 yrs.</a:t>
            </a:r>
          </a:p>
          <a:p>
            <a:pPr marL="514350" indent="-457200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343400" cy="8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0111" y="1347928"/>
            <a:ext cx="4572000" cy="1284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CONVENTIONAL HVAC</a:t>
            </a:r>
          </a:p>
          <a:p>
            <a:pPr marL="800100" lvl="1" indent="-34290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$15,000 per year</a:t>
            </a:r>
          </a:p>
          <a:p>
            <a:pPr marL="800100" lvl="1" indent="-34290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700" dirty="0" smtClean="0"/>
              <a:t>Air Handler replacement after 20 yrs.</a:t>
            </a:r>
            <a:endParaRPr lang="en-US" sz="1700" dirty="0"/>
          </a:p>
          <a:p>
            <a:pPr marL="514350" indent="-457200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3" y="3713945"/>
            <a:ext cx="4451185" cy="93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300" y="4829382"/>
            <a:ext cx="693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700" dirty="0" smtClean="0"/>
              <a:t>Later </a:t>
            </a:r>
            <a:r>
              <a:rPr lang="en-US" sz="1700" dirty="0"/>
              <a:t>Maintenance: costs increase by 50% after 10 yrs.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667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Geothermal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67" y="4191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Expanded HVAC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638693">
            <a:off x="2001089" y="26728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Geothermal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617297">
            <a:off x="1995103" y="3513547"/>
            <a:ext cx="188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Conventional HVAC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798955">
            <a:off x="1999261" y="3178463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Geothermal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689700">
            <a:off x="1819882" y="3799685"/>
            <a:ext cx="1480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Conventional HVAC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6" y="1066801"/>
            <a:ext cx="819793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20798955">
            <a:off x="2083000" y="3070976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Geothermal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854151">
            <a:off x="1989447" y="3735459"/>
            <a:ext cx="1480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Conventional HVAC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5" y="1051559"/>
            <a:ext cx="8339328" cy="426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20798955">
            <a:off x="2127322" y="3117981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Geothermal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671372">
            <a:off x="1843201" y="3780014"/>
            <a:ext cx="1480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Conventional HVAC</a:t>
            </a:r>
          </a:p>
        </p:txBody>
      </p:sp>
    </p:spTree>
    <p:extLst>
      <p:ext uri="{BB962C8B-B14F-4D97-AF65-F5344CB8AC3E}">
        <p14:creationId xmlns:p14="http://schemas.microsoft.com/office/powerpoint/2010/main" val="20559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1560"/>
            <a:ext cx="8339328" cy="426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040104">
            <a:off x="1509517" y="3737877"/>
            <a:ext cx="1480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Conventional HVAC</a:t>
            </a:r>
          </a:p>
        </p:txBody>
      </p:sp>
      <p:sp>
        <p:nvSpPr>
          <p:cNvPr id="5" name="Rectangle 4"/>
          <p:cNvSpPr/>
          <p:nvPr/>
        </p:nvSpPr>
        <p:spPr>
          <a:xfrm rot="20798955">
            <a:off x="1999261" y="3178463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Geothermal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Financial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Christians, we have a calling to be stewards of Creation and Money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(Luke 14:28-30, 1 Corinthians 4:7)</a:t>
            </a:r>
          </a:p>
          <a:p>
            <a:r>
              <a:rPr lang="en-US" dirty="0"/>
              <a:t>T</a:t>
            </a:r>
            <a:r>
              <a:rPr lang="en-US" dirty="0" smtClean="0"/>
              <a:t>here is no foreseeable financial payback</a:t>
            </a:r>
          </a:p>
          <a:p>
            <a:r>
              <a:rPr lang="en-US" dirty="0" smtClean="0"/>
              <a:t>From a solely financial standpoint, the financial group recommends a geothermal system not be constructed until such time as:</a:t>
            </a:r>
          </a:p>
          <a:p>
            <a:pPr lvl="1"/>
            <a:r>
              <a:rPr lang="en-US" dirty="0" smtClean="0"/>
              <a:t>Natural gas prices rise dramatically</a:t>
            </a:r>
          </a:p>
          <a:p>
            <a:pPr lvl="1"/>
            <a:r>
              <a:rPr lang="en-US" dirty="0" smtClean="0"/>
              <a:t>Entire campus considered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</a:t>
            </a:r>
            <a:r>
              <a:rPr lang="en-US" dirty="0" smtClean="0"/>
              <a:t>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Recommendation</a:t>
            </a:r>
          </a:p>
          <a:p>
            <a:r>
              <a:rPr lang="en-US" dirty="0" smtClean="0"/>
              <a:t>                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Energy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Modeling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</a:t>
            </a:r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 Ground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en-US" dirty="0"/>
              <a:t>Financial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95800" y="2209800"/>
            <a:ext cx="4267200" cy="3505200"/>
          </a:xfrm>
        </p:spPr>
        <p:txBody>
          <a:bodyPr/>
          <a:lstStyle/>
          <a:p>
            <a:r>
              <a:rPr lang="en-US" dirty="0" smtClean="0"/>
              <a:t>High initial cost</a:t>
            </a:r>
          </a:p>
          <a:p>
            <a:r>
              <a:rPr lang="en-US" dirty="0" smtClean="0"/>
              <a:t>Additional construction site – well field</a:t>
            </a:r>
          </a:p>
          <a:p>
            <a:pPr lvl="1"/>
            <a:r>
              <a:rPr lang="en-US" dirty="0" smtClean="0"/>
              <a:t>Coordinate with parking lot construction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4038600" cy="3505200"/>
          </a:xfrm>
        </p:spPr>
        <p:txBody>
          <a:bodyPr/>
          <a:lstStyle/>
          <a:p>
            <a:r>
              <a:rPr lang="en-US" dirty="0" smtClean="0"/>
              <a:t>Reduce energy costs</a:t>
            </a:r>
          </a:p>
          <a:p>
            <a:r>
              <a:rPr lang="en-US" dirty="0" smtClean="0"/>
              <a:t>Lower maintenance costs</a:t>
            </a:r>
          </a:p>
          <a:p>
            <a:r>
              <a:rPr lang="en-US" dirty="0" smtClean="0"/>
              <a:t>Promotes stewardship of creation</a:t>
            </a:r>
          </a:p>
          <a:p>
            <a:r>
              <a:rPr lang="en-US" dirty="0" smtClean="0"/>
              <a:t>Contributes to LEED certification</a:t>
            </a:r>
          </a:p>
          <a:p>
            <a:r>
              <a:rPr lang="en-US" dirty="0" smtClean="0"/>
              <a:t>Small scale example of possible campus wide geothermal</a:t>
            </a:r>
          </a:p>
          <a:p>
            <a:r>
              <a:rPr lang="en-US" dirty="0" smtClean="0"/>
              <a:t>Enhancement of college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Recommendation – engr. 333 Class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Geothermal Advantages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1600200"/>
            <a:ext cx="3733800" cy="574675"/>
          </a:xfrm>
        </p:spPr>
        <p:txBody>
          <a:bodyPr/>
          <a:lstStyle/>
          <a:p>
            <a:r>
              <a:rPr lang="en-US" dirty="0" smtClean="0"/>
              <a:t>Geothermal Disadvantages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5082359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Proposal: Utilize existing HVAC 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257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Class Advisors</a:t>
            </a:r>
            <a:endParaRPr lang="en-US" dirty="0"/>
          </a:p>
          <a:p>
            <a:pPr lvl="1"/>
            <a:r>
              <a:rPr lang="en-US" dirty="0"/>
              <a:t>Trent </a:t>
            </a:r>
            <a:r>
              <a:rPr lang="en-US" dirty="0" err="1"/>
              <a:t>DeBoer</a:t>
            </a:r>
            <a:endParaRPr lang="en-US" dirty="0"/>
          </a:p>
          <a:p>
            <a:pPr lvl="1"/>
            <a:r>
              <a:rPr lang="en-US" dirty="0"/>
              <a:t>Henry </a:t>
            </a:r>
            <a:r>
              <a:rPr lang="en-US" dirty="0" err="1"/>
              <a:t>DeVries</a:t>
            </a:r>
            <a:endParaRPr lang="en-US" dirty="0"/>
          </a:p>
          <a:p>
            <a:pPr lvl="1"/>
            <a:r>
              <a:rPr lang="en-US" dirty="0"/>
              <a:t>Professor </a:t>
            </a:r>
            <a:r>
              <a:rPr lang="en-US" dirty="0" err="1"/>
              <a:t>Heun</a:t>
            </a:r>
            <a:endParaRPr lang="en-US" dirty="0"/>
          </a:p>
          <a:p>
            <a:pPr lvl="1"/>
            <a:r>
              <a:rPr lang="en-US" dirty="0"/>
              <a:t>Paul </a:t>
            </a:r>
            <a:r>
              <a:rPr lang="en-US" dirty="0" err="1"/>
              <a:t>Pennock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Additional Help</a:t>
            </a:r>
          </a:p>
          <a:p>
            <a:pPr lvl="1"/>
            <a:r>
              <a:rPr lang="en-US" dirty="0"/>
              <a:t>Phil </a:t>
            </a:r>
            <a:r>
              <a:rPr lang="en-US" dirty="0" err="1"/>
              <a:t>Beezhold</a:t>
            </a:r>
            <a:endParaRPr lang="en-US" dirty="0"/>
          </a:p>
          <a:p>
            <a:pPr lvl="1"/>
            <a:r>
              <a:rPr lang="en-US" dirty="0"/>
              <a:t>Scott </a:t>
            </a:r>
            <a:r>
              <a:rPr lang="en-US" dirty="0" err="1"/>
              <a:t>Skoog</a:t>
            </a:r>
            <a:r>
              <a:rPr lang="en-US" dirty="0"/>
              <a:t> &amp; </a:t>
            </a:r>
            <a:r>
              <a:rPr lang="en-US" dirty="0" err="1"/>
              <a:t>Kortney</a:t>
            </a:r>
            <a:r>
              <a:rPr lang="en-US" dirty="0"/>
              <a:t> Lull, Midwest </a:t>
            </a:r>
            <a:r>
              <a:rPr lang="en-US" dirty="0" smtClean="0"/>
              <a:t>Geothermal</a:t>
            </a:r>
          </a:p>
          <a:p>
            <a:pPr lvl="1"/>
            <a:r>
              <a:rPr lang="en-US" dirty="0" smtClean="0"/>
              <a:t>Dan Pabst</a:t>
            </a:r>
          </a:p>
          <a:p>
            <a:pPr lvl="1"/>
            <a:r>
              <a:rPr lang="en-US" dirty="0" smtClean="0"/>
              <a:t>Dean Anderson</a:t>
            </a:r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Slager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924800" cy="1143000"/>
          </a:xfrm>
        </p:spPr>
        <p:txBody>
          <a:bodyPr/>
          <a:lstStyle/>
          <a:p>
            <a:pPr algn="ctr"/>
            <a:r>
              <a:rPr lang="en-US" sz="8000" dirty="0" smtClean="0"/>
              <a:t>Questions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234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Several factors also provide heat gain to a building</a:t>
            </a:r>
          </a:p>
          <a:p>
            <a:pPr algn="just"/>
            <a:endParaRPr lang="en-US" sz="2000" dirty="0" smtClean="0"/>
          </a:p>
          <a:p>
            <a:pPr lvl="1"/>
            <a:r>
              <a:rPr lang="en-US" sz="2000" dirty="0" smtClean="0"/>
              <a:t>Occupants (1 person produces around 400 BTU/day)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Equipment in rooms (computers, projectors,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Lighting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812552"/>
              </p:ext>
            </p:extLst>
          </p:nvPr>
        </p:nvGraphicFramePr>
        <p:xfrm>
          <a:off x="685800" y="914400"/>
          <a:ext cx="7422776" cy="482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9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057400"/>
            <a:ext cx="6248400" cy="259397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LEED &amp; Energy Modeling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External Funding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external funding (tax refunds/incentives) are unavailable as Calvin College is a tax-exempt entity</a:t>
            </a:r>
          </a:p>
          <a:p>
            <a:r>
              <a:rPr lang="en-US" sz="2400" dirty="0" smtClean="0"/>
              <a:t>However, according to Scott </a:t>
            </a:r>
            <a:r>
              <a:rPr lang="en-US" sz="2400" dirty="0" err="1" smtClean="0"/>
              <a:t>Skoog</a:t>
            </a:r>
            <a:r>
              <a:rPr lang="en-US" sz="2400" dirty="0" smtClean="0"/>
              <a:t> of Midwest Geothermal, indirect incentives are a possibility.</a:t>
            </a:r>
          </a:p>
          <a:p>
            <a:r>
              <a:rPr lang="en-US" sz="2400" dirty="0" smtClean="0"/>
              <a:t>In this case, an architect/engineering firm can apply for a tax deduction for designing or building an energy saving building for a non-profit or government agency.</a:t>
            </a:r>
          </a:p>
          <a:p>
            <a:r>
              <a:rPr lang="en-US" sz="2400" dirty="0" smtClean="0"/>
              <a:t>In this way, the firm saves money on designing/building Calvin’s geothermal, and partially passes these savings on to Calvin.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600200"/>
          </a:xfrm>
        </p:spPr>
        <p:txBody>
          <a:bodyPr/>
          <a:lstStyle/>
          <a:p>
            <a:pPr algn="ctr"/>
            <a:r>
              <a:rPr lang="en-US" sz="4800" dirty="0" smtClean="0"/>
              <a:t>Calvin Energy Recovery Fund (CERF) Utilization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CERF is a revolving fund used to improve energy efficiency and decrease carbon emissions.</a:t>
            </a:r>
          </a:p>
          <a:p>
            <a:r>
              <a:rPr lang="en-US" sz="2400" dirty="0" smtClean="0"/>
              <a:t>CERF is currently growing by investing in smaller scale projects (lighting, computer shutdown)</a:t>
            </a:r>
          </a:p>
          <a:p>
            <a:r>
              <a:rPr lang="en-US" sz="2400" dirty="0" smtClean="0"/>
              <a:t>The scale of this project vs. CERF’s budget (~$65,000) seems to be a bad fit.</a:t>
            </a:r>
          </a:p>
          <a:p>
            <a:r>
              <a:rPr lang="en-US" sz="2400" dirty="0" smtClean="0"/>
              <a:t>Recommendation: Don’t utilize CERF in this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0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Infrastructure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AutoShape 2" descr="https://mail-attachment.googleusercontent.com/attachment/u/0/?ui=2&amp;ik=a655deeb3c&amp;view=att&amp;th=13b66f6063995a74&amp;attid=0.1&amp;disp=inline&amp;realattid=f_habaw17r0&amp;safe=1&amp;zw&amp;saduie=AG9B_P_RM9W2fUc9HyYPqn5PxJh3&amp;sadet=1354642784652&amp;sads=k8FvlvAG3Oiw4_GYzEK23NUBDyw&amp;sadssc=1"/>
          <p:cNvSpPr>
            <a:spLocks noChangeAspect="1" noChangeArrowheads="1"/>
          </p:cNvSpPr>
          <p:nvPr/>
        </p:nvSpPr>
        <p:spPr bwMode="auto">
          <a:xfrm>
            <a:off x="155575" y="-4205288"/>
            <a:ext cx="11677650" cy="87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" y="1447799"/>
            <a:ext cx="7996238" cy="419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8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772400" cy="4114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How will a geothermal system contribute to achieving LEED certification?</a:t>
            </a:r>
          </a:p>
          <a:p>
            <a:endParaRPr lang="en-US" sz="2000" dirty="0"/>
          </a:p>
          <a:p>
            <a:r>
              <a:rPr lang="en-US" sz="2000" dirty="0" smtClean="0"/>
              <a:t>What are the heating &amp; cooling loads for the West Wing addition?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Infrastructure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Above Ground                Recommendation</a:t>
            </a:r>
          </a:p>
          <a:p>
            <a:r>
              <a:rPr lang="en-US" dirty="0" smtClean="0"/>
              <a:t>                 </a:t>
            </a:r>
            <a:r>
              <a:rPr lang="en-US" dirty="0"/>
              <a:t>Energy</a:t>
            </a:r>
            <a:r>
              <a:rPr lang="en-US" dirty="0" smtClean="0"/>
              <a:t> </a:t>
            </a:r>
            <a:r>
              <a:rPr lang="en-US" dirty="0"/>
              <a:t>Modeling</a:t>
            </a:r>
            <a:r>
              <a:rPr lang="en-US" dirty="0" smtClean="0"/>
              <a:t>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Ground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Financial 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2812</Words>
  <Application>Microsoft Office PowerPoint</Application>
  <PresentationFormat>On-screen Show (4:3)</PresentationFormat>
  <Paragraphs>677</Paragraphs>
  <Slides>71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Horizon</vt:lpstr>
      <vt:lpstr>West Wing Geothermal Presentation  ENGR 333  December 4, 2012  </vt:lpstr>
      <vt:lpstr>Spoelhof center west wing addition</vt:lpstr>
      <vt:lpstr>location</vt:lpstr>
      <vt:lpstr>How does Geothermal work?</vt:lpstr>
      <vt:lpstr>Geothermal Benefits and costs</vt:lpstr>
      <vt:lpstr>Project Overview</vt:lpstr>
      <vt:lpstr> LEED &amp; Energy Modeling  </vt:lpstr>
      <vt:lpstr>Team Members</vt:lpstr>
      <vt:lpstr>Key questions</vt:lpstr>
      <vt:lpstr>LEED Rating System</vt:lpstr>
      <vt:lpstr>LEED Point categories</vt:lpstr>
      <vt:lpstr>Energy consumption breakdown</vt:lpstr>
      <vt:lpstr>On-Site renewable energy leed points</vt:lpstr>
      <vt:lpstr>Importance of Heating/Cooling Loads</vt:lpstr>
      <vt:lpstr>Heat Losses</vt:lpstr>
      <vt:lpstr>Calculation method</vt:lpstr>
      <vt:lpstr>Daily heating &amp; cooling requirements</vt:lpstr>
      <vt:lpstr>heating &amp; cooling loads Best estimate</vt:lpstr>
      <vt:lpstr>Final answers</vt:lpstr>
      <vt:lpstr>Infrastructure</vt:lpstr>
      <vt:lpstr>Team Members</vt:lpstr>
      <vt:lpstr>Key questions</vt:lpstr>
      <vt:lpstr>Integrated system</vt:lpstr>
      <vt:lpstr>Stand alone system</vt:lpstr>
      <vt:lpstr>Pond Loop</vt:lpstr>
      <vt:lpstr>Campus Map</vt:lpstr>
      <vt:lpstr>Horizontal loop</vt:lpstr>
      <vt:lpstr>Campus Map</vt:lpstr>
      <vt:lpstr>Vertical loop</vt:lpstr>
      <vt:lpstr>Campus Map</vt:lpstr>
      <vt:lpstr>Answers</vt:lpstr>
      <vt:lpstr> Below ground   </vt:lpstr>
      <vt:lpstr>Team members</vt:lpstr>
      <vt:lpstr>Key questions</vt:lpstr>
      <vt:lpstr>KHvR Geothermal Installation</vt:lpstr>
      <vt:lpstr>Thermal modeling - initial</vt:lpstr>
      <vt:lpstr>Thermal Modeling - initial Summary</vt:lpstr>
      <vt:lpstr>Refined Borefield design</vt:lpstr>
      <vt:lpstr>Refined Borefield design</vt:lpstr>
      <vt:lpstr>Proposal</vt:lpstr>
      <vt:lpstr>Refined Borefield design</vt:lpstr>
      <vt:lpstr>Above Ground</vt:lpstr>
      <vt:lpstr>Team members</vt:lpstr>
      <vt:lpstr>Key Questions</vt:lpstr>
      <vt:lpstr>System Requirements</vt:lpstr>
      <vt:lpstr>Water to Air vs water to Water systems</vt:lpstr>
      <vt:lpstr>Water to Air vs water to Water systems</vt:lpstr>
      <vt:lpstr>Centralized vs distributed Systems</vt:lpstr>
      <vt:lpstr>Heat Pump Selection</vt:lpstr>
      <vt:lpstr>Ductwork</vt:lpstr>
      <vt:lpstr>Energy Recovery Ventilation (ERV)</vt:lpstr>
      <vt:lpstr>Recommendation</vt:lpstr>
      <vt:lpstr>Financial Group</vt:lpstr>
      <vt:lpstr>Team members</vt:lpstr>
      <vt:lpstr>Key Question</vt:lpstr>
      <vt:lpstr>Natural Gas Prices</vt:lpstr>
      <vt:lpstr>Electricity Prices</vt:lpstr>
      <vt:lpstr>Initial Costs</vt:lpstr>
      <vt:lpstr>Energy Costs</vt:lpstr>
      <vt:lpstr>PowerPoint Presentation</vt:lpstr>
      <vt:lpstr>Maintenance costs</vt:lpstr>
      <vt:lpstr>PowerPoint Presentation</vt:lpstr>
      <vt:lpstr>PowerPoint Presentation</vt:lpstr>
      <vt:lpstr>Financial proposal</vt:lpstr>
      <vt:lpstr>Final Recommendation – engr. 333 Class</vt:lpstr>
      <vt:lpstr>Acknowledgements</vt:lpstr>
      <vt:lpstr>Questions</vt:lpstr>
      <vt:lpstr>Heat Gains</vt:lpstr>
      <vt:lpstr>PowerPoint Presentation</vt:lpstr>
      <vt:lpstr>External Funding</vt:lpstr>
      <vt:lpstr>Calvin Energy Recovery Fund (CERF) Utilization</vt:lpstr>
    </vt:vector>
  </TitlesOfParts>
  <Company>Calvin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Wing Proposal  Status Report – Oct. 30, 2012</dc:title>
  <dc:creator>Information Technology</dc:creator>
  <cp:lastModifiedBy>Information Technology</cp:lastModifiedBy>
  <cp:revision>164</cp:revision>
  <dcterms:created xsi:type="dcterms:W3CDTF">2012-10-30T01:11:37Z</dcterms:created>
  <dcterms:modified xsi:type="dcterms:W3CDTF">2012-12-07T18:21:56Z</dcterms:modified>
</cp:coreProperties>
</file>