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4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4.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4"/>
  </p:notesMasterIdLst>
  <p:handoutMasterIdLst>
    <p:handoutMasterId r:id="rId75"/>
  </p:handoutMasterIdLst>
  <p:sldIdLst>
    <p:sldId id="256" r:id="rId2"/>
    <p:sldId id="278" r:id="rId3"/>
    <p:sldId id="366" r:id="rId4"/>
    <p:sldId id="365" r:id="rId5"/>
    <p:sldId id="282" r:id="rId6"/>
    <p:sldId id="392" r:id="rId7"/>
    <p:sldId id="342" r:id="rId8"/>
    <p:sldId id="343" r:id="rId9"/>
    <p:sldId id="344" r:id="rId10"/>
    <p:sldId id="345" r:id="rId11"/>
    <p:sldId id="288" r:id="rId12"/>
    <p:sldId id="394" r:id="rId13"/>
    <p:sldId id="290" r:id="rId14"/>
    <p:sldId id="291" r:id="rId15"/>
    <p:sldId id="292" r:id="rId16"/>
    <p:sldId id="293" r:id="rId17"/>
    <p:sldId id="397" r:id="rId18"/>
    <p:sldId id="300" r:id="rId19"/>
    <p:sldId id="301" r:id="rId20"/>
    <p:sldId id="340" r:id="rId21"/>
    <p:sldId id="258" r:id="rId22"/>
    <p:sldId id="393" r:id="rId23"/>
    <p:sldId id="346" r:id="rId24"/>
    <p:sldId id="347" r:id="rId25"/>
    <p:sldId id="349" r:id="rId26"/>
    <p:sldId id="362" r:id="rId27"/>
    <p:sldId id="350" r:id="rId28"/>
    <p:sldId id="351" r:id="rId29"/>
    <p:sldId id="352" r:id="rId30"/>
    <p:sldId id="353" r:id="rId31"/>
    <p:sldId id="354" r:id="rId32"/>
    <p:sldId id="356" r:id="rId33"/>
    <p:sldId id="360" r:id="rId34"/>
    <p:sldId id="369" r:id="rId35"/>
    <p:sldId id="395" r:id="rId36"/>
    <p:sldId id="372" r:id="rId37"/>
    <p:sldId id="373" r:id="rId38"/>
    <p:sldId id="374" r:id="rId39"/>
    <p:sldId id="375" r:id="rId40"/>
    <p:sldId id="377" r:id="rId41"/>
    <p:sldId id="401" r:id="rId42"/>
    <p:sldId id="381" r:id="rId43"/>
    <p:sldId id="384" r:id="rId44"/>
    <p:sldId id="402" r:id="rId45"/>
    <p:sldId id="387" r:id="rId46"/>
    <p:sldId id="388" r:id="rId47"/>
    <p:sldId id="389" r:id="rId48"/>
    <p:sldId id="302" r:id="rId49"/>
    <p:sldId id="400" r:id="rId50"/>
    <p:sldId id="396" r:id="rId51"/>
    <p:sldId id="390" r:id="rId52"/>
    <p:sldId id="391" r:id="rId53"/>
    <p:sldId id="280" r:id="rId54"/>
    <p:sldId id="309" r:id="rId55"/>
    <p:sldId id="279" r:id="rId56"/>
    <p:sldId id="265" r:id="rId57"/>
    <p:sldId id="306" r:id="rId58"/>
    <p:sldId id="287" r:id="rId59"/>
    <p:sldId id="277" r:id="rId60"/>
    <p:sldId id="357" r:id="rId61"/>
    <p:sldId id="358" r:id="rId62"/>
    <p:sldId id="348" r:id="rId63"/>
    <p:sldId id="359" r:id="rId64"/>
    <p:sldId id="355" r:id="rId65"/>
    <p:sldId id="368" r:id="rId66"/>
    <p:sldId id="294" r:id="rId67"/>
    <p:sldId id="296" r:id="rId68"/>
    <p:sldId id="398" r:id="rId69"/>
    <p:sldId id="399" r:id="rId70"/>
    <p:sldId id="298" r:id="rId71"/>
    <p:sldId id="299" r:id="rId72"/>
    <p:sldId id="379" r:id="rId73"/>
  </p:sldIdLst>
  <p:sldSz cx="9144000" cy="6858000" type="screen4x3"/>
  <p:notesSz cx="6934200" cy="92329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9719" autoAdjust="0"/>
    <p:restoredTop sz="77794" autoAdjust="0"/>
  </p:normalViewPr>
  <p:slideViewPr>
    <p:cSldViewPr>
      <p:cViewPr varScale="1">
        <p:scale>
          <a:sx n="46" d="100"/>
          <a:sy n="46" d="100"/>
        </p:scale>
        <p:origin x="570" y="60"/>
      </p:cViewPr>
      <p:guideLst>
        <p:guide orient="horz" pos="2160"/>
        <p:guide pos="2880"/>
      </p:guideLst>
    </p:cSldViewPr>
  </p:slideViewPr>
  <p:notesTextViewPr>
    <p:cViewPr>
      <p:scale>
        <a:sx n="1" d="1"/>
        <a:sy n="1" d="1"/>
      </p:scale>
      <p:origin x="0" y="0"/>
    </p:cViewPr>
  </p:notesTextViewPr>
  <p:sorterViewPr>
    <p:cViewPr varScale="1">
      <p:scale>
        <a:sx n="1" d="1"/>
        <a:sy n="1" d="1"/>
      </p:scale>
      <p:origin x="0" y="-11334"/>
    </p:cViewPr>
  </p:sorterViewPr>
  <p:notesViewPr>
    <p:cSldViewPr>
      <p:cViewPr varScale="1">
        <p:scale>
          <a:sx n="69" d="100"/>
          <a:sy n="69" d="100"/>
        </p:scale>
        <p:origin x="191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ichael\Downloads\ENG%20PRJ.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RUSHMORE\SHARED\Engineering\Scratch\Biofuel%20Executive%20Committee\Total%20Cost%20Analysis.xlsm"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RUSHMORE\SHARED\Engineering\Scratch\Biofuel%20Executive%20Committee\Total%20Cost%20Analysis.xlsm"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ichael\Downloads\ENG%20PRJ.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3.xml"/><Relationship Id="rId4" Type="http://schemas.openxmlformats.org/officeDocument/2006/relationships/oleObject" Target="file:///\\RUSHMORE\SHARED\Engineering\Scratch\Biofuel%20Executive%20Committee\Second%20Vehicle%20Cost%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9"/>
    </mc:Choice>
    <mc:Fallback>
      <c:style val="9"/>
    </mc:Fallback>
  </mc:AlternateContent>
  <c:chart>
    <c:autoTitleDeleted val="1"/>
    <c:plotArea>
      <c:layout>
        <c:manualLayout>
          <c:layoutTarget val="inner"/>
          <c:xMode val="edge"/>
          <c:yMode val="edge"/>
          <c:x val="0"/>
          <c:y val="0.13202397995705081"/>
          <c:w val="0.96333333333333337"/>
          <c:h val="0.78715160604924383"/>
        </c:manualLayout>
      </c:layout>
      <c:barChart>
        <c:barDir val="col"/>
        <c:grouping val="clustered"/>
        <c:varyColors val="0"/>
        <c:ser>
          <c:idx val="0"/>
          <c:order val="0"/>
          <c:tx>
            <c:v>Yearly Run Time per Type [hr]</c:v>
          </c:tx>
          <c:invertIfNegative val="0"/>
          <c:dLbls>
            <c:spPr>
              <a:noFill/>
              <a:ln>
                <a:noFill/>
              </a:ln>
              <a:effectLst/>
            </c:spPr>
            <c:txPr>
              <a:bodyPr/>
              <a:lstStyle/>
              <a:p>
                <a:pPr>
                  <a:defRPr sz="18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'[ENG PRJ.xlsx]Sheet1'!$A$3,'[ENG PRJ.xlsx]Sheet1'!$A$6,'[ENG PRJ.xlsx]Sheet1'!$A$8,'[ENG PRJ.xlsx]Sheet1'!$A$10,'[ENG PRJ.xlsx]Sheet1'!$A$11,'[ENG PRJ.xlsx]Sheet1'!$A$12,'[ENG PRJ.xlsx]Sheet1'!$A$13</c:f>
              <c:strCache>
                <c:ptCount val="7"/>
                <c:pt idx="0">
                  <c:v>Lawn Mower</c:v>
                </c:pt>
                <c:pt idx="1">
                  <c:v>Leaf Blower</c:v>
                </c:pt>
                <c:pt idx="2">
                  <c:v>Front Loader</c:v>
                </c:pt>
                <c:pt idx="3">
                  <c:v>Lift</c:v>
                </c:pt>
                <c:pt idx="4">
                  <c:v>Tractor</c:v>
                </c:pt>
                <c:pt idx="5">
                  <c:v>Dump Truck</c:v>
                </c:pt>
                <c:pt idx="6">
                  <c:v>John Deere</c:v>
                </c:pt>
              </c:strCache>
            </c:strRef>
          </c:cat>
          <c:val>
            <c:numRef>
              <c:f>'[ENG PRJ.xlsx]Sheet1'!$G$3,'[ENG PRJ.xlsx]Sheet1'!$G$6,'[ENG PRJ.xlsx]Sheet1'!$G$8,'[ENG PRJ.xlsx]Sheet1'!$G$10,'[ENG PRJ.xlsx]Sheet1'!$G$11,'[ENG PRJ.xlsx]Sheet1'!$G$12,'[ENG PRJ.xlsx]Sheet1'!$G$13</c:f>
              <c:numCache>
                <c:formatCode>General</c:formatCode>
                <c:ptCount val="7"/>
                <c:pt idx="0">
                  <c:v>2670</c:v>
                </c:pt>
                <c:pt idx="1">
                  <c:v>200</c:v>
                </c:pt>
                <c:pt idx="2">
                  <c:v>1072</c:v>
                </c:pt>
                <c:pt idx="3">
                  <c:v>100</c:v>
                </c:pt>
                <c:pt idx="4">
                  <c:v>200</c:v>
                </c:pt>
                <c:pt idx="5">
                  <c:v>50</c:v>
                </c:pt>
                <c:pt idx="6">
                  <c:v>20</c:v>
                </c:pt>
              </c:numCache>
            </c:numRef>
          </c:val>
        </c:ser>
        <c:dLbls>
          <c:showLegendKey val="0"/>
          <c:showVal val="1"/>
          <c:showCatName val="0"/>
          <c:showSerName val="0"/>
          <c:showPercent val="0"/>
          <c:showBubbleSize val="0"/>
        </c:dLbls>
        <c:gapWidth val="150"/>
        <c:overlap val="-25"/>
        <c:axId val="250629312"/>
        <c:axId val="250629696"/>
      </c:barChart>
      <c:catAx>
        <c:axId val="250629312"/>
        <c:scaling>
          <c:orientation val="minMax"/>
        </c:scaling>
        <c:delete val="0"/>
        <c:axPos val="b"/>
        <c:numFmt formatCode="General" sourceLinked="0"/>
        <c:majorTickMark val="none"/>
        <c:minorTickMark val="none"/>
        <c:tickLblPos val="nextTo"/>
        <c:txPr>
          <a:bodyPr/>
          <a:lstStyle/>
          <a:p>
            <a:pPr>
              <a:defRPr sz="2000"/>
            </a:pPr>
            <a:endParaRPr lang="en-US"/>
          </a:p>
        </c:txPr>
        <c:crossAx val="250629696"/>
        <c:crossesAt val="0"/>
        <c:auto val="1"/>
        <c:lblAlgn val="ctr"/>
        <c:lblOffset val="100"/>
        <c:noMultiLvlLbl val="0"/>
      </c:catAx>
      <c:valAx>
        <c:axId val="250629696"/>
        <c:scaling>
          <c:orientation val="minMax"/>
        </c:scaling>
        <c:delete val="1"/>
        <c:axPos val="l"/>
        <c:numFmt formatCode="General" sourceLinked="1"/>
        <c:majorTickMark val="none"/>
        <c:minorTickMark val="none"/>
        <c:tickLblPos val="nextTo"/>
        <c:crossAx val="25062931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Diesel</a:t>
            </a:r>
            <a:r>
              <a:rPr lang="en-US" sz="1800" baseline="0"/>
              <a:t> vs. WVO</a:t>
            </a:r>
            <a:endParaRPr lang="en-US" sz="1800"/>
          </a:p>
        </c:rich>
      </c:tx>
      <c:layout>
        <c:manualLayout>
          <c:xMode val="edge"/>
          <c:yMode val="edge"/>
          <c:x val="0.44440391104958027"/>
          <c:y val="2.8266723845600993E-2"/>
        </c:manualLayout>
      </c:layout>
      <c:overlay val="0"/>
      <c:spPr>
        <a:noFill/>
        <a:ln>
          <a:noFill/>
        </a:ln>
        <a:effectLst/>
      </c:spPr>
    </c:title>
    <c:autoTitleDeleted val="0"/>
    <c:plotArea>
      <c:layout>
        <c:manualLayout>
          <c:layoutTarget val="inner"/>
          <c:xMode val="edge"/>
          <c:yMode val="edge"/>
          <c:x val="0.13049619422572178"/>
          <c:y val="6.6825260478803786E-2"/>
          <c:w val="0.81674422572178473"/>
          <c:h val="0.80511500835122873"/>
        </c:manualLayout>
      </c:layout>
      <c:scatterChart>
        <c:scatterStyle val="smoothMarker"/>
        <c:varyColors val="0"/>
        <c:ser>
          <c:idx val="0"/>
          <c:order val="0"/>
          <c:tx>
            <c:v>Diesel</c:v>
          </c:tx>
          <c:spPr>
            <a:ln w="31750" cap="rnd">
              <a:solidFill>
                <a:schemeClr val="bg2">
                  <a:lumMod val="50000"/>
                </a:schemeClr>
              </a:solidFill>
              <a:round/>
            </a:ln>
            <a:effectLst/>
          </c:spPr>
          <c:marker>
            <c:symbol val="none"/>
          </c:marker>
          <c:xVal>
            <c:numRef>
              <c:f>'Diesel vs. WVO Case 1 &amp; 2'!$A$8:$A$133</c:f>
              <c:numCache>
                <c:formatCode>[$-409]mmmm\-yy;@</c:formatCode>
                <c:ptCount val="126"/>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pt idx="53">
                  <c:v>43252</c:v>
                </c:pt>
                <c:pt idx="54">
                  <c:v>43282</c:v>
                </c:pt>
                <c:pt idx="55">
                  <c:v>43313</c:v>
                </c:pt>
                <c:pt idx="56">
                  <c:v>43344</c:v>
                </c:pt>
                <c:pt idx="57">
                  <c:v>43374</c:v>
                </c:pt>
                <c:pt idx="58">
                  <c:v>43405</c:v>
                </c:pt>
                <c:pt idx="59">
                  <c:v>43435</c:v>
                </c:pt>
                <c:pt idx="60">
                  <c:v>43466</c:v>
                </c:pt>
                <c:pt idx="61">
                  <c:v>43497</c:v>
                </c:pt>
                <c:pt idx="62">
                  <c:v>43525</c:v>
                </c:pt>
                <c:pt idx="63">
                  <c:v>43556</c:v>
                </c:pt>
                <c:pt idx="64">
                  <c:v>43586</c:v>
                </c:pt>
                <c:pt idx="65">
                  <c:v>43617</c:v>
                </c:pt>
                <c:pt idx="66">
                  <c:v>43647</c:v>
                </c:pt>
                <c:pt idx="67">
                  <c:v>43678</c:v>
                </c:pt>
                <c:pt idx="68">
                  <c:v>43709</c:v>
                </c:pt>
                <c:pt idx="69">
                  <c:v>43739</c:v>
                </c:pt>
                <c:pt idx="70">
                  <c:v>43770</c:v>
                </c:pt>
                <c:pt idx="71">
                  <c:v>43800</c:v>
                </c:pt>
                <c:pt idx="72">
                  <c:v>43831</c:v>
                </c:pt>
                <c:pt idx="73">
                  <c:v>43862</c:v>
                </c:pt>
                <c:pt idx="74">
                  <c:v>43891</c:v>
                </c:pt>
                <c:pt idx="75">
                  <c:v>43922</c:v>
                </c:pt>
                <c:pt idx="76">
                  <c:v>43952</c:v>
                </c:pt>
                <c:pt idx="77">
                  <c:v>43983</c:v>
                </c:pt>
                <c:pt idx="78">
                  <c:v>44013</c:v>
                </c:pt>
                <c:pt idx="79">
                  <c:v>44044</c:v>
                </c:pt>
                <c:pt idx="80">
                  <c:v>44075</c:v>
                </c:pt>
              </c:numCache>
            </c:numRef>
          </c:xVal>
          <c:yVal>
            <c:numRef>
              <c:f>'Diesel vs. WVO Case 1 &amp; 2'!$D$8:$D$133</c:f>
              <c:numCache>
                <c:formatCode>_("$"* #,##0.00_);_("$"* \(#,##0.00\);_("$"* "-"??_);_(@_)</c:formatCode>
                <c:ptCount val="126"/>
                <c:pt idx="0">
                  <c:v>0</c:v>
                </c:pt>
                <c:pt idx="1">
                  <c:v>0</c:v>
                </c:pt>
                <c:pt idx="2">
                  <c:v>0</c:v>
                </c:pt>
                <c:pt idx="3">
                  <c:v>673.29136000000005</c:v>
                </c:pt>
                <c:pt idx="4">
                  <c:v>1346.5827200000001</c:v>
                </c:pt>
                <c:pt idx="5">
                  <c:v>2188.1969200000003</c:v>
                </c:pt>
                <c:pt idx="6">
                  <c:v>3029.8111200000003</c:v>
                </c:pt>
                <c:pt idx="7">
                  <c:v>3703.1024800000005</c:v>
                </c:pt>
                <c:pt idx="8">
                  <c:v>4376.3938400000006</c:v>
                </c:pt>
                <c:pt idx="9">
                  <c:v>5049.6852000000008</c:v>
                </c:pt>
                <c:pt idx="10">
                  <c:v>5049.6852000000008</c:v>
                </c:pt>
                <c:pt idx="11">
                  <c:v>5049.6852000000008</c:v>
                </c:pt>
                <c:pt idx="12">
                  <c:v>5049.6852000000008</c:v>
                </c:pt>
                <c:pt idx="13">
                  <c:v>5049.6852000000008</c:v>
                </c:pt>
                <c:pt idx="14">
                  <c:v>5049.6852000000008</c:v>
                </c:pt>
                <c:pt idx="15">
                  <c:v>5722.976560000001</c:v>
                </c:pt>
                <c:pt idx="16">
                  <c:v>6396.2679200000011</c:v>
                </c:pt>
                <c:pt idx="17">
                  <c:v>7237.8821200000011</c:v>
                </c:pt>
                <c:pt idx="18">
                  <c:v>8079.4963200000011</c:v>
                </c:pt>
                <c:pt idx="19">
                  <c:v>8752.7876800000013</c:v>
                </c:pt>
                <c:pt idx="20">
                  <c:v>9426.0790400000005</c:v>
                </c:pt>
                <c:pt idx="21">
                  <c:v>10099.3704</c:v>
                </c:pt>
                <c:pt idx="22">
                  <c:v>10099.3704</c:v>
                </c:pt>
                <c:pt idx="23">
                  <c:v>10099.3704</c:v>
                </c:pt>
                <c:pt idx="24">
                  <c:v>10099.3704</c:v>
                </c:pt>
                <c:pt idx="25">
                  <c:v>10099.3704</c:v>
                </c:pt>
                <c:pt idx="26">
                  <c:v>10099.3704</c:v>
                </c:pt>
                <c:pt idx="27">
                  <c:v>10772.661759999999</c:v>
                </c:pt>
                <c:pt idx="28">
                  <c:v>11445.953119999998</c:v>
                </c:pt>
                <c:pt idx="29">
                  <c:v>12287.567319999998</c:v>
                </c:pt>
                <c:pt idx="30">
                  <c:v>13129.181519999998</c:v>
                </c:pt>
                <c:pt idx="31">
                  <c:v>13802.472879999998</c:v>
                </c:pt>
                <c:pt idx="32">
                  <c:v>14475.764239999997</c:v>
                </c:pt>
                <c:pt idx="33">
                  <c:v>15149.055599999996</c:v>
                </c:pt>
                <c:pt idx="34">
                  <c:v>15149.055599999996</c:v>
                </c:pt>
                <c:pt idx="35">
                  <c:v>15149.055599999996</c:v>
                </c:pt>
                <c:pt idx="36">
                  <c:v>15149.055599999996</c:v>
                </c:pt>
                <c:pt idx="37">
                  <c:v>15149.055599999996</c:v>
                </c:pt>
                <c:pt idx="38">
                  <c:v>15149.055599999996</c:v>
                </c:pt>
                <c:pt idx="39">
                  <c:v>15822.346959999995</c:v>
                </c:pt>
                <c:pt idx="40">
                  <c:v>16495.638319999995</c:v>
                </c:pt>
                <c:pt idx="41">
                  <c:v>17337.252519999995</c:v>
                </c:pt>
                <c:pt idx="42">
                  <c:v>18178.866719999995</c:v>
                </c:pt>
                <c:pt idx="43">
                  <c:v>18852.158079999994</c:v>
                </c:pt>
                <c:pt idx="44">
                  <c:v>19525.449439999993</c:v>
                </c:pt>
                <c:pt idx="45">
                  <c:v>20198.740799999992</c:v>
                </c:pt>
                <c:pt idx="46">
                  <c:v>20198.740799999992</c:v>
                </c:pt>
                <c:pt idx="47">
                  <c:v>20198.740799999992</c:v>
                </c:pt>
                <c:pt idx="48">
                  <c:v>20198.740799999992</c:v>
                </c:pt>
                <c:pt idx="49">
                  <c:v>20198.740799999992</c:v>
                </c:pt>
                <c:pt idx="50">
                  <c:v>20198.740799999992</c:v>
                </c:pt>
                <c:pt idx="51">
                  <c:v>20872.032159999992</c:v>
                </c:pt>
                <c:pt idx="52">
                  <c:v>21545.323519999991</c:v>
                </c:pt>
                <c:pt idx="53">
                  <c:v>22386.937719999991</c:v>
                </c:pt>
                <c:pt idx="54">
                  <c:v>23228.551919999991</c:v>
                </c:pt>
                <c:pt idx="55">
                  <c:v>23901.84327999999</c:v>
                </c:pt>
                <c:pt idx="56">
                  <c:v>24575.134639999989</c:v>
                </c:pt>
                <c:pt idx="57">
                  <c:v>25248.425999999989</c:v>
                </c:pt>
                <c:pt idx="58">
                  <c:v>25248.425999999989</c:v>
                </c:pt>
                <c:pt idx="59">
                  <c:v>25248.425999999989</c:v>
                </c:pt>
                <c:pt idx="60">
                  <c:v>25248.425999999989</c:v>
                </c:pt>
                <c:pt idx="61">
                  <c:v>25248.425999999989</c:v>
                </c:pt>
                <c:pt idx="62">
                  <c:v>25248.425999999989</c:v>
                </c:pt>
                <c:pt idx="63">
                  <c:v>25921.717359999988</c:v>
                </c:pt>
                <c:pt idx="64">
                  <c:v>26595.008719999987</c:v>
                </c:pt>
                <c:pt idx="65">
                  <c:v>27436.622919999987</c:v>
                </c:pt>
                <c:pt idx="66">
                  <c:v>28278.237119999987</c:v>
                </c:pt>
                <c:pt idx="67">
                  <c:v>28951.528479999986</c:v>
                </c:pt>
                <c:pt idx="68">
                  <c:v>29624.819839999986</c:v>
                </c:pt>
                <c:pt idx="69">
                  <c:v>30298.111199999985</c:v>
                </c:pt>
                <c:pt idx="70">
                  <c:v>30298.111199999985</c:v>
                </c:pt>
                <c:pt idx="71">
                  <c:v>30298.111199999985</c:v>
                </c:pt>
                <c:pt idx="72">
                  <c:v>30298.111199999985</c:v>
                </c:pt>
                <c:pt idx="73">
                  <c:v>30298.111199999985</c:v>
                </c:pt>
                <c:pt idx="74">
                  <c:v>30298.111199999985</c:v>
                </c:pt>
                <c:pt idx="75">
                  <c:v>30971.402559999984</c:v>
                </c:pt>
                <c:pt idx="76">
                  <c:v>31644.693919999983</c:v>
                </c:pt>
                <c:pt idx="77">
                  <c:v>32486.308119999983</c:v>
                </c:pt>
                <c:pt idx="78">
                  <c:v>33327.922319999983</c:v>
                </c:pt>
                <c:pt idx="79">
                  <c:v>34001.213679999986</c:v>
                </c:pt>
                <c:pt idx="80">
                  <c:v>34674.505039999989</c:v>
                </c:pt>
              </c:numCache>
            </c:numRef>
          </c:yVal>
          <c:smooth val="1"/>
        </c:ser>
        <c:ser>
          <c:idx val="3"/>
          <c:order val="3"/>
          <c:tx>
            <c:v>WVO (Centrifuge)</c:v>
          </c:tx>
          <c:spPr>
            <a:ln w="34925" cap="rnd">
              <a:solidFill>
                <a:srgbClr val="002060"/>
              </a:solidFill>
              <a:round/>
            </a:ln>
            <a:effectLst/>
          </c:spPr>
          <c:marker>
            <c:symbol val="none"/>
          </c:marker>
          <c:xVal>
            <c:numRef>
              <c:f>'Diesel vs. WVO Case 1 &amp; 2'!$A$8:$A$133</c:f>
              <c:numCache>
                <c:formatCode>[$-409]mmmm\-yy;@</c:formatCode>
                <c:ptCount val="126"/>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pt idx="53">
                  <c:v>43252</c:v>
                </c:pt>
                <c:pt idx="54">
                  <c:v>43282</c:v>
                </c:pt>
                <c:pt idx="55">
                  <c:v>43313</c:v>
                </c:pt>
                <c:pt idx="56">
                  <c:v>43344</c:v>
                </c:pt>
                <c:pt idx="57">
                  <c:v>43374</c:v>
                </c:pt>
                <c:pt idx="58">
                  <c:v>43405</c:v>
                </c:pt>
                <c:pt idx="59">
                  <c:v>43435</c:v>
                </c:pt>
                <c:pt idx="60">
                  <c:v>43466</c:v>
                </c:pt>
                <c:pt idx="61">
                  <c:v>43497</c:v>
                </c:pt>
                <c:pt idx="62">
                  <c:v>43525</c:v>
                </c:pt>
                <c:pt idx="63">
                  <c:v>43556</c:v>
                </c:pt>
                <c:pt idx="64">
                  <c:v>43586</c:v>
                </c:pt>
                <c:pt idx="65">
                  <c:v>43617</c:v>
                </c:pt>
                <c:pt idx="66">
                  <c:v>43647</c:v>
                </c:pt>
                <c:pt idx="67">
                  <c:v>43678</c:v>
                </c:pt>
                <c:pt idx="68">
                  <c:v>43709</c:v>
                </c:pt>
                <c:pt idx="69">
                  <c:v>43739</c:v>
                </c:pt>
                <c:pt idx="70">
                  <c:v>43770</c:v>
                </c:pt>
                <c:pt idx="71">
                  <c:v>43800</c:v>
                </c:pt>
                <c:pt idx="72">
                  <c:v>43831</c:v>
                </c:pt>
                <c:pt idx="73">
                  <c:v>43862</c:v>
                </c:pt>
                <c:pt idx="74">
                  <c:v>43891</c:v>
                </c:pt>
                <c:pt idx="75">
                  <c:v>43922</c:v>
                </c:pt>
                <c:pt idx="76">
                  <c:v>43952</c:v>
                </c:pt>
                <c:pt idx="77">
                  <c:v>43983</c:v>
                </c:pt>
                <c:pt idx="78">
                  <c:v>44013</c:v>
                </c:pt>
                <c:pt idx="79">
                  <c:v>44044</c:v>
                </c:pt>
                <c:pt idx="80">
                  <c:v>44075</c:v>
                </c:pt>
              </c:numCache>
            </c:numRef>
          </c:xVal>
          <c:yVal>
            <c:numRef>
              <c:f>'Diesel vs. WVO Case 1 &amp; 2'!$F$8:$F$133</c:f>
              <c:numCache>
                <c:formatCode>_("$"* #,##0.00_);_("$"* \(#,##0.00\);_("$"* "-"??_);_(@_)</c:formatCode>
                <c:ptCount val="126"/>
                <c:pt idx="0">
                  <c:v>7126.3499999999995</c:v>
                </c:pt>
                <c:pt idx="1">
                  <c:v>7572.3499999999995</c:v>
                </c:pt>
                <c:pt idx="2">
                  <c:v>8018.3499999999995</c:v>
                </c:pt>
                <c:pt idx="3">
                  <c:v>8464.3499999999985</c:v>
                </c:pt>
                <c:pt idx="4">
                  <c:v>8910.3499999999985</c:v>
                </c:pt>
                <c:pt idx="5">
                  <c:v>9356.3499999999985</c:v>
                </c:pt>
                <c:pt idx="6">
                  <c:v>9802.3499999999985</c:v>
                </c:pt>
                <c:pt idx="7">
                  <c:v>10248.349999999999</c:v>
                </c:pt>
                <c:pt idx="8">
                  <c:v>10694.349999999999</c:v>
                </c:pt>
                <c:pt idx="9">
                  <c:v>11140.349999999999</c:v>
                </c:pt>
                <c:pt idx="10">
                  <c:v>11586.349999999999</c:v>
                </c:pt>
                <c:pt idx="11">
                  <c:v>12032.349999999999</c:v>
                </c:pt>
                <c:pt idx="12">
                  <c:v>12268.349999999999</c:v>
                </c:pt>
                <c:pt idx="13">
                  <c:v>12504.349999999999</c:v>
                </c:pt>
                <c:pt idx="14">
                  <c:v>12740.349999999999</c:v>
                </c:pt>
                <c:pt idx="15">
                  <c:v>12976.349999999999</c:v>
                </c:pt>
                <c:pt idx="16">
                  <c:v>13212.349999999999</c:v>
                </c:pt>
                <c:pt idx="17">
                  <c:v>13448.349999999999</c:v>
                </c:pt>
                <c:pt idx="18">
                  <c:v>13684.349999999999</c:v>
                </c:pt>
                <c:pt idx="19">
                  <c:v>13920.349999999999</c:v>
                </c:pt>
                <c:pt idx="20">
                  <c:v>14156.349999999999</c:v>
                </c:pt>
                <c:pt idx="21">
                  <c:v>14392.349999999999</c:v>
                </c:pt>
                <c:pt idx="22">
                  <c:v>14628.349999999999</c:v>
                </c:pt>
                <c:pt idx="23">
                  <c:v>14864.349999999999</c:v>
                </c:pt>
                <c:pt idx="24">
                  <c:v>15100.349999999999</c:v>
                </c:pt>
                <c:pt idx="25">
                  <c:v>15336.349999999999</c:v>
                </c:pt>
                <c:pt idx="26">
                  <c:v>15572.349999999999</c:v>
                </c:pt>
                <c:pt idx="27">
                  <c:v>15808.349999999999</c:v>
                </c:pt>
                <c:pt idx="28">
                  <c:v>16044.349999999999</c:v>
                </c:pt>
                <c:pt idx="29">
                  <c:v>16280.349999999999</c:v>
                </c:pt>
                <c:pt idx="30">
                  <c:v>16516.349999999999</c:v>
                </c:pt>
                <c:pt idx="31">
                  <c:v>16752.349999999999</c:v>
                </c:pt>
                <c:pt idx="32">
                  <c:v>16988.349999999999</c:v>
                </c:pt>
                <c:pt idx="33">
                  <c:v>17224.349999999999</c:v>
                </c:pt>
                <c:pt idx="34">
                  <c:v>17460.349999999999</c:v>
                </c:pt>
                <c:pt idx="35">
                  <c:v>17696.349999999999</c:v>
                </c:pt>
                <c:pt idx="36">
                  <c:v>17932.349999999999</c:v>
                </c:pt>
                <c:pt idx="37">
                  <c:v>18168.349999999999</c:v>
                </c:pt>
                <c:pt idx="38">
                  <c:v>18404.349999999999</c:v>
                </c:pt>
                <c:pt idx="39">
                  <c:v>18640.349999999999</c:v>
                </c:pt>
                <c:pt idx="40">
                  <c:v>18876.349999999999</c:v>
                </c:pt>
                <c:pt idx="41">
                  <c:v>19112.349999999999</c:v>
                </c:pt>
                <c:pt idx="42">
                  <c:v>19348.349999999999</c:v>
                </c:pt>
                <c:pt idx="43">
                  <c:v>19584.349999999999</c:v>
                </c:pt>
                <c:pt idx="44">
                  <c:v>19820.349999999999</c:v>
                </c:pt>
                <c:pt idx="45">
                  <c:v>20056.349999999999</c:v>
                </c:pt>
                <c:pt idx="46">
                  <c:v>20292.349999999999</c:v>
                </c:pt>
                <c:pt idx="47">
                  <c:v>20528.349999999999</c:v>
                </c:pt>
                <c:pt idx="48">
                  <c:v>20764.349999999999</c:v>
                </c:pt>
                <c:pt idx="49">
                  <c:v>21000.35</c:v>
                </c:pt>
                <c:pt idx="50">
                  <c:v>21236.35</c:v>
                </c:pt>
                <c:pt idx="51">
                  <c:v>21472.35</c:v>
                </c:pt>
                <c:pt idx="52">
                  <c:v>21708.35</c:v>
                </c:pt>
                <c:pt idx="53">
                  <c:v>21944.35</c:v>
                </c:pt>
                <c:pt idx="54">
                  <c:v>22180.35</c:v>
                </c:pt>
                <c:pt idx="55">
                  <c:v>22416.35</c:v>
                </c:pt>
                <c:pt idx="56">
                  <c:v>22652.35</c:v>
                </c:pt>
                <c:pt idx="57">
                  <c:v>22888.35</c:v>
                </c:pt>
                <c:pt idx="58">
                  <c:v>23124.35</c:v>
                </c:pt>
                <c:pt idx="59">
                  <c:v>23360.35</c:v>
                </c:pt>
                <c:pt idx="60">
                  <c:v>23596.35</c:v>
                </c:pt>
                <c:pt idx="61">
                  <c:v>23832.35</c:v>
                </c:pt>
                <c:pt idx="62">
                  <c:v>24068.35</c:v>
                </c:pt>
                <c:pt idx="63">
                  <c:v>24304.35</c:v>
                </c:pt>
                <c:pt idx="64">
                  <c:v>24540.35</c:v>
                </c:pt>
                <c:pt idx="65">
                  <c:v>24776.35</c:v>
                </c:pt>
                <c:pt idx="66">
                  <c:v>25012.35</c:v>
                </c:pt>
                <c:pt idx="67">
                  <c:v>25248.35</c:v>
                </c:pt>
                <c:pt idx="68">
                  <c:v>25484.35</c:v>
                </c:pt>
                <c:pt idx="69">
                  <c:v>25720.35</c:v>
                </c:pt>
                <c:pt idx="70">
                  <c:v>25956.35</c:v>
                </c:pt>
                <c:pt idx="71">
                  <c:v>26192.35</c:v>
                </c:pt>
                <c:pt idx="72">
                  <c:v>26428.35</c:v>
                </c:pt>
                <c:pt idx="73">
                  <c:v>26664.35</c:v>
                </c:pt>
                <c:pt idx="74">
                  <c:v>26900.35</c:v>
                </c:pt>
                <c:pt idx="75">
                  <c:v>27136.35</c:v>
                </c:pt>
                <c:pt idx="76">
                  <c:v>27372.35</c:v>
                </c:pt>
                <c:pt idx="77">
                  <c:v>27608.35</c:v>
                </c:pt>
                <c:pt idx="78">
                  <c:v>27844.35</c:v>
                </c:pt>
                <c:pt idx="79">
                  <c:v>28080.35</c:v>
                </c:pt>
                <c:pt idx="80">
                  <c:v>28316.35</c:v>
                </c:pt>
              </c:numCache>
            </c:numRef>
          </c:yVal>
          <c:smooth val="1"/>
        </c:ser>
        <c:dLbls>
          <c:showLegendKey val="0"/>
          <c:showVal val="0"/>
          <c:showCatName val="0"/>
          <c:showSerName val="0"/>
          <c:showPercent val="0"/>
          <c:showBubbleSize val="0"/>
        </c:dLbls>
        <c:axId val="250541096"/>
        <c:axId val="250580296"/>
        <c:extLst>
          <c:ext xmlns:c15="http://schemas.microsoft.com/office/drawing/2012/chart" uri="{02D57815-91ED-43cb-92C2-25804820EDAC}">
            <c15:filteredScatterSeries>
              <c15:ser>
                <c:idx val="2"/>
                <c:order val="1"/>
                <c:tx>
                  <c:v>Case 1</c:v>
                </c:tx>
                <c:spPr>
                  <a:ln w="19050" cap="rnd">
                    <a:solidFill>
                      <a:schemeClr val="accent3"/>
                    </a:solidFill>
                    <a:round/>
                  </a:ln>
                  <a:effectLst/>
                </c:spPr>
                <c:marker>
                  <c:symbol val="none"/>
                </c:marker>
                <c:xVal>
                  <c:numRef>
                    <c:extLst>
                      <c:ext uri="{02D57815-91ED-43cb-92C2-25804820EDAC}">
                        <c15:formulaRef>
                          <c15:sqref>'Diesel vs. WVO Case 1 &amp; 2'!$A$8:$A$133</c15:sqref>
                        </c15:formulaRef>
                      </c:ext>
                    </c:extLst>
                    <c:numCache>
                      <c:formatCode>[$-409]mmmm\-yy;@</c:formatCode>
                      <c:ptCount val="126"/>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pt idx="53">
                        <c:v>43252</c:v>
                      </c:pt>
                      <c:pt idx="54">
                        <c:v>43282</c:v>
                      </c:pt>
                      <c:pt idx="55">
                        <c:v>43313</c:v>
                      </c:pt>
                      <c:pt idx="56">
                        <c:v>43344</c:v>
                      </c:pt>
                      <c:pt idx="57">
                        <c:v>43374</c:v>
                      </c:pt>
                      <c:pt idx="58">
                        <c:v>43405</c:v>
                      </c:pt>
                      <c:pt idx="59">
                        <c:v>43435</c:v>
                      </c:pt>
                      <c:pt idx="60">
                        <c:v>43466</c:v>
                      </c:pt>
                      <c:pt idx="61">
                        <c:v>43497</c:v>
                      </c:pt>
                      <c:pt idx="62">
                        <c:v>43525</c:v>
                      </c:pt>
                      <c:pt idx="63">
                        <c:v>43556</c:v>
                      </c:pt>
                      <c:pt idx="64">
                        <c:v>43586</c:v>
                      </c:pt>
                      <c:pt idx="65">
                        <c:v>43617</c:v>
                      </c:pt>
                      <c:pt idx="66">
                        <c:v>43647</c:v>
                      </c:pt>
                      <c:pt idx="67">
                        <c:v>43678</c:v>
                      </c:pt>
                      <c:pt idx="68">
                        <c:v>43709</c:v>
                      </c:pt>
                      <c:pt idx="69">
                        <c:v>43739</c:v>
                      </c:pt>
                      <c:pt idx="70">
                        <c:v>43770</c:v>
                      </c:pt>
                      <c:pt idx="71">
                        <c:v>43800</c:v>
                      </c:pt>
                      <c:pt idx="72">
                        <c:v>43831</c:v>
                      </c:pt>
                      <c:pt idx="73">
                        <c:v>43862</c:v>
                      </c:pt>
                      <c:pt idx="74">
                        <c:v>43891</c:v>
                      </c:pt>
                      <c:pt idx="75">
                        <c:v>43922</c:v>
                      </c:pt>
                      <c:pt idx="76">
                        <c:v>43952</c:v>
                      </c:pt>
                      <c:pt idx="77">
                        <c:v>43983</c:v>
                      </c:pt>
                      <c:pt idx="78">
                        <c:v>44013</c:v>
                      </c:pt>
                      <c:pt idx="79">
                        <c:v>44044</c:v>
                      </c:pt>
                      <c:pt idx="80">
                        <c:v>44075</c:v>
                      </c:pt>
                    </c:numCache>
                  </c:numRef>
                </c:xVal>
                <c:yVal>
                  <c:numRef>
                    <c:extLst>
                      <c:ext uri="{02D57815-91ED-43cb-92C2-25804820EDAC}">
                        <c15:formulaRef>
                          <c15:sqref>'Diesel vs. WVO Case 1 &amp; 2'!$F$8:$F$133</c15:sqref>
                        </c15:formulaRef>
                      </c:ext>
                    </c:extLst>
                    <c:numCache>
                      <c:formatCode>_("$"* #,##0.00_);_("$"* \(#,##0.00\);_("$"* "-"??_);_(@_)</c:formatCode>
                      <c:ptCount val="126"/>
                      <c:pt idx="0">
                        <c:v>7126.3499999999995</c:v>
                      </c:pt>
                      <c:pt idx="1">
                        <c:v>7572.3499999999995</c:v>
                      </c:pt>
                      <c:pt idx="2">
                        <c:v>8018.3499999999995</c:v>
                      </c:pt>
                      <c:pt idx="3">
                        <c:v>8464.3499999999985</c:v>
                      </c:pt>
                      <c:pt idx="4">
                        <c:v>8910.3499999999985</c:v>
                      </c:pt>
                      <c:pt idx="5">
                        <c:v>9356.3499999999985</c:v>
                      </c:pt>
                      <c:pt idx="6">
                        <c:v>9802.3499999999985</c:v>
                      </c:pt>
                      <c:pt idx="7">
                        <c:v>10248.349999999999</c:v>
                      </c:pt>
                      <c:pt idx="8">
                        <c:v>10694.349999999999</c:v>
                      </c:pt>
                      <c:pt idx="9">
                        <c:v>11140.349999999999</c:v>
                      </c:pt>
                      <c:pt idx="10">
                        <c:v>11586.349999999999</c:v>
                      </c:pt>
                      <c:pt idx="11">
                        <c:v>12032.349999999999</c:v>
                      </c:pt>
                      <c:pt idx="12">
                        <c:v>12268.349999999999</c:v>
                      </c:pt>
                      <c:pt idx="13">
                        <c:v>12504.349999999999</c:v>
                      </c:pt>
                      <c:pt idx="14">
                        <c:v>12740.349999999999</c:v>
                      </c:pt>
                      <c:pt idx="15">
                        <c:v>12976.349999999999</c:v>
                      </c:pt>
                      <c:pt idx="16">
                        <c:v>13212.349999999999</c:v>
                      </c:pt>
                      <c:pt idx="17">
                        <c:v>13448.349999999999</c:v>
                      </c:pt>
                      <c:pt idx="18">
                        <c:v>13684.349999999999</c:v>
                      </c:pt>
                      <c:pt idx="19">
                        <c:v>13920.349999999999</c:v>
                      </c:pt>
                      <c:pt idx="20">
                        <c:v>14156.349999999999</c:v>
                      </c:pt>
                      <c:pt idx="21">
                        <c:v>14392.349999999999</c:v>
                      </c:pt>
                      <c:pt idx="22">
                        <c:v>14628.349999999999</c:v>
                      </c:pt>
                      <c:pt idx="23">
                        <c:v>14864.349999999999</c:v>
                      </c:pt>
                      <c:pt idx="24">
                        <c:v>15100.349999999999</c:v>
                      </c:pt>
                      <c:pt idx="25">
                        <c:v>15336.349999999999</c:v>
                      </c:pt>
                      <c:pt idx="26">
                        <c:v>15572.349999999999</c:v>
                      </c:pt>
                      <c:pt idx="27">
                        <c:v>15808.349999999999</c:v>
                      </c:pt>
                      <c:pt idx="28">
                        <c:v>16044.349999999999</c:v>
                      </c:pt>
                      <c:pt idx="29">
                        <c:v>16280.349999999999</c:v>
                      </c:pt>
                      <c:pt idx="30">
                        <c:v>16516.349999999999</c:v>
                      </c:pt>
                      <c:pt idx="31">
                        <c:v>16752.349999999999</c:v>
                      </c:pt>
                      <c:pt idx="32">
                        <c:v>16988.349999999999</c:v>
                      </c:pt>
                      <c:pt idx="33">
                        <c:v>17224.349999999999</c:v>
                      </c:pt>
                      <c:pt idx="34">
                        <c:v>17460.349999999999</c:v>
                      </c:pt>
                      <c:pt idx="35">
                        <c:v>17696.349999999999</c:v>
                      </c:pt>
                      <c:pt idx="36">
                        <c:v>17932.349999999999</c:v>
                      </c:pt>
                      <c:pt idx="37">
                        <c:v>18168.349999999999</c:v>
                      </c:pt>
                      <c:pt idx="38">
                        <c:v>18404.349999999999</c:v>
                      </c:pt>
                      <c:pt idx="39">
                        <c:v>18640.349999999999</c:v>
                      </c:pt>
                      <c:pt idx="40">
                        <c:v>18876.349999999999</c:v>
                      </c:pt>
                      <c:pt idx="41">
                        <c:v>19112.349999999999</c:v>
                      </c:pt>
                      <c:pt idx="42">
                        <c:v>19348.349999999999</c:v>
                      </c:pt>
                      <c:pt idx="43">
                        <c:v>19584.349999999999</c:v>
                      </c:pt>
                      <c:pt idx="44">
                        <c:v>19820.349999999999</c:v>
                      </c:pt>
                      <c:pt idx="45">
                        <c:v>20056.349999999999</c:v>
                      </c:pt>
                      <c:pt idx="46">
                        <c:v>20292.349999999999</c:v>
                      </c:pt>
                      <c:pt idx="47">
                        <c:v>20528.349999999999</c:v>
                      </c:pt>
                      <c:pt idx="48">
                        <c:v>20764.349999999999</c:v>
                      </c:pt>
                      <c:pt idx="49">
                        <c:v>21000.35</c:v>
                      </c:pt>
                      <c:pt idx="50">
                        <c:v>21236.35</c:v>
                      </c:pt>
                      <c:pt idx="51">
                        <c:v>21472.35</c:v>
                      </c:pt>
                      <c:pt idx="52">
                        <c:v>21708.35</c:v>
                      </c:pt>
                      <c:pt idx="53">
                        <c:v>21944.35</c:v>
                      </c:pt>
                      <c:pt idx="54">
                        <c:v>22180.35</c:v>
                      </c:pt>
                      <c:pt idx="55">
                        <c:v>22416.35</c:v>
                      </c:pt>
                      <c:pt idx="56">
                        <c:v>22652.35</c:v>
                      </c:pt>
                      <c:pt idx="57">
                        <c:v>22888.35</c:v>
                      </c:pt>
                      <c:pt idx="58">
                        <c:v>23124.35</c:v>
                      </c:pt>
                      <c:pt idx="59">
                        <c:v>23360.35</c:v>
                      </c:pt>
                      <c:pt idx="60">
                        <c:v>23596.35</c:v>
                      </c:pt>
                      <c:pt idx="61">
                        <c:v>23832.35</c:v>
                      </c:pt>
                      <c:pt idx="62">
                        <c:v>24068.35</c:v>
                      </c:pt>
                      <c:pt idx="63">
                        <c:v>24304.35</c:v>
                      </c:pt>
                      <c:pt idx="64">
                        <c:v>24540.35</c:v>
                      </c:pt>
                      <c:pt idx="65">
                        <c:v>24776.35</c:v>
                      </c:pt>
                      <c:pt idx="66">
                        <c:v>25012.35</c:v>
                      </c:pt>
                      <c:pt idx="67">
                        <c:v>25248.35</c:v>
                      </c:pt>
                      <c:pt idx="68">
                        <c:v>25484.35</c:v>
                      </c:pt>
                      <c:pt idx="69">
                        <c:v>25720.35</c:v>
                      </c:pt>
                      <c:pt idx="70">
                        <c:v>25956.35</c:v>
                      </c:pt>
                      <c:pt idx="71">
                        <c:v>26192.35</c:v>
                      </c:pt>
                      <c:pt idx="72">
                        <c:v>26428.35</c:v>
                      </c:pt>
                      <c:pt idx="73">
                        <c:v>26664.35</c:v>
                      </c:pt>
                      <c:pt idx="74">
                        <c:v>26900.35</c:v>
                      </c:pt>
                      <c:pt idx="75">
                        <c:v>27136.35</c:v>
                      </c:pt>
                      <c:pt idx="76">
                        <c:v>27372.35</c:v>
                      </c:pt>
                      <c:pt idx="77">
                        <c:v>27608.35</c:v>
                      </c:pt>
                      <c:pt idx="78">
                        <c:v>27844.35</c:v>
                      </c:pt>
                      <c:pt idx="79">
                        <c:v>28080.35</c:v>
                      </c:pt>
                      <c:pt idx="80">
                        <c:v>28316.35</c:v>
                      </c:pt>
                    </c:numCache>
                  </c:numRef>
                </c:yVal>
                <c:smooth val="1"/>
              </c15:ser>
            </c15:filteredScatterSeries>
            <c15:filteredScatterSeries>
              <c15:ser>
                <c:idx val="4"/>
                <c:order val="2"/>
                <c:tx>
                  <c:v>Case 2</c:v>
                </c:tx>
                <c:spPr>
                  <a:ln w="19050" cap="rnd">
                    <a:solidFill>
                      <a:schemeClr val="accent2"/>
                    </a:solidFill>
                    <a:round/>
                  </a:ln>
                  <a:effectLst/>
                </c:spPr>
                <c:marker>
                  <c:symbol val="none"/>
                </c:marker>
                <c:xVal>
                  <c:numRef>
                    <c:extLst xmlns:c15="http://schemas.microsoft.com/office/drawing/2012/chart">
                      <c:ext xmlns:c15="http://schemas.microsoft.com/office/drawing/2012/chart" uri="{02D57815-91ED-43cb-92C2-25804820EDAC}">
                        <c15:formulaRef>
                          <c15:sqref>'Diesel vs. WVO Case 1 &amp; 2'!$A$8:$A$133</c15:sqref>
                        </c15:formulaRef>
                      </c:ext>
                    </c:extLst>
                    <c:numCache>
                      <c:formatCode>[$-409]mmmm\-yy;@</c:formatCode>
                      <c:ptCount val="126"/>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pt idx="53">
                        <c:v>43252</c:v>
                      </c:pt>
                      <c:pt idx="54">
                        <c:v>43282</c:v>
                      </c:pt>
                      <c:pt idx="55">
                        <c:v>43313</c:v>
                      </c:pt>
                      <c:pt idx="56">
                        <c:v>43344</c:v>
                      </c:pt>
                      <c:pt idx="57">
                        <c:v>43374</c:v>
                      </c:pt>
                      <c:pt idx="58">
                        <c:v>43405</c:v>
                      </c:pt>
                      <c:pt idx="59">
                        <c:v>43435</c:v>
                      </c:pt>
                      <c:pt idx="60">
                        <c:v>43466</c:v>
                      </c:pt>
                      <c:pt idx="61">
                        <c:v>43497</c:v>
                      </c:pt>
                      <c:pt idx="62">
                        <c:v>43525</c:v>
                      </c:pt>
                      <c:pt idx="63">
                        <c:v>43556</c:v>
                      </c:pt>
                      <c:pt idx="64">
                        <c:v>43586</c:v>
                      </c:pt>
                      <c:pt idx="65">
                        <c:v>43617</c:v>
                      </c:pt>
                      <c:pt idx="66">
                        <c:v>43647</c:v>
                      </c:pt>
                      <c:pt idx="67">
                        <c:v>43678</c:v>
                      </c:pt>
                      <c:pt idx="68">
                        <c:v>43709</c:v>
                      </c:pt>
                      <c:pt idx="69">
                        <c:v>43739</c:v>
                      </c:pt>
                      <c:pt idx="70">
                        <c:v>43770</c:v>
                      </c:pt>
                      <c:pt idx="71">
                        <c:v>43800</c:v>
                      </c:pt>
                      <c:pt idx="72">
                        <c:v>43831</c:v>
                      </c:pt>
                      <c:pt idx="73">
                        <c:v>43862</c:v>
                      </c:pt>
                      <c:pt idx="74">
                        <c:v>43891</c:v>
                      </c:pt>
                      <c:pt idx="75">
                        <c:v>43922</c:v>
                      </c:pt>
                      <c:pt idx="76">
                        <c:v>43952</c:v>
                      </c:pt>
                      <c:pt idx="77">
                        <c:v>43983</c:v>
                      </c:pt>
                      <c:pt idx="78">
                        <c:v>44013</c:v>
                      </c:pt>
                      <c:pt idx="79">
                        <c:v>44044</c:v>
                      </c:pt>
                      <c:pt idx="80">
                        <c:v>44075</c:v>
                      </c:pt>
                    </c:numCache>
                  </c:numRef>
                </c:xVal>
                <c:yVal>
                  <c:numRef>
                    <c:extLst xmlns:c15="http://schemas.microsoft.com/office/drawing/2012/chart">
                      <c:ext xmlns:c15="http://schemas.microsoft.com/office/drawing/2012/chart" uri="{02D57815-91ED-43cb-92C2-25804820EDAC}">
                        <c15:formulaRef>
                          <c15:sqref>'Diesel vs. WVO Case 1 &amp; 2'!$H$8:$H$133</c15:sqref>
                        </c15:formulaRef>
                      </c:ext>
                    </c:extLst>
                    <c:numCache>
                      <c:formatCode>_("$"* #,##0.00_);_("$"* \(#,##0.00\);_("$"* "-"??_);_(@_)</c:formatCode>
                      <c:ptCount val="126"/>
                      <c:pt idx="0">
                        <c:v>7557.5499999999993</c:v>
                      </c:pt>
                      <c:pt idx="1">
                        <c:v>8138.5499999999993</c:v>
                      </c:pt>
                      <c:pt idx="2">
                        <c:v>8719.5499999999993</c:v>
                      </c:pt>
                      <c:pt idx="3">
                        <c:v>9300.5499999999993</c:v>
                      </c:pt>
                      <c:pt idx="4">
                        <c:v>9881.5499999999993</c:v>
                      </c:pt>
                      <c:pt idx="5">
                        <c:v>10462.549999999999</c:v>
                      </c:pt>
                      <c:pt idx="6">
                        <c:v>11043.55</c:v>
                      </c:pt>
                      <c:pt idx="7">
                        <c:v>11624.55</c:v>
                      </c:pt>
                      <c:pt idx="8">
                        <c:v>12205.55</c:v>
                      </c:pt>
                      <c:pt idx="9">
                        <c:v>12786.55</c:v>
                      </c:pt>
                      <c:pt idx="10">
                        <c:v>13367.55</c:v>
                      </c:pt>
                      <c:pt idx="11">
                        <c:v>13948.55</c:v>
                      </c:pt>
                      <c:pt idx="12">
                        <c:v>14249.55</c:v>
                      </c:pt>
                      <c:pt idx="13">
                        <c:v>14550.55</c:v>
                      </c:pt>
                      <c:pt idx="14">
                        <c:v>14851.55</c:v>
                      </c:pt>
                      <c:pt idx="15">
                        <c:v>15152.55</c:v>
                      </c:pt>
                      <c:pt idx="16">
                        <c:v>15453.55</c:v>
                      </c:pt>
                      <c:pt idx="17">
                        <c:v>15754.55</c:v>
                      </c:pt>
                      <c:pt idx="18">
                        <c:v>16055.55</c:v>
                      </c:pt>
                      <c:pt idx="19">
                        <c:v>16356.55</c:v>
                      </c:pt>
                      <c:pt idx="20">
                        <c:v>16657.55</c:v>
                      </c:pt>
                      <c:pt idx="21">
                        <c:v>16958.55</c:v>
                      </c:pt>
                      <c:pt idx="22">
                        <c:v>17259.55</c:v>
                      </c:pt>
                      <c:pt idx="23">
                        <c:v>17560.55</c:v>
                      </c:pt>
                      <c:pt idx="24">
                        <c:v>17861.55</c:v>
                      </c:pt>
                      <c:pt idx="25">
                        <c:v>18162.55</c:v>
                      </c:pt>
                      <c:pt idx="26">
                        <c:v>18463.55</c:v>
                      </c:pt>
                      <c:pt idx="27">
                        <c:v>18764.55</c:v>
                      </c:pt>
                      <c:pt idx="28">
                        <c:v>19065.55</c:v>
                      </c:pt>
                      <c:pt idx="29">
                        <c:v>19366.55</c:v>
                      </c:pt>
                      <c:pt idx="30">
                        <c:v>19667.55</c:v>
                      </c:pt>
                      <c:pt idx="31">
                        <c:v>19968.55</c:v>
                      </c:pt>
                      <c:pt idx="32">
                        <c:v>20269.55</c:v>
                      </c:pt>
                      <c:pt idx="33">
                        <c:v>20570.55</c:v>
                      </c:pt>
                      <c:pt idx="34">
                        <c:v>20871.55</c:v>
                      </c:pt>
                      <c:pt idx="35">
                        <c:v>21172.55</c:v>
                      </c:pt>
                      <c:pt idx="36">
                        <c:v>21473.55</c:v>
                      </c:pt>
                      <c:pt idx="37">
                        <c:v>21774.55</c:v>
                      </c:pt>
                      <c:pt idx="38">
                        <c:v>22075.55</c:v>
                      </c:pt>
                      <c:pt idx="39">
                        <c:v>22376.55</c:v>
                      </c:pt>
                      <c:pt idx="40">
                        <c:v>22677.55</c:v>
                      </c:pt>
                      <c:pt idx="41">
                        <c:v>22978.55</c:v>
                      </c:pt>
                      <c:pt idx="42">
                        <c:v>23279.55</c:v>
                      </c:pt>
                      <c:pt idx="43">
                        <c:v>23580.55</c:v>
                      </c:pt>
                      <c:pt idx="44">
                        <c:v>23881.55</c:v>
                      </c:pt>
                      <c:pt idx="45">
                        <c:v>24182.55</c:v>
                      </c:pt>
                      <c:pt idx="46">
                        <c:v>24483.55</c:v>
                      </c:pt>
                      <c:pt idx="47">
                        <c:v>24784.55</c:v>
                      </c:pt>
                      <c:pt idx="48">
                        <c:v>25085.55</c:v>
                      </c:pt>
                      <c:pt idx="49">
                        <c:v>25386.55</c:v>
                      </c:pt>
                      <c:pt idx="50">
                        <c:v>25687.55</c:v>
                      </c:pt>
                      <c:pt idx="51">
                        <c:v>25988.55</c:v>
                      </c:pt>
                      <c:pt idx="52">
                        <c:v>26289.55</c:v>
                      </c:pt>
                      <c:pt idx="53">
                        <c:v>26590.55</c:v>
                      </c:pt>
                      <c:pt idx="54">
                        <c:v>26891.55</c:v>
                      </c:pt>
                      <c:pt idx="55">
                        <c:v>27192.55</c:v>
                      </c:pt>
                      <c:pt idx="56">
                        <c:v>27493.55</c:v>
                      </c:pt>
                      <c:pt idx="57">
                        <c:v>27794.55</c:v>
                      </c:pt>
                      <c:pt idx="58">
                        <c:v>28095.55</c:v>
                      </c:pt>
                      <c:pt idx="59">
                        <c:v>28396.55</c:v>
                      </c:pt>
                      <c:pt idx="60">
                        <c:v>28697.55</c:v>
                      </c:pt>
                      <c:pt idx="61">
                        <c:v>28998.55</c:v>
                      </c:pt>
                      <c:pt idx="62">
                        <c:v>29299.55</c:v>
                      </c:pt>
                      <c:pt idx="63">
                        <c:v>29600.55</c:v>
                      </c:pt>
                      <c:pt idx="64">
                        <c:v>29901.55</c:v>
                      </c:pt>
                      <c:pt idx="65">
                        <c:v>30202.55</c:v>
                      </c:pt>
                      <c:pt idx="66">
                        <c:v>30503.55</c:v>
                      </c:pt>
                      <c:pt idx="67">
                        <c:v>30804.55</c:v>
                      </c:pt>
                      <c:pt idx="68">
                        <c:v>31105.55</c:v>
                      </c:pt>
                      <c:pt idx="69">
                        <c:v>31406.55</c:v>
                      </c:pt>
                      <c:pt idx="70">
                        <c:v>31707.55</c:v>
                      </c:pt>
                      <c:pt idx="71">
                        <c:v>32008.55</c:v>
                      </c:pt>
                      <c:pt idx="72">
                        <c:v>32309.55</c:v>
                      </c:pt>
                      <c:pt idx="73">
                        <c:v>32610.55</c:v>
                      </c:pt>
                      <c:pt idx="74">
                        <c:v>32911.550000000003</c:v>
                      </c:pt>
                      <c:pt idx="75">
                        <c:v>33212.550000000003</c:v>
                      </c:pt>
                      <c:pt idx="76">
                        <c:v>33513.550000000003</c:v>
                      </c:pt>
                      <c:pt idx="77">
                        <c:v>33814.550000000003</c:v>
                      </c:pt>
                      <c:pt idx="78">
                        <c:v>34115.550000000003</c:v>
                      </c:pt>
                      <c:pt idx="79">
                        <c:v>34416.550000000003</c:v>
                      </c:pt>
                      <c:pt idx="80">
                        <c:v>34717.550000000003</c:v>
                      </c:pt>
                    </c:numCache>
                  </c:numRef>
                </c:yVal>
                <c:smooth val="1"/>
              </c15:ser>
            </c15:filteredScatterSeries>
          </c:ext>
        </c:extLst>
      </c:scatterChart>
      <c:valAx>
        <c:axId val="250541096"/>
        <c:scaling>
          <c:orientation val="minMax"/>
          <c:max val="44000"/>
          <c:min val="41650"/>
        </c:scaling>
        <c:delete val="0"/>
        <c:axPos val="b"/>
        <c:title>
          <c:tx>
            <c:rich>
              <a:bodyPr rot="0" spcFirstLastPara="1" vertOverflow="ellipsis" vert="horz" wrap="square" anchor="ctr" anchorCtr="1"/>
              <a:lstStyle/>
              <a:p>
                <a:pPr>
                  <a:defRPr sz="1800" b="1" i="0" u="none" strike="noStrike" kern="1200" baseline="0">
                    <a:solidFill>
                      <a:schemeClr val="tx2">
                        <a:lumMod val="50000"/>
                      </a:schemeClr>
                    </a:solidFill>
                    <a:latin typeface="+mn-lt"/>
                    <a:ea typeface="+mn-ea"/>
                    <a:cs typeface="+mn-cs"/>
                  </a:defRPr>
                </a:pPr>
                <a:r>
                  <a:rPr lang="en-US" sz="1800" b="1" dirty="0" smtClean="0">
                    <a:solidFill>
                      <a:schemeClr val="tx2">
                        <a:lumMod val="50000"/>
                      </a:schemeClr>
                    </a:solidFill>
                  </a:rPr>
                  <a:t>Year</a:t>
                </a:r>
                <a:endParaRPr lang="en-US" sz="1800" b="1" dirty="0">
                  <a:solidFill>
                    <a:schemeClr val="tx2">
                      <a:lumMod val="50000"/>
                    </a:schemeClr>
                  </a:solidFill>
                </a:endParaRPr>
              </a:p>
            </c:rich>
          </c:tx>
          <c:layout>
            <c:manualLayout>
              <c:xMode val="edge"/>
              <c:yMode val="edge"/>
              <c:x val="0.54656246719160095"/>
              <c:y val="0.92431806251491289"/>
            </c:manualLayout>
          </c:layout>
          <c:overlay val="0"/>
          <c:spPr>
            <a:noFill/>
            <a:ln>
              <a:noFill/>
            </a:ln>
            <a:effectLst/>
          </c:spPr>
        </c:title>
        <c:numFmt formatCode="[$-409]mmm\-yy;@" sourceLinked="0"/>
        <c:majorTickMark val="in"/>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0580296"/>
        <c:crosses val="autoZero"/>
        <c:crossBetween val="midCat"/>
        <c:majorUnit val="250"/>
      </c:valAx>
      <c:valAx>
        <c:axId val="250580296"/>
        <c:scaling>
          <c:orientation val="minMax"/>
          <c:min val="0"/>
        </c:scaling>
        <c:delete val="0"/>
        <c:axPos val="l"/>
        <c:title>
          <c:tx>
            <c:rich>
              <a:bodyPr rot="-5400000" spcFirstLastPara="1" vertOverflow="ellipsis" vert="horz" wrap="square" anchor="ctr" anchorCtr="1"/>
              <a:lstStyle/>
              <a:p>
                <a:pPr>
                  <a:defRPr sz="1800" b="1" i="0" u="none" strike="noStrike" kern="1200" baseline="0">
                    <a:solidFill>
                      <a:schemeClr val="tx2">
                        <a:lumMod val="50000"/>
                      </a:schemeClr>
                    </a:solidFill>
                    <a:latin typeface="+mn-lt"/>
                    <a:ea typeface="+mn-ea"/>
                    <a:cs typeface="+mn-cs"/>
                  </a:defRPr>
                </a:pPr>
                <a:r>
                  <a:rPr lang="en-US" sz="1800" b="1">
                    <a:solidFill>
                      <a:schemeClr val="tx2">
                        <a:lumMod val="50000"/>
                      </a:schemeClr>
                    </a:solidFill>
                  </a:rPr>
                  <a:t>Cost</a:t>
                </a:r>
              </a:p>
            </c:rich>
          </c:tx>
          <c:overlay val="0"/>
          <c:spPr>
            <a:noFill/>
            <a:ln>
              <a:noFill/>
            </a:ln>
            <a:effectLst/>
          </c:spPr>
        </c:title>
        <c:numFmt formatCode="_(&quot;$&quot;* #,##0_);_(&quot;$&quot;* \(#,##0\);_(&quot;$&quot;* &quot;-&quot;_);_(@_)" sourceLinked="0"/>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2">
                    <a:lumMod val="50000"/>
                  </a:schemeClr>
                </a:solidFill>
                <a:latin typeface="+mn-lt"/>
                <a:ea typeface="+mn-ea"/>
                <a:cs typeface="+mn-cs"/>
              </a:defRPr>
            </a:pPr>
            <a:endParaRPr lang="en-US"/>
          </a:p>
        </c:txPr>
        <c:crossAx val="250541096"/>
        <c:crosses val="autoZero"/>
        <c:crossBetween val="midCat"/>
      </c:valAx>
      <c:spPr>
        <a:noFill/>
        <a:ln>
          <a:noFill/>
        </a:ln>
        <a:effectLst/>
      </c:spPr>
    </c:plotArea>
    <c:legend>
      <c:legendPos val="r"/>
      <c:layout>
        <c:manualLayout>
          <c:xMode val="edge"/>
          <c:yMode val="edge"/>
          <c:x val="0.72959199475065617"/>
          <c:y val="0.60115962777380105"/>
          <c:w val="0.25890695538057745"/>
          <c:h val="0.2379866181828395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aseline="0"/>
              <a:t>CERF Grant vs. No CERF Grant</a:t>
            </a:r>
            <a:endParaRPr lang="en-US" sz="1800"/>
          </a:p>
        </c:rich>
      </c:tx>
      <c:layout>
        <c:manualLayout>
          <c:xMode val="edge"/>
          <c:yMode val="edge"/>
          <c:x val="0.38140019705424461"/>
          <c:y val="2.2215352478291941E-2"/>
        </c:manualLayout>
      </c:layout>
      <c:overlay val="0"/>
      <c:spPr>
        <a:noFill/>
        <a:ln>
          <a:noFill/>
        </a:ln>
        <a:effectLst/>
      </c:spPr>
    </c:title>
    <c:autoTitleDeleted val="0"/>
    <c:plotArea>
      <c:layout>
        <c:manualLayout>
          <c:layoutTarget val="inner"/>
          <c:xMode val="edge"/>
          <c:yMode val="edge"/>
          <c:x val="0.13716286089238844"/>
          <c:y val="6.6825260478803786E-2"/>
          <c:w val="0.81007755905511813"/>
          <c:h val="0.78274055458337577"/>
        </c:manualLayout>
      </c:layout>
      <c:scatterChart>
        <c:scatterStyle val="smoothMarker"/>
        <c:varyColors val="0"/>
        <c:ser>
          <c:idx val="0"/>
          <c:order val="0"/>
          <c:tx>
            <c:v>Diesel</c:v>
          </c:tx>
          <c:spPr>
            <a:ln w="19050" cap="rnd">
              <a:solidFill>
                <a:schemeClr val="accent1"/>
              </a:solidFill>
              <a:round/>
            </a:ln>
            <a:effectLst/>
          </c:spPr>
          <c:marker>
            <c:symbol val="none"/>
          </c:marker>
          <c:xVal>
            <c:numRef>
              <c:f>'Diesel vs. WVO Case 1 &amp; 2'!$A$8:$A$133</c:f>
              <c:numCache>
                <c:formatCode>[$-409]mmmm\-yy;@</c:formatCode>
                <c:ptCount val="126"/>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pt idx="53">
                  <c:v>43252</c:v>
                </c:pt>
                <c:pt idx="54">
                  <c:v>43282</c:v>
                </c:pt>
                <c:pt idx="55">
                  <c:v>43313</c:v>
                </c:pt>
                <c:pt idx="56">
                  <c:v>43344</c:v>
                </c:pt>
                <c:pt idx="57">
                  <c:v>43374</c:v>
                </c:pt>
                <c:pt idx="58">
                  <c:v>43405</c:v>
                </c:pt>
                <c:pt idx="59">
                  <c:v>43435</c:v>
                </c:pt>
                <c:pt idx="60">
                  <c:v>43466</c:v>
                </c:pt>
                <c:pt idx="61">
                  <c:v>43497</c:v>
                </c:pt>
                <c:pt idx="62">
                  <c:v>43525</c:v>
                </c:pt>
                <c:pt idx="63">
                  <c:v>43556</c:v>
                </c:pt>
                <c:pt idx="64">
                  <c:v>43586</c:v>
                </c:pt>
                <c:pt idx="65">
                  <c:v>43617</c:v>
                </c:pt>
                <c:pt idx="66">
                  <c:v>43647</c:v>
                </c:pt>
                <c:pt idx="67">
                  <c:v>43678</c:v>
                </c:pt>
                <c:pt idx="68">
                  <c:v>43709</c:v>
                </c:pt>
                <c:pt idx="69">
                  <c:v>43739</c:v>
                </c:pt>
                <c:pt idx="70">
                  <c:v>43770</c:v>
                </c:pt>
                <c:pt idx="71">
                  <c:v>43800</c:v>
                </c:pt>
                <c:pt idx="72">
                  <c:v>43831</c:v>
                </c:pt>
                <c:pt idx="73">
                  <c:v>43862</c:v>
                </c:pt>
                <c:pt idx="74">
                  <c:v>43891</c:v>
                </c:pt>
                <c:pt idx="75">
                  <c:v>43922</c:v>
                </c:pt>
                <c:pt idx="76">
                  <c:v>43952</c:v>
                </c:pt>
                <c:pt idx="77">
                  <c:v>43983</c:v>
                </c:pt>
                <c:pt idx="78">
                  <c:v>44013</c:v>
                </c:pt>
                <c:pt idx="79">
                  <c:v>44044</c:v>
                </c:pt>
                <c:pt idx="80">
                  <c:v>44075</c:v>
                </c:pt>
              </c:numCache>
            </c:numRef>
          </c:xVal>
          <c:yVal>
            <c:numRef>
              <c:f>'Diesel vs. WVO Case 1 &amp; 2'!$D$8:$D$133</c:f>
              <c:numCache>
                <c:formatCode>_("$"* #,##0.00_);_("$"* \(#,##0.00\);_("$"* "-"??_);_(@_)</c:formatCode>
                <c:ptCount val="126"/>
                <c:pt idx="0">
                  <c:v>0</c:v>
                </c:pt>
                <c:pt idx="1">
                  <c:v>0</c:v>
                </c:pt>
                <c:pt idx="2">
                  <c:v>0</c:v>
                </c:pt>
                <c:pt idx="3">
                  <c:v>673.29136000000005</c:v>
                </c:pt>
                <c:pt idx="4">
                  <c:v>1346.5827200000001</c:v>
                </c:pt>
                <c:pt idx="5">
                  <c:v>2188.1969200000003</c:v>
                </c:pt>
                <c:pt idx="6">
                  <c:v>3029.8111200000003</c:v>
                </c:pt>
                <c:pt idx="7">
                  <c:v>3703.1024800000005</c:v>
                </c:pt>
                <c:pt idx="8">
                  <c:v>4376.3938400000006</c:v>
                </c:pt>
                <c:pt idx="9">
                  <c:v>5049.6852000000008</c:v>
                </c:pt>
                <c:pt idx="10">
                  <c:v>5049.6852000000008</c:v>
                </c:pt>
                <c:pt idx="11">
                  <c:v>5049.6852000000008</c:v>
                </c:pt>
                <c:pt idx="12">
                  <c:v>5049.6852000000008</c:v>
                </c:pt>
                <c:pt idx="13">
                  <c:v>5049.6852000000008</c:v>
                </c:pt>
                <c:pt idx="14">
                  <c:v>5049.6852000000008</c:v>
                </c:pt>
                <c:pt idx="15">
                  <c:v>5722.976560000001</c:v>
                </c:pt>
                <c:pt idx="16">
                  <c:v>6396.2679200000011</c:v>
                </c:pt>
                <c:pt idx="17">
                  <c:v>7237.8821200000011</c:v>
                </c:pt>
                <c:pt idx="18">
                  <c:v>8079.4963200000011</c:v>
                </c:pt>
                <c:pt idx="19">
                  <c:v>8752.7876800000013</c:v>
                </c:pt>
                <c:pt idx="20">
                  <c:v>9426.0790400000005</c:v>
                </c:pt>
                <c:pt idx="21">
                  <c:v>10099.3704</c:v>
                </c:pt>
                <c:pt idx="22">
                  <c:v>10099.3704</c:v>
                </c:pt>
                <c:pt idx="23">
                  <c:v>10099.3704</c:v>
                </c:pt>
                <c:pt idx="24">
                  <c:v>10099.3704</c:v>
                </c:pt>
                <c:pt idx="25">
                  <c:v>10099.3704</c:v>
                </c:pt>
                <c:pt idx="26">
                  <c:v>10099.3704</c:v>
                </c:pt>
                <c:pt idx="27">
                  <c:v>10772.661759999999</c:v>
                </c:pt>
                <c:pt idx="28">
                  <c:v>11445.953119999998</c:v>
                </c:pt>
                <c:pt idx="29">
                  <c:v>12287.567319999998</c:v>
                </c:pt>
                <c:pt idx="30">
                  <c:v>13129.181519999998</c:v>
                </c:pt>
                <c:pt idx="31">
                  <c:v>13802.472879999998</c:v>
                </c:pt>
                <c:pt idx="32">
                  <c:v>14475.764239999997</c:v>
                </c:pt>
                <c:pt idx="33">
                  <c:v>15149.055599999996</c:v>
                </c:pt>
                <c:pt idx="34">
                  <c:v>15149.055599999996</c:v>
                </c:pt>
                <c:pt idx="35">
                  <c:v>15149.055599999996</c:v>
                </c:pt>
                <c:pt idx="36">
                  <c:v>15149.055599999996</c:v>
                </c:pt>
                <c:pt idx="37">
                  <c:v>15149.055599999996</c:v>
                </c:pt>
                <c:pt idx="38">
                  <c:v>15149.055599999996</c:v>
                </c:pt>
                <c:pt idx="39">
                  <c:v>15822.346959999995</c:v>
                </c:pt>
                <c:pt idx="40">
                  <c:v>16495.638319999995</c:v>
                </c:pt>
                <c:pt idx="41">
                  <c:v>17337.252519999995</c:v>
                </c:pt>
                <c:pt idx="42">
                  <c:v>18178.866719999995</c:v>
                </c:pt>
                <c:pt idx="43">
                  <c:v>18852.158079999994</c:v>
                </c:pt>
                <c:pt idx="44">
                  <c:v>19525.449439999993</c:v>
                </c:pt>
                <c:pt idx="45">
                  <c:v>20198.740799999992</c:v>
                </c:pt>
                <c:pt idx="46">
                  <c:v>20198.740799999992</c:v>
                </c:pt>
                <c:pt idx="47">
                  <c:v>20198.740799999992</c:v>
                </c:pt>
                <c:pt idx="48">
                  <c:v>20198.740799999992</c:v>
                </c:pt>
                <c:pt idx="49">
                  <c:v>20198.740799999992</c:v>
                </c:pt>
                <c:pt idx="50">
                  <c:v>20198.740799999992</c:v>
                </c:pt>
                <c:pt idx="51">
                  <c:v>20872.032159999992</c:v>
                </c:pt>
                <c:pt idx="52">
                  <c:v>21545.323519999991</c:v>
                </c:pt>
                <c:pt idx="53">
                  <c:v>22386.937719999991</c:v>
                </c:pt>
                <c:pt idx="54">
                  <c:v>23228.551919999991</c:v>
                </c:pt>
                <c:pt idx="55">
                  <c:v>23901.84327999999</c:v>
                </c:pt>
                <c:pt idx="56">
                  <c:v>24575.134639999989</c:v>
                </c:pt>
                <c:pt idx="57">
                  <c:v>25248.425999999989</c:v>
                </c:pt>
                <c:pt idx="58">
                  <c:v>25248.425999999989</c:v>
                </c:pt>
                <c:pt idx="59">
                  <c:v>25248.425999999989</c:v>
                </c:pt>
                <c:pt idx="60">
                  <c:v>25248.425999999989</c:v>
                </c:pt>
                <c:pt idx="61">
                  <c:v>25248.425999999989</c:v>
                </c:pt>
                <c:pt idx="62">
                  <c:v>25248.425999999989</c:v>
                </c:pt>
                <c:pt idx="63">
                  <c:v>25921.717359999988</c:v>
                </c:pt>
                <c:pt idx="64">
                  <c:v>26595.008719999987</c:v>
                </c:pt>
                <c:pt idx="65">
                  <c:v>27436.622919999987</c:v>
                </c:pt>
                <c:pt idx="66">
                  <c:v>28278.237119999987</c:v>
                </c:pt>
                <c:pt idx="67">
                  <c:v>28951.528479999986</c:v>
                </c:pt>
                <c:pt idx="68">
                  <c:v>29624.819839999986</c:v>
                </c:pt>
                <c:pt idx="69">
                  <c:v>30298.111199999985</c:v>
                </c:pt>
                <c:pt idx="70">
                  <c:v>30298.111199999985</c:v>
                </c:pt>
                <c:pt idx="71">
                  <c:v>30298.111199999985</c:v>
                </c:pt>
                <c:pt idx="72">
                  <c:v>30298.111199999985</c:v>
                </c:pt>
                <c:pt idx="73">
                  <c:v>30298.111199999985</c:v>
                </c:pt>
                <c:pt idx="74">
                  <c:v>30298.111199999985</c:v>
                </c:pt>
                <c:pt idx="75">
                  <c:v>30971.402559999984</c:v>
                </c:pt>
                <c:pt idx="76">
                  <c:v>31644.693919999983</c:v>
                </c:pt>
                <c:pt idx="77">
                  <c:v>32486.308119999983</c:v>
                </c:pt>
                <c:pt idx="78">
                  <c:v>33327.922319999983</c:v>
                </c:pt>
                <c:pt idx="79">
                  <c:v>34001.213679999986</c:v>
                </c:pt>
                <c:pt idx="80">
                  <c:v>34674.505039999989</c:v>
                </c:pt>
              </c:numCache>
            </c:numRef>
          </c:yVal>
          <c:smooth val="1"/>
        </c:ser>
        <c:ser>
          <c:idx val="4"/>
          <c:order val="1"/>
          <c:tx>
            <c:v>No CERF Grant</c:v>
          </c:tx>
          <c:spPr>
            <a:ln w="28575" cap="rnd">
              <a:solidFill>
                <a:srgbClr val="002060"/>
              </a:solidFill>
              <a:round/>
            </a:ln>
            <a:effectLst/>
          </c:spPr>
          <c:marker>
            <c:symbol val="none"/>
          </c:marker>
          <c:xVal>
            <c:numRef>
              <c:f>'Diesel vs. WVO Case 1 &amp; 2'!$A$9:$A$89</c:f>
              <c:numCache>
                <c:formatCode>[$-409]mmmm\-yy;@</c:formatCode>
                <c:ptCount val="80"/>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pt idx="64">
                  <c:v>43617</c:v>
                </c:pt>
                <c:pt idx="65">
                  <c:v>43647</c:v>
                </c:pt>
                <c:pt idx="66">
                  <c:v>43678</c:v>
                </c:pt>
                <c:pt idx="67">
                  <c:v>43709</c:v>
                </c:pt>
                <c:pt idx="68">
                  <c:v>43739</c:v>
                </c:pt>
                <c:pt idx="69">
                  <c:v>43770</c:v>
                </c:pt>
                <c:pt idx="70">
                  <c:v>43800</c:v>
                </c:pt>
                <c:pt idx="71">
                  <c:v>43831</c:v>
                </c:pt>
                <c:pt idx="72">
                  <c:v>43862</c:v>
                </c:pt>
                <c:pt idx="73">
                  <c:v>43891</c:v>
                </c:pt>
                <c:pt idx="74">
                  <c:v>43922</c:v>
                </c:pt>
                <c:pt idx="75">
                  <c:v>43952</c:v>
                </c:pt>
                <c:pt idx="76">
                  <c:v>43983</c:v>
                </c:pt>
                <c:pt idx="77">
                  <c:v>44013</c:v>
                </c:pt>
                <c:pt idx="78">
                  <c:v>44044</c:v>
                </c:pt>
                <c:pt idx="79">
                  <c:v>44075</c:v>
                </c:pt>
              </c:numCache>
              <c:extLst xmlns:c15="http://schemas.microsoft.com/office/drawing/2012/chart"/>
            </c:numRef>
          </c:xVal>
          <c:yVal>
            <c:numRef>
              <c:f>'Diesel vs. WVO Case 1 &amp; 2'!$F$9:$F$89</c:f>
              <c:numCache>
                <c:formatCode>_("$"* #,##0.00_);_("$"* \(#,##0.00\);_("$"* "-"??_);_(@_)</c:formatCode>
                <c:ptCount val="80"/>
                <c:pt idx="0">
                  <c:v>7572.3499999999995</c:v>
                </c:pt>
                <c:pt idx="1">
                  <c:v>8018.3499999999995</c:v>
                </c:pt>
                <c:pt idx="2">
                  <c:v>8464.3499999999985</c:v>
                </c:pt>
                <c:pt idx="3">
                  <c:v>8910.3499999999985</c:v>
                </c:pt>
                <c:pt idx="4">
                  <c:v>9356.3499999999985</c:v>
                </c:pt>
                <c:pt idx="5">
                  <c:v>9802.3499999999985</c:v>
                </c:pt>
                <c:pt idx="6">
                  <c:v>10248.349999999999</c:v>
                </c:pt>
                <c:pt idx="7">
                  <c:v>10694.349999999999</c:v>
                </c:pt>
                <c:pt idx="8">
                  <c:v>11140.349999999999</c:v>
                </c:pt>
                <c:pt idx="9">
                  <c:v>11586.349999999999</c:v>
                </c:pt>
                <c:pt idx="10">
                  <c:v>12032.349999999999</c:v>
                </c:pt>
                <c:pt idx="11">
                  <c:v>12268.349999999999</c:v>
                </c:pt>
                <c:pt idx="12">
                  <c:v>12504.349999999999</c:v>
                </c:pt>
                <c:pt idx="13">
                  <c:v>12740.349999999999</c:v>
                </c:pt>
                <c:pt idx="14">
                  <c:v>12976.349999999999</c:v>
                </c:pt>
                <c:pt idx="15">
                  <c:v>13212.349999999999</c:v>
                </c:pt>
                <c:pt idx="16">
                  <c:v>13448.349999999999</c:v>
                </c:pt>
                <c:pt idx="17">
                  <c:v>13684.349999999999</c:v>
                </c:pt>
                <c:pt idx="18">
                  <c:v>13920.349999999999</c:v>
                </c:pt>
                <c:pt idx="19">
                  <c:v>14156.349999999999</c:v>
                </c:pt>
                <c:pt idx="20">
                  <c:v>14392.349999999999</c:v>
                </c:pt>
                <c:pt idx="21">
                  <c:v>14628.349999999999</c:v>
                </c:pt>
                <c:pt idx="22">
                  <c:v>14864.349999999999</c:v>
                </c:pt>
                <c:pt idx="23">
                  <c:v>15100.349999999999</c:v>
                </c:pt>
                <c:pt idx="24">
                  <c:v>15336.349999999999</c:v>
                </c:pt>
                <c:pt idx="25">
                  <c:v>15572.349999999999</c:v>
                </c:pt>
                <c:pt idx="26">
                  <c:v>15808.349999999999</c:v>
                </c:pt>
                <c:pt idx="27">
                  <c:v>16044.349999999999</c:v>
                </c:pt>
                <c:pt idx="28">
                  <c:v>16280.349999999999</c:v>
                </c:pt>
                <c:pt idx="29">
                  <c:v>16516.349999999999</c:v>
                </c:pt>
                <c:pt idx="30">
                  <c:v>16752.349999999999</c:v>
                </c:pt>
                <c:pt idx="31">
                  <c:v>16988.349999999999</c:v>
                </c:pt>
                <c:pt idx="32">
                  <c:v>17224.349999999999</c:v>
                </c:pt>
                <c:pt idx="33">
                  <c:v>17460.349999999999</c:v>
                </c:pt>
                <c:pt idx="34">
                  <c:v>17696.349999999999</c:v>
                </c:pt>
                <c:pt idx="35">
                  <c:v>17932.349999999999</c:v>
                </c:pt>
                <c:pt idx="36">
                  <c:v>18168.349999999999</c:v>
                </c:pt>
                <c:pt idx="37">
                  <c:v>18404.349999999999</c:v>
                </c:pt>
                <c:pt idx="38">
                  <c:v>18640.349999999999</c:v>
                </c:pt>
                <c:pt idx="39">
                  <c:v>18876.349999999999</c:v>
                </c:pt>
                <c:pt idx="40">
                  <c:v>19112.349999999999</c:v>
                </c:pt>
                <c:pt idx="41">
                  <c:v>19348.349999999999</c:v>
                </c:pt>
                <c:pt idx="42">
                  <c:v>19584.349999999999</c:v>
                </c:pt>
                <c:pt idx="43">
                  <c:v>19820.349999999999</c:v>
                </c:pt>
                <c:pt idx="44">
                  <c:v>20056.349999999999</c:v>
                </c:pt>
                <c:pt idx="45">
                  <c:v>20292.349999999999</c:v>
                </c:pt>
                <c:pt idx="46">
                  <c:v>20528.349999999999</c:v>
                </c:pt>
                <c:pt idx="47">
                  <c:v>20764.349999999999</c:v>
                </c:pt>
                <c:pt idx="48">
                  <c:v>21000.35</c:v>
                </c:pt>
                <c:pt idx="49">
                  <c:v>21236.35</c:v>
                </c:pt>
                <c:pt idx="50">
                  <c:v>21472.35</c:v>
                </c:pt>
                <c:pt idx="51">
                  <c:v>21708.35</c:v>
                </c:pt>
                <c:pt idx="52">
                  <c:v>21944.35</c:v>
                </c:pt>
                <c:pt idx="53">
                  <c:v>22180.35</c:v>
                </c:pt>
                <c:pt idx="54">
                  <c:v>22416.35</c:v>
                </c:pt>
                <c:pt idx="55">
                  <c:v>22652.35</c:v>
                </c:pt>
                <c:pt idx="56">
                  <c:v>22888.35</c:v>
                </c:pt>
                <c:pt idx="57">
                  <c:v>23124.35</c:v>
                </c:pt>
                <c:pt idx="58">
                  <c:v>23360.35</c:v>
                </c:pt>
                <c:pt idx="59">
                  <c:v>23596.35</c:v>
                </c:pt>
                <c:pt idx="60">
                  <c:v>23832.35</c:v>
                </c:pt>
                <c:pt idx="61">
                  <c:v>24068.35</c:v>
                </c:pt>
                <c:pt idx="62">
                  <c:v>24304.35</c:v>
                </c:pt>
                <c:pt idx="63">
                  <c:v>24540.35</c:v>
                </c:pt>
                <c:pt idx="64">
                  <c:v>24776.35</c:v>
                </c:pt>
                <c:pt idx="65">
                  <c:v>25012.35</c:v>
                </c:pt>
                <c:pt idx="66">
                  <c:v>25248.35</c:v>
                </c:pt>
                <c:pt idx="67">
                  <c:v>25484.35</c:v>
                </c:pt>
                <c:pt idx="68">
                  <c:v>25720.35</c:v>
                </c:pt>
                <c:pt idx="69">
                  <c:v>25956.35</c:v>
                </c:pt>
                <c:pt idx="70">
                  <c:v>26192.35</c:v>
                </c:pt>
                <c:pt idx="71">
                  <c:v>26428.35</c:v>
                </c:pt>
                <c:pt idx="72">
                  <c:v>26664.35</c:v>
                </c:pt>
                <c:pt idx="73">
                  <c:v>26900.35</c:v>
                </c:pt>
                <c:pt idx="74">
                  <c:v>27136.35</c:v>
                </c:pt>
                <c:pt idx="75">
                  <c:v>27372.35</c:v>
                </c:pt>
                <c:pt idx="76">
                  <c:v>27608.35</c:v>
                </c:pt>
                <c:pt idx="77">
                  <c:v>27844.35</c:v>
                </c:pt>
                <c:pt idx="78">
                  <c:v>28080.35</c:v>
                </c:pt>
                <c:pt idx="79">
                  <c:v>28316.35</c:v>
                </c:pt>
              </c:numCache>
              <c:extLst xmlns:c15="http://schemas.microsoft.com/office/drawing/2012/chart"/>
            </c:numRef>
          </c:yVal>
          <c:smooth val="1"/>
        </c:ser>
        <c:ser>
          <c:idx val="2"/>
          <c:order val="5"/>
          <c:tx>
            <c:v>CERF Granr</c:v>
          </c:tx>
          <c:spPr>
            <a:ln w="31750">
              <a:solidFill>
                <a:srgbClr val="00B050"/>
              </a:solidFill>
            </a:ln>
          </c:spPr>
          <c:marker>
            <c:symbol val="none"/>
          </c:marker>
          <c:xVal>
            <c:numRef>
              <c:f>'Case 1 Cost Analysis'!$A$8:$A$88</c:f>
              <c:numCache>
                <c:formatCode>[$-409]mmmm\-yy;@</c:formatCode>
                <c:ptCount val="81"/>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pt idx="53">
                  <c:v>43252</c:v>
                </c:pt>
                <c:pt idx="54">
                  <c:v>43282</c:v>
                </c:pt>
                <c:pt idx="55">
                  <c:v>43313</c:v>
                </c:pt>
                <c:pt idx="56">
                  <c:v>43344</c:v>
                </c:pt>
                <c:pt idx="57">
                  <c:v>43374</c:v>
                </c:pt>
                <c:pt idx="58">
                  <c:v>43405</c:v>
                </c:pt>
                <c:pt idx="59">
                  <c:v>43435</c:v>
                </c:pt>
                <c:pt idx="60">
                  <c:v>43466</c:v>
                </c:pt>
                <c:pt idx="61">
                  <c:v>43497</c:v>
                </c:pt>
                <c:pt idx="62">
                  <c:v>43525</c:v>
                </c:pt>
                <c:pt idx="63">
                  <c:v>43556</c:v>
                </c:pt>
                <c:pt idx="64">
                  <c:v>43586</c:v>
                </c:pt>
                <c:pt idx="65">
                  <c:v>43617</c:v>
                </c:pt>
                <c:pt idx="66">
                  <c:v>43647</c:v>
                </c:pt>
                <c:pt idx="67">
                  <c:v>43678</c:v>
                </c:pt>
                <c:pt idx="68">
                  <c:v>43709</c:v>
                </c:pt>
                <c:pt idx="69">
                  <c:v>43739</c:v>
                </c:pt>
                <c:pt idx="70">
                  <c:v>43770</c:v>
                </c:pt>
                <c:pt idx="71">
                  <c:v>43800</c:v>
                </c:pt>
                <c:pt idx="72">
                  <c:v>43831</c:v>
                </c:pt>
                <c:pt idx="73">
                  <c:v>43862</c:v>
                </c:pt>
                <c:pt idx="74">
                  <c:v>43891</c:v>
                </c:pt>
                <c:pt idx="75">
                  <c:v>43922</c:v>
                </c:pt>
                <c:pt idx="76">
                  <c:v>43952</c:v>
                </c:pt>
                <c:pt idx="77">
                  <c:v>43983</c:v>
                </c:pt>
                <c:pt idx="78">
                  <c:v>44013</c:v>
                </c:pt>
                <c:pt idx="79">
                  <c:v>44044</c:v>
                </c:pt>
                <c:pt idx="80">
                  <c:v>44075</c:v>
                </c:pt>
              </c:numCache>
            </c:numRef>
          </c:xVal>
          <c:yVal>
            <c:numRef>
              <c:f>'Case 1 Cost Analysis'!$G$8:$G$88</c:f>
              <c:numCache>
                <c:formatCode>_("$"* #,##0.00_);_("$"* \(#,##0.00\);_("$"* "-"??_);_(@_)</c:formatCode>
                <c:ptCount val="81"/>
                <c:pt idx="0">
                  <c:v>6766.3499999999995</c:v>
                </c:pt>
                <c:pt idx="1">
                  <c:v>6852.3499999999995</c:v>
                </c:pt>
                <c:pt idx="2">
                  <c:v>6938.3499999999995</c:v>
                </c:pt>
                <c:pt idx="3">
                  <c:v>7024.3499999999995</c:v>
                </c:pt>
                <c:pt idx="4">
                  <c:v>7110.3499999999995</c:v>
                </c:pt>
                <c:pt idx="5">
                  <c:v>7196.3499999999995</c:v>
                </c:pt>
                <c:pt idx="6">
                  <c:v>7282.3499999999995</c:v>
                </c:pt>
                <c:pt idx="7">
                  <c:v>7368.3499999999995</c:v>
                </c:pt>
                <c:pt idx="8">
                  <c:v>7454.3499999999995</c:v>
                </c:pt>
                <c:pt idx="9">
                  <c:v>7540.3499999999995</c:v>
                </c:pt>
                <c:pt idx="10">
                  <c:v>7626.3499999999995</c:v>
                </c:pt>
                <c:pt idx="11">
                  <c:v>7712.3499999999995</c:v>
                </c:pt>
                <c:pt idx="12">
                  <c:v>7798.3499999999995</c:v>
                </c:pt>
                <c:pt idx="13">
                  <c:v>7884.3499999999995</c:v>
                </c:pt>
                <c:pt idx="14">
                  <c:v>7970.3499999999995</c:v>
                </c:pt>
                <c:pt idx="15">
                  <c:v>8056.3499999999995</c:v>
                </c:pt>
                <c:pt idx="16">
                  <c:v>8142.3499999999995</c:v>
                </c:pt>
                <c:pt idx="17">
                  <c:v>8228.3499999999985</c:v>
                </c:pt>
                <c:pt idx="18">
                  <c:v>8314.3499999999985</c:v>
                </c:pt>
                <c:pt idx="19">
                  <c:v>8400.3499999999985</c:v>
                </c:pt>
                <c:pt idx="20">
                  <c:v>8486.3499999999985</c:v>
                </c:pt>
                <c:pt idx="21">
                  <c:v>8572.3499999999985</c:v>
                </c:pt>
                <c:pt idx="22">
                  <c:v>8658.3499999999985</c:v>
                </c:pt>
                <c:pt idx="23">
                  <c:v>8744.3499999999985</c:v>
                </c:pt>
                <c:pt idx="24">
                  <c:v>8830.3499999999985</c:v>
                </c:pt>
                <c:pt idx="25">
                  <c:v>8916.3499999999985</c:v>
                </c:pt>
                <c:pt idx="26">
                  <c:v>9002.3499999999985</c:v>
                </c:pt>
                <c:pt idx="27">
                  <c:v>9088.3499999999985</c:v>
                </c:pt>
                <c:pt idx="28">
                  <c:v>9174.3499999999985</c:v>
                </c:pt>
                <c:pt idx="29">
                  <c:v>9260.3499999999985</c:v>
                </c:pt>
                <c:pt idx="30">
                  <c:v>9346.3499999999985</c:v>
                </c:pt>
                <c:pt idx="31">
                  <c:v>9432.3499999999985</c:v>
                </c:pt>
                <c:pt idx="32">
                  <c:v>9518.3499999999985</c:v>
                </c:pt>
                <c:pt idx="33">
                  <c:v>9604.3499999999985</c:v>
                </c:pt>
                <c:pt idx="34">
                  <c:v>9690.3499999999985</c:v>
                </c:pt>
                <c:pt idx="35">
                  <c:v>9776.3499999999985</c:v>
                </c:pt>
                <c:pt idx="36">
                  <c:v>9862.3499999999985</c:v>
                </c:pt>
                <c:pt idx="37">
                  <c:v>9948.3499999999985</c:v>
                </c:pt>
                <c:pt idx="38">
                  <c:v>10034.349999999999</c:v>
                </c:pt>
                <c:pt idx="39">
                  <c:v>10120.349999999999</c:v>
                </c:pt>
                <c:pt idx="40">
                  <c:v>10206.349999999999</c:v>
                </c:pt>
                <c:pt idx="41">
                  <c:v>10292.349999999999</c:v>
                </c:pt>
                <c:pt idx="42">
                  <c:v>10378.349999999999</c:v>
                </c:pt>
                <c:pt idx="43">
                  <c:v>10464.349999999999</c:v>
                </c:pt>
                <c:pt idx="44">
                  <c:v>10550.349999999999</c:v>
                </c:pt>
                <c:pt idx="45">
                  <c:v>10636.349999999999</c:v>
                </c:pt>
                <c:pt idx="46">
                  <c:v>10722.349999999999</c:v>
                </c:pt>
                <c:pt idx="47">
                  <c:v>10808.349999999999</c:v>
                </c:pt>
                <c:pt idx="48">
                  <c:v>10894.349999999999</c:v>
                </c:pt>
                <c:pt idx="49">
                  <c:v>10980.349999999999</c:v>
                </c:pt>
                <c:pt idx="50">
                  <c:v>11066.349999999999</c:v>
                </c:pt>
                <c:pt idx="51">
                  <c:v>11152.349999999999</c:v>
                </c:pt>
                <c:pt idx="52">
                  <c:v>11238.349999999999</c:v>
                </c:pt>
                <c:pt idx="53">
                  <c:v>11324.349999999999</c:v>
                </c:pt>
                <c:pt idx="54">
                  <c:v>11410.349999999999</c:v>
                </c:pt>
                <c:pt idx="55">
                  <c:v>11496.349999999999</c:v>
                </c:pt>
                <c:pt idx="56">
                  <c:v>11582.349999999999</c:v>
                </c:pt>
                <c:pt idx="57">
                  <c:v>11668.349999999999</c:v>
                </c:pt>
                <c:pt idx="58">
                  <c:v>11754.349999999999</c:v>
                </c:pt>
                <c:pt idx="59">
                  <c:v>11840.349999999999</c:v>
                </c:pt>
                <c:pt idx="60">
                  <c:v>11926.349999999999</c:v>
                </c:pt>
                <c:pt idx="61">
                  <c:v>12012.349999999999</c:v>
                </c:pt>
                <c:pt idx="62">
                  <c:v>12098.349999999999</c:v>
                </c:pt>
                <c:pt idx="63">
                  <c:v>12184.349999999999</c:v>
                </c:pt>
                <c:pt idx="64">
                  <c:v>12270.349999999999</c:v>
                </c:pt>
                <c:pt idx="65">
                  <c:v>12356.349999999999</c:v>
                </c:pt>
                <c:pt idx="66">
                  <c:v>12442.349999999999</c:v>
                </c:pt>
                <c:pt idx="67">
                  <c:v>12528.349999999999</c:v>
                </c:pt>
                <c:pt idx="68">
                  <c:v>12614.349999999999</c:v>
                </c:pt>
                <c:pt idx="69">
                  <c:v>12700.349999999999</c:v>
                </c:pt>
                <c:pt idx="70">
                  <c:v>12786.349999999999</c:v>
                </c:pt>
                <c:pt idx="71">
                  <c:v>12872.349999999999</c:v>
                </c:pt>
                <c:pt idx="72">
                  <c:v>12958.349999999999</c:v>
                </c:pt>
                <c:pt idx="73">
                  <c:v>13044.349999999999</c:v>
                </c:pt>
                <c:pt idx="74">
                  <c:v>13130.349999999999</c:v>
                </c:pt>
                <c:pt idx="75">
                  <c:v>13216.349999999999</c:v>
                </c:pt>
                <c:pt idx="76">
                  <c:v>13302.349999999999</c:v>
                </c:pt>
                <c:pt idx="77">
                  <c:v>13388.349999999999</c:v>
                </c:pt>
                <c:pt idx="78">
                  <c:v>13474.349999999999</c:v>
                </c:pt>
                <c:pt idx="79">
                  <c:v>13560.349999999999</c:v>
                </c:pt>
                <c:pt idx="80">
                  <c:v>13646.349999999999</c:v>
                </c:pt>
              </c:numCache>
            </c:numRef>
          </c:yVal>
          <c:smooth val="1"/>
        </c:ser>
        <c:dLbls>
          <c:showLegendKey val="0"/>
          <c:showVal val="0"/>
          <c:showCatName val="0"/>
          <c:showSerName val="0"/>
          <c:showPercent val="0"/>
          <c:showBubbleSize val="0"/>
        </c:dLbls>
        <c:axId val="251006576"/>
        <c:axId val="251006960"/>
        <c:extLst>
          <c:ext xmlns:c15="http://schemas.microsoft.com/office/drawing/2012/chart" uri="{02D57815-91ED-43cb-92C2-25804820EDAC}">
            <c15:filteredScatterSeries>
              <c15:ser>
                <c:idx val="5"/>
                <c:order val="2"/>
                <c:tx>
                  <c:v>Case 2</c:v>
                </c:tx>
                <c:spPr>
                  <a:ln w="19050" cap="rnd">
                    <a:solidFill>
                      <a:schemeClr val="accent2"/>
                    </a:solidFill>
                    <a:round/>
                  </a:ln>
                  <a:effectLst/>
                </c:spPr>
                <c:marker>
                  <c:symbol val="none"/>
                </c:marker>
                <c:xVal>
                  <c:numRef>
                    <c:extLst>
                      <c:ext uri="{02D57815-91ED-43cb-92C2-25804820EDAC}">
                        <c15:formulaRef>
                          <c15:sqref>'Diesel vs. WVO Case 1 &amp; 2'!$A$9:$A$89</c15:sqref>
                        </c15:formulaRef>
                      </c:ext>
                    </c:extLst>
                    <c:numCache>
                      <c:formatCode>[$-409]mmmm\-yy;@</c:formatCode>
                      <c:ptCount val="80"/>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pt idx="64">
                        <c:v>43617</c:v>
                      </c:pt>
                      <c:pt idx="65">
                        <c:v>43647</c:v>
                      </c:pt>
                      <c:pt idx="66">
                        <c:v>43678</c:v>
                      </c:pt>
                      <c:pt idx="67">
                        <c:v>43709</c:v>
                      </c:pt>
                      <c:pt idx="68">
                        <c:v>43739</c:v>
                      </c:pt>
                      <c:pt idx="69">
                        <c:v>43770</c:v>
                      </c:pt>
                      <c:pt idx="70">
                        <c:v>43800</c:v>
                      </c:pt>
                      <c:pt idx="71">
                        <c:v>43831</c:v>
                      </c:pt>
                      <c:pt idx="72">
                        <c:v>43862</c:v>
                      </c:pt>
                      <c:pt idx="73">
                        <c:v>43891</c:v>
                      </c:pt>
                      <c:pt idx="74">
                        <c:v>43922</c:v>
                      </c:pt>
                      <c:pt idx="75">
                        <c:v>43952</c:v>
                      </c:pt>
                      <c:pt idx="76">
                        <c:v>43983</c:v>
                      </c:pt>
                      <c:pt idx="77">
                        <c:v>44013</c:v>
                      </c:pt>
                      <c:pt idx="78">
                        <c:v>44044</c:v>
                      </c:pt>
                      <c:pt idx="79">
                        <c:v>44075</c:v>
                      </c:pt>
                    </c:numCache>
                  </c:numRef>
                </c:xVal>
                <c:yVal>
                  <c:numRef>
                    <c:extLst>
                      <c:ext uri="{02D57815-91ED-43cb-92C2-25804820EDAC}">
                        <c15:formulaRef>
                          <c15:sqref>'Diesel vs. WVO Case 1 &amp; 2'!$H$9:$H$89</c15:sqref>
                        </c15:formulaRef>
                      </c:ext>
                    </c:extLst>
                    <c:numCache>
                      <c:formatCode>_("$"* #,##0.00_);_("$"* \(#,##0.00\);_("$"* "-"??_);_(@_)</c:formatCode>
                      <c:ptCount val="80"/>
                      <c:pt idx="0">
                        <c:v>8138.5499999999993</c:v>
                      </c:pt>
                      <c:pt idx="1">
                        <c:v>8719.5499999999993</c:v>
                      </c:pt>
                      <c:pt idx="2">
                        <c:v>9300.5499999999993</c:v>
                      </c:pt>
                      <c:pt idx="3">
                        <c:v>9881.5499999999993</c:v>
                      </c:pt>
                      <c:pt idx="4">
                        <c:v>10462.549999999999</c:v>
                      </c:pt>
                      <c:pt idx="5">
                        <c:v>11043.55</c:v>
                      </c:pt>
                      <c:pt idx="6">
                        <c:v>11624.55</c:v>
                      </c:pt>
                      <c:pt idx="7">
                        <c:v>12205.55</c:v>
                      </c:pt>
                      <c:pt idx="8">
                        <c:v>12786.55</c:v>
                      </c:pt>
                      <c:pt idx="9">
                        <c:v>13367.55</c:v>
                      </c:pt>
                      <c:pt idx="10">
                        <c:v>13948.55</c:v>
                      </c:pt>
                      <c:pt idx="11">
                        <c:v>14249.55</c:v>
                      </c:pt>
                      <c:pt idx="12">
                        <c:v>14550.55</c:v>
                      </c:pt>
                      <c:pt idx="13">
                        <c:v>14851.55</c:v>
                      </c:pt>
                      <c:pt idx="14">
                        <c:v>15152.55</c:v>
                      </c:pt>
                      <c:pt idx="15">
                        <c:v>15453.55</c:v>
                      </c:pt>
                      <c:pt idx="16">
                        <c:v>15754.55</c:v>
                      </c:pt>
                      <c:pt idx="17">
                        <c:v>16055.55</c:v>
                      </c:pt>
                      <c:pt idx="18">
                        <c:v>16356.55</c:v>
                      </c:pt>
                      <c:pt idx="19">
                        <c:v>16657.55</c:v>
                      </c:pt>
                      <c:pt idx="20">
                        <c:v>16958.55</c:v>
                      </c:pt>
                      <c:pt idx="21">
                        <c:v>17259.55</c:v>
                      </c:pt>
                      <c:pt idx="22">
                        <c:v>17560.55</c:v>
                      </c:pt>
                      <c:pt idx="23">
                        <c:v>17861.55</c:v>
                      </c:pt>
                      <c:pt idx="24">
                        <c:v>18162.55</c:v>
                      </c:pt>
                      <c:pt idx="25">
                        <c:v>18463.55</c:v>
                      </c:pt>
                      <c:pt idx="26">
                        <c:v>18764.55</c:v>
                      </c:pt>
                      <c:pt idx="27">
                        <c:v>19065.55</c:v>
                      </c:pt>
                      <c:pt idx="28">
                        <c:v>19366.55</c:v>
                      </c:pt>
                      <c:pt idx="29">
                        <c:v>19667.55</c:v>
                      </c:pt>
                      <c:pt idx="30">
                        <c:v>19968.55</c:v>
                      </c:pt>
                      <c:pt idx="31">
                        <c:v>20269.55</c:v>
                      </c:pt>
                      <c:pt idx="32">
                        <c:v>20570.55</c:v>
                      </c:pt>
                      <c:pt idx="33">
                        <c:v>20871.55</c:v>
                      </c:pt>
                      <c:pt idx="34">
                        <c:v>21172.55</c:v>
                      </c:pt>
                      <c:pt idx="35">
                        <c:v>21473.55</c:v>
                      </c:pt>
                      <c:pt idx="36">
                        <c:v>21774.55</c:v>
                      </c:pt>
                      <c:pt idx="37">
                        <c:v>22075.55</c:v>
                      </c:pt>
                      <c:pt idx="38">
                        <c:v>22376.55</c:v>
                      </c:pt>
                      <c:pt idx="39">
                        <c:v>22677.55</c:v>
                      </c:pt>
                      <c:pt idx="40">
                        <c:v>22978.55</c:v>
                      </c:pt>
                      <c:pt idx="41">
                        <c:v>23279.55</c:v>
                      </c:pt>
                      <c:pt idx="42">
                        <c:v>23580.55</c:v>
                      </c:pt>
                      <c:pt idx="43">
                        <c:v>23881.55</c:v>
                      </c:pt>
                      <c:pt idx="44">
                        <c:v>24182.55</c:v>
                      </c:pt>
                      <c:pt idx="45">
                        <c:v>24483.55</c:v>
                      </c:pt>
                      <c:pt idx="46">
                        <c:v>24784.55</c:v>
                      </c:pt>
                      <c:pt idx="47">
                        <c:v>25085.55</c:v>
                      </c:pt>
                      <c:pt idx="48">
                        <c:v>25386.55</c:v>
                      </c:pt>
                      <c:pt idx="49">
                        <c:v>25687.55</c:v>
                      </c:pt>
                      <c:pt idx="50">
                        <c:v>25988.55</c:v>
                      </c:pt>
                      <c:pt idx="51">
                        <c:v>26289.55</c:v>
                      </c:pt>
                      <c:pt idx="52">
                        <c:v>26590.55</c:v>
                      </c:pt>
                      <c:pt idx="53">
                        <c:v>26891.55</c:v>
                      </c:pt>
                      <c:pt idx="54">
                        <c:v>27192.55</c:v>
                      </c:pt>
                      <c:pt idx="55">
                        <c:v>27493.55</c:v>
                      </c:pt>
                      <c:pt idx="56">
                        <c:v>27794.55</c:v>
                      </c:pt>
                      <c:pt idx="57">
                        <c:v>28095.55</c:v>
                      </c:pt>
                      <c:pt idx="58">
                        <c:v>28396.55</c:v>
                      </c:pt>
                      <c:pt idx="59">
                        <c:v>28697.55</c:v>
                      </c:pt>
                      <c:pt idx="60">
                        <c:v>28998.55</c:v>
                      </c:pt>
                      <c:pt idx="61">
                        <c:v>29299.55</c:v>
                      </c:pt>
                      <c:pt idx="62">
                        <c:v>29600.55</c:v>
                      </c:pt>
                      <c:pt idx="63">
                        <c:v>29901.55</c:v>
                      </c:pt>
                      <c:pt idx="64">
                        <c:v>30202.55</c:v>
                      </c:pt>
                      <c:pt idx="65">
                        <c:v>30503.55</c:v>
                      </c:pt>
                      <c:pt idx="66">
                        <c:v>30804.55</c:v>
                      </c:pt>
                      <c:pt idx="67">
                        <c:v>31105.55</c:v>
                      </c:pt>
                      <c:pt idx="68">
                        <c:v>31406.55</c:v>
                      </c:pt>
                      <c:pt idx="69">
                        <c:v>31707.55</c:v>
                      </c:pt>
                      <c:pt idx="70">
                        <c:v>32008.55</c:v>
                      </c:pt>
                      <c:pt idx="71">
                        <c:v>32309.55</c:v>
                      </c:pt>
                      <c:pt idx="72">
                        <c:v>32610.55</c:v>
                      </c:pt>
                      <c:pt idx="73">
                        <c:v>32911.550000000003</c:v>
                      </c:pt>
                      <c:pt idx="74">
                        <c:v>33212.550000000003</c:v>
                      </c:pt>
                      <c:pt idx="75">
                        <c:v>33513.550000000003</c:v>
                      </c:pt>
                      <c:pt idx="76">
                        <c:v>33814.550000000003</c:v>
                      </c:pt>
                      <c:pt idx="77">
                        <c:v>34115.550000000003</c:v>
                      </c:pt>
                      <c:pt idx="78">
                        <c:v>34416.550000000003</c:v>
                      </c:pt>
                      <c:pt idx="79">
                        <c:v>34717.550000000003</c:v>
                      </c:pt>
                    </c:numCache>
                  </c:numRef>
                </c:yVal>
                <c:smooth val="1"/>
              </c15:ser>
            </c15:filteredScatterSeries>
            <c15:filteredScatterSeries>
              <c15:ser>
                <c:idx val="3"/>
                <c:order val="3"/>
                <c:tx>
                  <c:v>Staging</c:v>
                </c:tx>
                <c:spPr>
                  <a:ln w="19050"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'Case 1 Cost Analysis'!$A$8:$A$88</c15:sqref>
                        </c15:formulaRef>
                      </c:ext>
                    </c:extLst>
                    <c:numCache>
                      <c:formatCode>[$-409]mmmm\-yy;@</c:formatCode>
                      <c:ptCount val="81"/>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pt idx="53">
                        <c:v>43252</c:v>
                      </c:pt>
                      <c:pt idx="54">
                        <c:v>43282</c:v>
                      </c:pt>
                      <c:pt idx="55">
                        <c:v>43313</c:v>
                      </c:pt>
                      <c:pt idx="56">
                        <c:v>43344</c:v>
                      </c:pt>
                      <c:pt idx="57">
                        <c:v>43374</c:v>
                      </c:pt>
                      <c:pt idx="58">
                        <c:v>43405</c:v>
                      </c:pt>
                      <c:pt idx="59">
                        <c:v>43435</c:v>
                      </c:pt>
                      <c:pt idx="60">
                        <c:v>43466</c:v>
                      </c:pt>
                      <c:pt idx="61">
                        <c:v>43497</c:v>
                      </c:pt>
                      <c:pt idx="62">
                        <c:v>43525</c:v>
                      </c:pt>
                      <c:pt idx="63">
                        <c:v>43556</c:v>
                      </c:pt>
                      <c:pt idx="64">
                        <c:v>43586</c:v>
                      </c:pt>
                      <c:pt idx="65">
                        <c:v>43617</c:v>
                      </c:pt>
                      <c:pt idx="66">
                        <c:v>43647</c:v>
                      </c:pt>
                      <c:pt idx="67">
                        <c:v>43678</c:v>
                      </c:pt>
                      <c:pt idx="68">
                        <c:v>43709</c:v>
                      </c:pt>
                      <c:pt idx="69">
                        <c:v>43739</c:v>
                      </c:pt>
                      <c:pt idx="70">
                        <c:v>43770</c:v>
                      </c:pt>
                      <c:pt idx="71">
                        <c:v>43800</c:v>
                      </c:pt>
                      <c:pt idx="72">
                        <c:v>43831</c:v>
                      </c:pt>
                      <c:pt idx="73">
                        <c:v>43862</c:v>
                      </c:pt>
                      <c:pt idx="74">
                        <c:v>43891</c:v>
                      </c:pt>
                      <c:pt idx="75">
                        <c:v>43922</c:v>
                      </c:pt>
                      <c:pt idx="76">
                        <c:v>43952</c:v>
                      </c:pt>
                      <c:pt idx="77">
                        <c:v>43983</c:v>
                      </c:pt>
                      <c:pt idx="78">
                        <c:v>44013</c:v>
                      </c:pt>
                      <c:pt idx="79">
                        <c:v>44044</c:v>
                      </c:pt>
                      <c:pt idx="80">
                        <c:v>44075</c:v>
                      </c:pt>
                    </c:numCache>
                  </c:numRef>
                </c:xVal>
                <c:yVal>
                  <c:numRef>
                    <c:extLst xmlns:c15="http://schemas.microsoft.com/office/drawing/2012/chart">
                      <c:ext xmlns:c15="http://schemas.microsoft.com/office/drawing/2012/chart" uri="{02D57815-91ED-43cb-92C2-25804820EDAC}">
                        <c15:formulaRef>
                          <c15:sqref>'Case 1 Cost Analysis'!$C$8:$C$88</c15:sqref>
                        </c15:formulaRef>
                      </c:ext>
                    </c:extLst>
                    <c:numCache>
                      <c:formatCode>_("$"* #,##0.00_);_("$"* \(#,##0.00\);_("$"* "-"??_);_(@_)</c:formatCode>
                      <c:ptCount val="81"/>
                      <c:pt idx="0">
                        <c:v>6906.3499999999995</c:v>
                      </c:pt>
                      <c:pt idx="1">
                        <c:v>7132.3499999999995</c:v>
                      </c:pt>
                      <c:pt idx="2">
                        <c:v>7358.3499999999995</c:v>
                      </c:pt>
                      <c:pt idx="3">
                        <c:v>7584.3499999999995</c:v>
                      </c:pt>
                      <c:pt idx="4">
                        <c:v>7810.3499999999995</c:v>
                      </c:pt>
                      <c:pt idx="5">
                        <c:v>8036.3499999999995</c:v>
                      </c:pt>
                      <c:pt idx="6">
                        <c:v>8262.3499999999985</c:v>
                      </c:pt>
                      <c:pt idx="7">
                        <c:v>8488.3499999999985</c:v>
                      </c:pt>
                      <c:pt idx="8">
                        <c:v>8714.3499999999985</c:v>
                      </c:pt>
                      <c:pt idx="9">
                        <c:v>8940.3499999999985</c:v>
                      </c:pt>
                      <c:pt idx="10">
                        <c:v>9166.3499999999985</c:v>
                      </c:pt>
                      <c:pt idx="11">
                        <c:v>9392.3499999999985</c:v>
                      </c:pt>
                      <c:pt idx="12">
                        <c:v>9618.3499999999985</c:v>
                      </c:pt>
                      <c:pt idx="13">
                        <c:v>9844.3499999999985</c:v>
                      </c:pt>
                      <c:pt idx="14">
                        <c:v>10070.349999999999</c:v>
                      </c:pt>
                      <c:pt idx="15">
                        <c:v>10296.349999999999</c:v>
                      </c:pt>
                      <c:pt idx="16">
                        <c:v>10522.349999999999</c:v>
                      </c:pt>
                      <c:pt idx="17">
                        <c:v>10748.349999999999</c:v>
                      </c:pt>
                      <c:pt idx="18">
                        <c:v>10974.349999999999</c:v>
                      </c:pt>
                      <c:pt idx="19">
                        <c:v>11200.349999999999</c:v>
                      </c:pt>
                      <c:pt idx="20">
                        <c:v>11426.349999999999</c:v>
                      </c:pt>
                      <c:pt idx="21">
                        <c:v>11652.349999999999</c:v>
                      </c:pt>
                      <c:pt idx="22">
                        <c:v>11878.349999999999</c:v>
                      </c:pt>
                      <c:pt idx="23">
                        <c:v>12104.349999999999</c:v>
                      </c:pt>
                      <c:pt idx="24">
                        <c:v>12330.349999999999</c:v>
                      </c:pt>
                      <c:pt idx="25">
                        <c:v>12556.349999999999</c:v>
                      </c:pt>
                      <c:pt idx="26">
                        <c:v>12782.349999999999</c:v>
                      </c:pt>
                      <c:pt idx="27">
                        <c:v>13008.349999999999</c:v>
                      </c:pt>
                      <c:pt idx="28">
                        <c:v>13234.349999999999</c:v>
                      </c:pt>
                      <c:pt idx="29">
                        <c:v>13460.349999999999</c:v>
                      </c:pt>
                      <c:pt idx="30">
                        <c:v>13686.349999999999</c:v>
                      </c:pt>
                      <c:pt idx="31">
                        <c:v>13912.349999999999</c:v>
                      </c:pt>
                      <c:pt idx="32">
                        <c:v>14138.349999999999</c:v>
                      </c:pt>
                      <c:pt idx="33">
                        <c:v>14364.349999999999</c:v>
                      </c:pt>
                      <c:pt idx="34">
                        <c:v>14590.349999999999</c:v>
                      </c:pt>
                      <c:pt idx="35">
                        <c:v>14816.349999999999</c:v>
                      </c:pt>
                      <c:pt idx="36">
                        <c:v>15042.349999999999</c:v>
                      </c:pt>
                      <c:pt idx="37">
                        <c:v>15268.349999999999</c:v>
                      </c:pt>
                      <c:pt idx="38">
                        <c:v>15494.349999999999</c:v>
                      </c:pt>
                      <c:pt idx="39">
                        <c:v>15720.349999999999</c:v>
                      </c:pt>
                      <c:pt idx="40">
                        <c:v>15946.349999999999</c:v>
                      </c:pt>
                      <c:pt idx="41">
                        <c:v>16172.349999999999</c:v>
                      </c:pt>
                      <c:pt idx="42">
                        <c:v>16398.349999999999</c:v>
                      </c:pt>
                      <c:pt idx="43">
                        <c:v>16624.349999999999</c:v>
                      </c:pt>
                      <c:pt idx="44">
                        <c:v>16850.349999999999</c:v>
                      </c:pt>
                      <c:pt idx="45">
                        <c:v>17076.349999999999</c:v>
                      </c:pt>
                      <c:pt idx="46">
                        <c:v>17302.349999999999</c:v>
                      </c:pt>
                      <c:pt idx="47">
                        <c:v>17528.349999999999</c:v>
                      </c:pt>
                      <c:pt idx="48">
                        <c:v>17754.349999999999</c:v>
                      </c:pt>
                      <c:pt idx="49">
                        <c:v>17980.349999999999</c:v>
                      </c:pt>
                      <c:pt idx="50">
                        <c:v>18206.349999999999</c:v>
                      </c:pt>
                      <c:pt idx="51">
                        <c:v>18432.349999999999</c:v>
                      </c:pt>
                      <c:pt idx="52">
                        <c:v>18658.349999999999</c:v>
                      </c:pt>
                      <c:pt idx="53">
                        <c:v>18884.349999999999</c:v>
                      </c:pt>
                      <c:pt idx="54">
                        <c:v>19110.349999999999</c:v>
                      </c:pt>
                      <c:pt idx="55">
                        <c:v>19336.349999999999</c:v>
                      </c:pt>
                      <c:pt idx="56">
                        <c:v>19562.349999999999</c:v>
                      </c:pt>
                      <c:pt idx="57">
                        <c:v>19788.349999999999</c:v>
                      </c:pt>
                      <c:pt idx="58">
                        <c:v>20014.349999999999</c:v>
                      </c:pt>
                      <c:pt idx="59">
                        <c:v>20240.349999999999</c:v>
                      </c:pt>
                      <c:pt idx="60">
                        <c:v>20466.349999999999</c:v>
                      </c:pt>
                      <c:pt idx="61">
                        <c:v>20692.349999999999</c:v>
                      </c:pt>
                      <c:pt idx="62">
                        <c:v>20918.349999999999</c:v>
                      </c:pt>
                      <c:pt idx="63">
                        <c:v>21144.35</c:v>
                      </c:pt>
                      <c:pt idx="64">
                        <c:v>21370.35</c:v>
                      </c:pt>
                      <c:pt idx="65">
                        <c:v>21596.35</c:v>
                      </c:pt>
                      <c:pt idx="66">
                        <c:v>21822.35</c:v>
                      </c:pt>
                      <c:pt idx="67">
                        <c:v>22048.35</c:v>
                      </c:pt>
                      <c:pt idx="68">
                        <c:v>22274.35</c:v>
                      </c:pt>
                      <c:pt idx="69">
                        <c:v>22500.35</c:v>
                      </c:pt>
                      <c:pt idx="70">
                        <c:v>22726.35</c:v>
                      </c:pt>
                      <c:pt idx="71">
                        <c:v>22952.35</c:v>
                      </c:pt>
                      <c:pt idx="72">
                        <c:v>23178.35</c:v>
                      </c:pt>
                      <c:pt idx="73">
                        <c:v>23404.35</c:v>
                      </c:pt>
                      <c:pt idx="74">
                        <c:v>23630.35</c:v>
                      </c:pt>
                      <c:pt idx="75">
                        <c:v>23856.35</c:v>
                      </c:pt>
                      <c:pt idx="76">
                        <c:v>24082.35</c:v>
                      </c:pt>
                      <c:pt idx="77">
                        <c:v>24308.35</c:v>
                      </c:pt>
                      <c:pt idx="78">
                        <c:v>24534.35</c:v>
                      </c:pt>
                      <c:pt idx="79">
                        <c:v>24760.35</c:v>
                      </c:pt>
                      <c:pt idx="80">
                        <c:v>24986.35</c:v>
                      </c:pt>
                    </c:numCache>
                  </c:numRef>
                </c:yVal>
                <c:smooth val="1"/>
              </c15:ser>
            </c15:filteredScatterSeries>
            <c15:filteredScatterSeries>
              <c15:ser>
                <c:idx val="1"/>
                <c:order val="4"/>
                <c:tx>
                  <c:v>No Staging</c:v>
                </c:tx>
                <c:marker>
                  <c:symbol val="none"/>
                </c:marker>
                <c:xVal>
                  <c:numRef>
                    <c:extLst xmlns:c15="http://schemas.microsoft.com/office/drawing/2012/chart">
                      <c:ext xmlns:c15="http://schemas.microsoft.com/office/drawing/2012/chart" uri="{02D57815-91ED-43cb-92C2-25804820EDAC}">
                        <c15:formulaRef>
                          <c15:sqref>'Case 1 Cost Analysis'!$A$8:$A$88</c15:sqref>
                        </c15:formulaRef>
                      </c:ext>
                    </c:extLst>
                    <c:numCache>
                      <c:formatCode>[$-409]mmmm\-yy;@</c:formatCode>
                      <c:ptCount val="81"/>
                      <c:pt idx="0">
                        <c:v>41640</c:v>
                      </c:pt>
                      <c:pt idx="1">
                        <c:v>41671</c:v>
                      </c:pt>
                      <c:pt idx="2">
                        <c:v>41699</c:v>
                      </c:pt>
                      <c:pt idx="3">
                        <c:v>41730</c:v>
                      </c:pt>
                      <c:pt idx="4">
                        <c:v>41760</c:v>
                      </c:pt>
                      <c:pt idx="5">
                        <c:v>41791</c:v>
                      </c:pt>
                      <c:pt idx="6">
                        <c:v>41821</c:v>
                      </c:pt>
                      <c:pt idx="7">
                        <c:v>41852</c:v>
                      </c:pt>
                      <c:pt idx="8">
                        <c:v>41883</c:v>
                      </c:pt>
                      <c:pt idx="9">
                        <c:v>41913</c:v>
                      </c:pt>
                      <c:pt idx="10">
                        <c:v>41944</c:v>
                      </c:pt>
                      <c:pt idx="11">
                        <c:v>41974</c:v>
                      </c:pt>
                      <c:pt idx="12">
                        <c:v>42005</c:v>
                      </c:pt>
                      <c:pt idx="13">
                        <c:v>42036</c:v>
                      </c:pt>
                      <c:pt idx="14">
                        <c:v>42064</c:v>
                      </c:pt>
                      <c:pt idx="15">
                        <c:v>42095</c:v>
                      </c:pt>
                      <c:pt idx="16">
                        <c:v>42125</c:v>
                      </c:pt>
                      <c:pt idx="17">
                        <c:v>42156</c:v>
                      </c:pt>
                      <c:pt idx="18">
                        <c:v>42186</c:v>
                      </c:pt>
                      <c:pt idx="19">
                        <c:v>42217</c:v>
                      </c:pt>
                      <c:pt idx="20">
                        <c:v>42248</c:v>
                      </c:pt>
                      <c:pt idx="21">
                        <c:v>42278</c:v>
                      </c:pt>
                      <c:pt idx="22">
                        <c:v>42309</c:v>
                      </c:pt>
                      <c:pt idx="23">
                        <c:v>42339</c:v>
                      </c:pt>
                      <c:pt idx="24">
                        <c:v>42370</c:v>
                      </c:pt>
                      <c:pt idx="25">
                        <c:v>42401</c:v>
                      </c:pt>
                      <c:pt idx="26">
                        <c:v>42430</c:v>
                      </c:pt>
                      <c:pt idx="27">
                        <c:v>42461</c:v>
                      </c:pt>
                      <c:pt idx="28">
                        <c:v>42491</c:v>
                      </c:pt>
                      <c:pt idx="29">
                        <c:v>42522</c:v>
                      </c:pt>
                      <c:pt idx="30">
                        <c:v>42552</c:v>
                      </c:pt>
                      <c:pt idx="31">
                        <c:v>42583</c:v>
                      </c:pt>
                      <c:pt idx="32">
                        <c:v>42614</c:v>
                      </c:pt>
                      <c:pt idx="33">
                        <c:v>42644</c:v>
                      </c:pt>
                      <c:pt idx="34">
                        <c:v>42675</c:v>
                      </c:pt>
                      <c:pt idx="35">
                        <c:v>42705</c:v>
                      </c:pt>
                      <c:pt idx="36">
                        <c:v>42736</c:v>
                      </c:pt>
                      <c:pt idx="37">
                        <c:v>42767</c:v>
                      </c:pt>
                      <c:pt idx="38">
                        <c:v>42795</c:v>
                      </c:pt>
                      <c:pt idx="39">
                        <c:v>42826</c:v>
                      </c:pt>
                      <c:pt idx="40">
                        <c:v>42856</c:v>
                      </c:pt>
                      <c:pt idx="41">
                        <c:v>42887</c:v>
                      </c:pt>
                      <c:pt idx="42">
                        <c:v>42917</c:v>
                      </c:pt>
                      <c:pt idx="43">
                        <c:v>42948</c:v>
                      </c:pt>
                      <c:pt idx="44">
                        <c:v>42979</c:v>
                      </c:pt>
                      <c:pt idx="45">
                        <c:v>43009</c:v>
                      </c:pt>
                      <c:pt idx="46">
                        <c:v>43040</c:v>
                      </c:pt>
                      <c:pt idx="47">
                        <c:v>43070</c:v>
                      </c:pt>
                      <c:pt idx="48">
                        <c:v>43101</c:v>
                      </c:pt>
                      <c:pt idx="49">
                        <c:v>43132</c:v>
                      </c:pt>
                      <c:pt idx="50">
                        <c:v>43160</c:v>
                      </c:pt>
                      <c:pt idx="51">
                        <c:v>43191</c:v>
                      </c:pt>
                      <c:pt idx="52">
                        <c:v>43221</c:v>
                      </c:pt>
                      <c:pt idx="53">
                        <c:v>43252</c:v>
                      </c:pt>
                      <c:pt idx="54">
                        <c:v>43282</c:v>
                      </c:pt>
                      <c:pt idx="55">
                        <c:v>43313</c:v>
                      </c:pt>
                      <c:pt idx="56">
                        <c:v>43344</c:v>
                      </c:pt>
                      <c:pt idx="57">
                        <c:v>43374</c:v>
                      </c:pt>
                      <c:pt idx="58">
                        <c:v>43405</c:v>
                      </c:pt>
                      <c:pt idx="59">
                        <c:v>43435</c:v>
                      </c:pt>
                      <c:pt idx="60">
                        <c:v>43466</c:v>
                      </c:pt>
                      <c:pt idx="61">
                        <c:v>43497</c:v>
                      </c:pt>
                      <c:pt idx="62">
                        <c:v>43525</c:v>
                      </c:pt>
                      <c:pt idx="63">
                        <c:v>43556</c:v>
                      </c:pt>
                      <c:pt idx="64">
                        <c:v>43586</c:v>
                      </c:pt>
                      <c:pt idx="65">
                        <c:v>43617</c:v>
                      </c:pt>
                      <c:pt idx="66">
                        <c:v>43647</c:v>
                      </c:pt>
                      <c:pt idx="67">
                        <c:v>43678</c:v>
                      </c:pt>
                      <c:pt idx="68">
                        <c:v>43709</c:v>
                      </c:pt>
                      <c:pt idx="69">
                        <c:v>43739</c:v>
                      </c:pt>
                      <c:pt idx="70">
                        <c:v>43770</c:v>
                      </c:pt>
                      <c:pt idx="71">
                        <c:v>43800</c:v>
                      </c:pt>
                      <c:pt idx="72">
                        <c:v>43831</c:v>
                      </c:pt>
                      <c:pt idx="73">
                        <c:v>43862</c:v>
                      </c:pt>
                      <c:pt idx="74">
                        <c:v>43891</c:v>
                      </c:pt>
                      <c:pt idx="75">
                        <c:v>43922</c:v>
                      </c:pt>
                      <c:pt idx="76">
                        <c:v>43952</c:v>
                      </c:pt>
                      <c:pt idx="77">
                        <c:v>43983</c:v>
                      </c:pt>
                      <c:pt idx="78">
                        <c:v>44013</c:v>
                      </c:pt>
                      <c:pt idx="79">
                        <c:v>44044</c:v>
                      </c:pt>
                      <c:pt idx="80">
                        <c:v>44075</c:v>
                      </c:pt>
                    </c:numCache>
                  </c:numRef>
                </c:xVal>
                <c:yVal>
                  <c:numRef>
                    <c:extLst xmlns:c15="http://schemas.microsoft.com/office/drawing/2012/chart">
                      <c:ext xmlns:c15="http://schemas.microsoft.com/office/drawing/2012/chart" uri="{02D57815-91ED-43cb-92C2-25804820EDAC}">
                        <c15:formulaRef>
                          <c15:sqref>'Case 1 Cost Analysis'!$E$8:$E$88</c15:sqref>
                        </c15:formulaRef>
                      </c:ext>
                    </c:extLst>
                    <c:numCache>
                      <c:formatCode>_("$"* #,##0.00_);_("$"* \(#,##0.00\);_("$"* "-"??_);_(@_)</c:formatCode>
                      <c:ptCount val="81"/>
                      <c:pt idx="0">
                        <c:v>7167.329999999999</c:v>
                      </c:pt>
                      <c:pt idx="1">
                        <c:v>7703.329999999999</c:v>
                      </c:pt>
                      <c:pt idx="2">
                        <c:v>8239.3299999999981</c:v>
                      </c:pt>
                      <c:pt idx="3">
                        <c:v>8775.3299999999981</c:v>
                      </c:pt>
                      <c:pt idx="4">
                        <c:v>9311.3299999999981</c:v>
                      </c:pt>
                      <c:pt idx="5">
                        <c:v>9847.3299999999981</c:v>
                      </c:pt>
                      <c:pt idx="6">
                        <c:v>10383.329999999998</c:v>
                      </c:pt>
                      <c:pt idx="7">
                        <c:v>10919.329999999998</c:v>
                      </c:pt>
                      <c:pt idx="8">
                        <c:v>11455.329999999998</c:v>
                      </c:pt>
                      <c:pt idx="9">
                        <c:v>11991.329999999998</c:v>
                      </c:pt>
                      <c:pt idx="10">
                        <c:v>12527.329999999998</c:v>
                      </c:pt>
                      <c:pt idx="11">
                        <c:v>13063.329999999998</c:v>
                      </c:pt>
                      <c:pt idx="12">
                        <c:v>13599.329999999998</c:v>
                      </c:pt>
                      <c:pt idx="13">
                        <c:v>14135.329999999998</c:v>
                      </c:pt>
                      <c:pt idx="14">
                        <c:v>14671.329999999998</c:v>
                      </c:pt>
                      <c:pt idx="15">
                        <c:v>15207.329999999998</c:v>
                      </c:pt>
                      <c:pt idx="16">
                        <c:v>15743.329999999998</c:v>
                      </c:pt>
                      <c:pt idx="17">
                        <c:v>16279.329999999998</c:v>
                      </c:pt>
                      <c:pt idx="18">
                        <c:v>16815.329999999998</c:v>
                      </c:pt>
                      <c:pt idx="19">
                        <c:v>17351.329999999998</c:v>
                      </c:pt>
                      <c:pt idx="20">
                        <c:v>17887.329999999998</c:v>
                      </c:pt>
                      <c:pt idx="21">
                        <c:v>18423.329999999998</c:v>
                      </c:pt>
                      <c:pt idx="22">
                        <c:v>18959.329999999998</c:v>
                      </c:pt>
                      <c:pt idx="23">
                        <c:v>19495.329999999998</c:v>
                      </c:pt>
                      <c:pt idx="24">
                        <c:v>20031.329999999998</c:v>
                      </c:pt>
                      <c:pt idx="25">
                        <c:v>20567.329999999998</c:v>
                      </c:pt>
                      <c:pt idx="26">
                        <c:v>21103.329999999998</c:v>
                      </c:pt>
                      <c:pt idx="27">
                        <c:v>21639.329999999998</c:v>
                      </c:pt>
                      <c:pt idx="28">
                        <c:v>22175.329999999998</c:v>
                      </c:pt>
                      <c:pt idx="29">
                        <c:v>22711.329999999998</c:v>
                      </c:pt>
                      <c:pt idx="30">
                        <c:v>23247.329999999998</c:v>
                      </c:pt>
                      <c:pt idx="31">
                        <c:v>23783.329999999998</c:v>
                      </c:pt>
                      <c:pt idx="32">
                        <c:v>24319.329999999998</c:v>
                      </c:pt>
                      <c:pt idx="33">
                        <c:v>24855.329999999998</c:v>
                      </c:pt>
                      <c:pt idx="34">
                        <c:v>25391.329999999998</c:v>
                      </c:pt>
                      <c:pt idx="35">
                        <c:v>25927.329999999998</c:v>
                      </c:pt>
                      <c:pt idx="36">
                        <c:v>26463.329999999998</c:v>
                      </c:pt>
                      <c:pt idx="37">
                        <c:v>26999.329999999998</c:v>
                      </c:pt>
                      <c:pt idx="38">
                        <c:v>27535.329999999998</c:v>
                      </c:pt>
                      <c:pt idx="39">
                        <c:v>28071.329999999998</c:v>
                      </c:pt>
                      <c:pt idx="40">
                        <c:v>28607.329999999998</c:v>
                      </c:pt>
                      <c:pt idx="41">
                        <c:v>29143.329999999998</c:v>
                      </c:pt>
                      <c:pt idx="42">
                        <c:v>29679.329999999998</c:v>
                      </c:pt>
                      <c:pt idx="43">
                        <c:v>30215.329999999998</c:v>
                      </c:pt>
                      <c:pt idx="44">
                        <c:v>30751.329999999998</c:v>
                      </c:pt>
                      <c:pt idx="45">
                        <c:v>31287.329999999998</c:v>
                      </c:pt>
                      <c:pt idx="46">
                        <c:v>31823.329999999998</c:v>
                      </c:pt>
                      <c:pt idx="47">
                        <c:v>32359.329999999998</c:v>
                      </c:pt>
                      <c:pt idx="48">
                        <c:v>32895.33</c:v>
                      </c:pt>
                      <c:pt idx="49">
                        <c:v>33431.33</c:v>
                      </c:pt>
                      <c:pt idx="50">
                        <c:v>33967.33</c:v>
                      </c:pt>
                      <c:pt idx="51">
                        <c:v>34503.33</c:v>
                      </c:pt>
                      <c:pt idx="52">
                        <c:v>35039.33</c:v>
                      </c:pt>
                      <c:pt idx="53">
                        <c:v>35575.33</c:v>
                      </c:pt>
                      <c:pt idx="54">
                        <c:v>36111.33</c:v>
                      </c:pt>
                      <c:pt idx="55">
                        <c:v>36647.33</c:v>
                      </c:pt>
                      <c:pt idx="56">
                        <c:v>37183.33</c:v>
                      </c:pt>
                      <c:pt idx="57">
                        <c:v>37719.33</c:v>
                      </c:pt>
                      <c:pt idx="58">
                        <c:v>38255.33</c:v>
                      </c:pt>
                      <c:pt idx="59">
                        <c:v>38791.33</c:v>
                      </c:pt>
                      <c:pt idx="60">
                        <c:v>39327.33</c:v>
                      </c:pt>
                      <c:pt idx="61">
                        <c:v>39863.33</c:v>
                      </c:pt>
                      <c:pt idx="62">
                        <c:v>40399.33</c:v>
                      </c:pt>
                      <c:pt idx="63">
                        <c:v>40935.33</c:v>
                      </c:pt>
                      <c:pt idx="64">
                        <c:v>41471.33</c:v>
                      </c:pt>
                      <c:pt idx="65">
                        <c:v>42007.33</c:v>
                      </c:pt>
                      <c:pt idx="66">
                        <c:v>42543.33</c:v>
                      </c:pt>
                      <c:pt idx="67">
                        <c:v>43079.33</c:v>
                      </c:pt>
                      <c:pt idx="68">
                        <c:v>43615.33</c:v>
                      </c:pt>
                      <c:pt idx="69">
                        <c:v>44151.33</c:v>
                      </c:pt>
                      <c:pt idx="70">
                        <c:v>44687.33</c:v>
                      </c:pt>
                      <c:pt idx="71">
                        <c:v>45223.33</c:v>
                      </c:pt>
                      <c:pt idx="72">
                        <c:v>45759.33</c:v>
                      </c:pt>
                      <c:pt idx="73">
                        <c:v>46295.33</c:v>
                      </c:pt>
                      <c:pt idx="74">
                        <c:v>46831.33</c:v>
                      </c:pt>
                      <c:pt idx="75">
                        <c:v>47367.33</c:v>
                      </c:pt>
                      <c:pt idx="76">
                        <c:v>47903.33</c:v>
                      </c:pt>
                      <c:pt idx="77">
                        <c:v>48439.33</c:v>
                      </c:pt>
                      <c:pt idx="78">
                        <c:v>48975.33</c:v>
                      </c:pt>
                      <c:pt idx="79">
                        <c:v>49511.33</c:v>
                      </c:pt>
                      <c:pt idx="80">
                        <c:v>50047.33</c:v>
                      </c:pt>
                    </c:numCache>
                  </c:numRef>
                </c:yVal>
                <c:smooth val="1"/>
              </c15:ser>
            </c15:filteredScatterSeries>
          </c:ext>
        </c:extLst>
      </c:scatterChart>
      <c:valAx>
        <c:axId val="251006576"/>
        <c:scaling>
          <c:orientation val="minMax"/>
          <c:max val="44000"/>
          <c:min val="41650"/>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0" dirty="0" smtClean="0"/>
                  <a:t>Year</a:t>
                </a:r>
                <a:endParaRPr lang="en-US" sz="1800" b="0" dirty="0"/>
              </a:p>
            </c:rich>
          </c:tx>
          <c:layout>
            <c:manualLayout>
              <c:xMode val="edge"/>
              <c:yMode val="edge"/>
              <c:x val="0.55656246719160107"/>
              <c:y val="0.9181303515655066"/>
            </c:manualLayout>
          </c:layout>
          <c:overlay val="0"/>
          <c:spPr>
            <a:noFill/>
            <a:ln>
              <a:noFill/>
            </a:ln>
            <a:effectLst/>
          </c:spPr>
        </c:title>
        <c:numFmt formatCode="[$-409]mmm\-yy;@" sourceLinked="0"/>
        <c:majorTickMark val="in"/>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1006960"/>
        <c:crosses val="autoZero"/>
        <c:crossBetween val="midCat"/>
        <c:majorUnit val="250"/>
      </c:valAx>
      <c:valAx>
        <c:axId val="251006960"/>
        <c:scaling>
          <c:orientation val="minMax"/>
          <c:min val="0"/>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Cost</a:t>
                </a:r>
              </a:p>
            </c:rich>
          </c:tx>
          <c:layout>
            <c:manualLayout>
              <c:xMode val="edge"/>
              <c:yMode val="edge"/>
              <c:x val="0"/>
              <c:y val="0.40264995674734505"/>
            </c:manualLayout>
          </c:layout>
          <c:overlay val="0"/>
          <c:spPr>
            <a:noFill/>
            <a:ln>
              <a:noFill/>
            </a:ln>
            <a:effectLst/>
          </c:spPr>
        </c:title>
        <c:numFmt formatCode="_(&quot;$&quot;* #,##0_);_(&quot;$&quot;* \(#,##0\);_(&quot;$&quot;* &quot;-&quot;_);_(@_)" sourceLinked="0"/>
        <c:majorTickMark val="in"/>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51006576"/>
        <c:crosses val="autoZero"/>
        <c:crossBetween val="midCat"/>
      </c:valAx>
      <c:spPr>
        <a:noFill/>
        <a:ln>
          <a:noFill/>
        </a:ln>
        <a:effectLst/>
      </c:spPr>
    </c:plotArea>
    <c:legend>
      <c:legendPos val="r"/>
      <c:layout>
        <c:manualLayout>
          <c:xMode val="edge"/>
          <c:yMode val="edge"/>
          <c:x val="0.7631595800524934"/>
          <c:y val="0.64086193761755061"/>
          <c:w val="0.2325363517060367"/>
          <c:h val="0.20441469022121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8151815181518153E-2"/>
          <c:y val="0.25523809523809526"/>
          <c:w val="0.9636963696369637"/>
          <c:h val="0.60874841925198964"/>
        </c:manualLayout>
      </c:layout>
      <c:barChart>
        <c:barDir val="col"/>
        <c:grouping val="clustered"/>
        <c:varyColors val="0"/>
        <c:ser>
          <c:idx val="0"/>
          <c:order val="0"/>
          <c:invertIfNegative val="0"/>
          <c:dLbls>
            <c:spPr>
              <a:noFill/>
              <a:ln>
                <a:noFill/>
              </a:ln>
              <a:effectLst/>
            </c:spPr>
            <c:txPr>
              <a:bodyPr/>
              <a:lstStyle/>
              <a:p>
                <a:pPr>
                  <a:defRPr sz="2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'[ENG PRJ.xlsx]Sheet1'!$B$3:$B$5</c:f>
              <c:strCache>
                <c:ptCount val="3"/>
                <c:pt idx="0">
                  <c:v>Mower 1 (4700D)</c:v>
                </c:pt>
                <c:pt idx="1">
                  <c:v>Mowers 2&amp;3 (4000D)</c:v>
                </c:pt>
                <c:pt idx="2">
                  <c:v>Mower 4 (3280D)</c:v>
                </c:pt>
              </c:strCache>
            </c:strRef>
          </c:cat>
          <c:val>
            <c:numRef>
              <c:f>'[ENG PRJ.xlsx]Sheet1'!$F$3:$F$5</c:f>
              <c:numCache>
                <c:formatCode>General</c:formatCode>
                <c:ptCount val="3"/>
                <c:pt idx="0">
                  <c:v>360</c:v>
                </c:pt>
                <c:pt idx="1">
                  <c:v>1680</c:v>
                </c:pt>
                <c:pt idx="2">
                  <c:v>630</c:v>
                </c:pt>
              </c:numCache>
            </c:numRef>
          </c:val>
        </c:ser>
        <c:dLbls>
          <c:showLegendKey val="0"/>
          <c:showVal val="1"/>
          <c:showCatName val="0"/>
          <c:showSerName val="0"/>
          <c:showPercent val="0"/>
          <c:showBubbleSize val="0"/>
        </c:dLbls>
        <c:gapWidth val="150"/>
        <c:overlap val="-25"/>
        <c:axId val="120849312"/>
        <c:axId val="120849704"/>
      </c:barChart>
      <c:catAx>
        <c:axId val="120849312"/>
        <c:scaling>
          <c:orientation val="minMax"/>
        </c:scaling>
        <c:delete val="0"/>
        <c:axPos val="b"/>
        <c:numFmt formatCode="General" sourceLinked="0"/>
        <c:majorTickMark val="none"/>
        <c:minorTickMark val="none"/>
        <c:tickLblPos val="nextTo"/>
        <c:txPr>
          <a:bodyPr/>
          <a:lstStyle/>
          <a:p>
            <a:pPr>
              <a:defRPr sz="1800"/>
            </a:pPr>
            <a:endParaRPr lang="en-US"/>
          </a:p>
        </c:txPr>
        <c:crossAx val="120849704"/>
        <c:crosses val="autoZero"/>
        <c:auto val="1"/>
        <c:lblAlgn val="ctr"/>
        <c:lblOffset val="100"/>
        <c:noMultiLvlLbl val="0"/>
      </c:catAx>
      <c:valAx>
        <c:axId val="120849704"/>
        <c:scaling>
          <c:orientation val="minMax"/>
        </c:scaling>
        <c:delete val="1"/>
        <c:axPos val="l"/>
        <c:numFmt formatCode="General" sourceLinked="1"/>
        <c:majorTickMark val="out"/>
        <c:minorTickMark val="none"/>
        <c:tickLblPos val="nextTo"/>
        <c:crossAx val="120849312"/>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Transportation</a:t>
            </a:r>
            <a:r>
              <a:rPr lang="en-US" baseline="0"/>
              <a:t> Van Payback</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Diesel Cost</c:v>
          </c:tx>
          <c:spPr>
            <a:ln w="19050" cap="rnd">
              <a:solidFill>
                <a:schemeClr val="accent6"/>
              </a:solidFill>
              <a:round/>
            </a:ln>
            <a:effectLst/>
          </c:spPr>
          <c:marker>
            <c:symbol val="none"/>
          </c:marker>
          <c:xVal>
            <c:numRef>
              <c:f>Van!$A$7:$A$42</c:f>
              <c:numCache>
                <c:formatCode>mmm\-yy</c:formatCode>
                <c:ptCount val="36"/>
                <c:pt idx="0">
                  <c:v>41653</c:v>
                </c:pt>
                <c:pt idx="1">
                  <c:v>41684</c:v>
                </c:pt>
                <c:pt idx="2">
                  <c:v>41712</c:v>
                </c:pt>
                <c:pt idx="3">
                  <c:v>41743</c:v>
                </c:pt>
                <c:pt idx="4">
                  <c:v>41773</c:v>
                </c:pt>
                <c:pt idx="5">
                  <c:v>41804</c:v>
                </c:pt>
                <c:pt idx="6">
                  <c:v>41834</c:v>
                </c:pt>
                <c:pt idx="7">
                  <c:v>41865</c:v>
                </c:pt>
                <c:pt idx="8">
                  <c:v>41896</c:v>
                </c:pt>
                <c:pt idx="9">
                  <c:v>41926</c:v>
                </c:pt>
                <c:pt idx="10">
                  <c:v>41957</c:v>
                </c:pt>
                <c:pt idx="11">
                  <c:v>41987</c:v>
                </c:pt>
                <c:pt idx="12">
                  <c:v>42018</c:v>
                </c:pt>
                <c:pt idx="13">
                  <c:v>42049</c:v>
                </c:pt>
                <c:pt idx="14">
                  <c:v>42077</c:v>
                </c:pt>
                <c:pt idx="15">
                  <c:v>42108</c:v>
                </c:pt>
                <c:pt idx="16">
                  <c:v>42138</c:v>
                </c:pt>
                <c:pt idx="17">
                  <c:v>42169</c:v>
                </c:pt>
                <c:pt idx="18">
                  <c:v>42199</c:v>
                </c:pt>
                <c:pt idx="19">
                  <c:v>42230</c:v>
                </c:pt>
                <c:pt idx="20">
                  <c:v>42261</c:v>
                </c:pt>
                <c:pt idx="21">
                  <c:v>42291</c:v>
                </c:pt>
                <c:pt idx="22">
                  <c:v>42322</c:v>
                </c:pt>
                <c:pt idx="23">
                  <c:v>42352</c:v>
                </c:pt>
                <c:pt idx="24">
                  <c:v>42383</c:v>
                </c:pt>
                <c:pt idx="25">
                  <c:v>42414</c:v>
                </c:pt>
                <c:pt idx="26">
                  <c:v>42443</c:v>
                </c:pt>
                <c:pt idx="27">
                  <c:v>42474</c:v>
                </c:pt>
                <c:pt idx="28">
                  <c:v>42504</c:v>
                </c:pt>
                <c:pt idx="29">
                  <c:v>42535</c:v>
                </c:pt>
                <c:pt idx="30">
                  <c:v>42565</c:v>
                </c:pt>
                <c:pt idx="31">
                  <c:v>42596</c:v>
                </c:pt>
                <c:pt idx="32">
                  <c:v>42627</c:v>
                </c:pt>
                <c:pt idx="33">
                  <c:v>42657</c:v>
                </c:pt>
                <c:pt idx="34">
                  <c:v>42688</c:v>
                </c:pt>
                <c:pt idx="35">
                  <c:v>42718</c:v>
                </c:pt>
              </c:numCache>
            </c:numRef>
          </c:xVal>
          <c:yVal>
            <c:numRef>
              <c:f>Van!$F$7:$F$42</c:f>
              <c:numCache>
                <c:formatCode>_("$"* #,##0.00_);_("$"* \(#,##0.00\);_("$"* "-"??_);_(@_)</c:formatCode>
                <c:ptCount val="36"/>
                <c:pt idx="0">
                  <c:v>399.84</c:v>
                </c:pt>
                <c:pt idx="1">
                  <c:v>639.84</c:v>
                </c:pt>
                <c:pt idx="2">
                  <c:v>879.84</c:v>
                </c:pt>
                <c:pt idx="3">
                  <c:v>1119.8400000000001</c:v>
                </c:pt>
                <c:pt idx="4">
                  <c:v>1359.8400000000001</c:v>
                </c:pt>
                <c:pt idx="5">
                  <c:v>1599.8400000000001</c:v>
                </c:pt>
                <c:pt idx="6">
                  <c:v>1839.8400000000004</c:v>
                </c:pt>
                <c:pt idx="7">
                  <c:v>2079.84</c:v>
                </c:pt>
                <c:pt idx="8">
                  <c:v>2319.84</c:v>
                </c:pt>
                <c:pt idx="9">
                  <c:v>2559.8400000000006</c:v>
                </c:pt>
                <c:pt idx="10">
                  <c:v>2799.8400000000006</c:v>
                </c:pt>
                <c:pt idx="11">
                  <c:v>3039.8400000000006</c:v>
                </c:pt>
                <c:pt idx="12">
                  <c:v>3279.8400000000006</c:v>
                </c:pt>
                <c:pt idx="13">
                  <c:v>3519.84</c:v>
                </c:pt>
                <c:pt idx="14">
                  <c:v>3759.8399999999997</c:v>
                </c:pt>
                <c:pt idx="15">
                  <c:v>3999.8399999999997</c:v>
                </c:pt>
                <c:pt idx="16">
                  <c:v>4239.8399999999992</c:v>
                </c:pt>
                <c:pt idx="17">
                  <c:v>4479.8399999999992</c:v>
                </c:pt>
                <c:pt idx="18">
                  <c:v>4719.8399999999983</c:v>
                </c:pt>
                <c:pt idx="19">
                  <c:v>4959.8399999999983</c:v>
                </c:pt>
                <c:pt idx="20">
                  <c:v>5199.8399999999974</c:v>
                </c:pt>
                <c:pt idx="21">
                  <c:v>5439.8399999999974</c:v>
                </c:pt>
                <c:pt idx="22">
                  <c:v>5679.8399999999974</c:v>
                </c:pt>
                <c:pt idx="23">
                  <c:v>5919.8399999999965</c:v>
                </c:pt>
                <c:pt idx="24">
                  <c:v>6159.8399999999965</c:v>
                </c:pt>
                <c:pt idx="25">
                  <c:v>6399.8399999999965</c:v>
                </c:pt>
                <c:pt idx="26">
                  <c:v>6639.8399999999956</c:v>
                </c:pt>
                <c:pt idx="27">
                  <c:v>6879.8399999999956</c:v>
                </c:pt>
                <c:pt idx="28">
                  <c:v>7119.8399999999956</c:v>
                </c:pt>
                <c:pt idx="29">
                  <c:v>7359.8399999999956</c:v>
                </c:pt>
                <c:pt idx="30">
                  <c:v>7599.8399999999956</c:v>
                </c:pt>
                <c:pt idx="31">
                  <c:v>7839.8399999999965</c:v>
                </c:pt>
                <c:pt idx="32">
                  <c:v>8079.8399999999965</c:v>
                </c:pt>
                <c:pt idx="33">
                  <c:v>8319.8399999999965</c:v>
                </c:pt>
                <c:pt idx="34">
                  <c:v>8559.8399999999983</c:v>
                </c:pt>
                <c:pt idx="35">
                  <c:v>8799.8399999999983</c:v>
                </c:pt>
              </c:numCache>
            </c:numRef>
          </c:yVal>
          <c:smooth val="0"/>
        </c:ser>
        <c:ser>
          <c:idx val="1"/>
          <c:order val="1"/>
          <c:tx>
            <c:v>WVO Cost</c:v>
          </c:tx>
          <c:spPr>
            <a:ln w="19050" cap="rnd">
              <a:solidFill>
                <a:srgbClr val="00B0F0"/>
              </a:solidFill>
              <a:round/>
            </a:ln>
            <a:effectLst/>
          </c:spPr>
          <c:marker>
            <c:symbol val="none"/>
          </c:marker>
          <c:xVal>
            <c:numRef>
              <c:f>Van!$A$7:$A$42</c:f>
              <c:numCache>
                <c:formatCode>mmm\-yy</c:formatCode>
                <c:ptCount val="36"/>
                <c:pt idx="0">
                  <c:v>41653</c:v>
                </c:pt>
                <c:pt idx="1">
                  <c:v>41684</c:v>
                </c:pt>
                <c:pt idx="2">
                  <c:v>41712</c:v>
                </c:pt>
                <c:pt idx="3">
                  <c:v>41743</c:v>
                </c:pt>
                <c:pt idx="4">
                  <c:v>41773</c:v>
                </c:pt>
                <c:pt idx="5">
                  <c:v>41804</c:v>
                </c:pt>
                <c:pt idx="6">
                  <c:v>41834</c:v>
                </c:pt>
                <c:pt idx="7">
                  <c:v>41865</c:v>
                </c:pt>
                <c:pt idx="8">
                  <c:v>41896</c:v>
                </c:pt>
                <c:pt idx="9">
                  <c:v>41926</c:v>
                </c:pt>
                <c:pt idx="10">
                  <c:v>41957</c:v>
                </c:pt>
                <c:pt idx="11">
                  <c:v>41987</c:v>
                </c:pt>
                <c:pt idx="12">
                  <c:v>42018</c:v>
                </c:pt>
                <c:pt idx="13">
                  <c:v>42049</c:v>
                </c:pt>
                <c:pt idx="14">
                  <c:v>42077</c:v>
                </c:pt>
                <c:pt idx="15">
                  <c:v>42108</c:v>
                </c:pt>
                <c:pt idx="16">
                  <c:v>42138</c:v>
                </c:pt>
                <c:pt idx="17">
                  <c:v>42169</c:v>
                </c:pt>
                <c:pt idx="18">
                  <c:v>42199</c:v>
                </c:pt>
                <c:pt idx="19">
                  <c:v>42230</c:v>
                </c:pt>
                <c:pt idx="20">
                  <c:v>42261</c:v>
                </c:pt>
                <c:pt idx="21">
                  <c:v>42291</c:v>
                </c:pt>
                <c:pt idx="22">
                  <c:v>42322</c:v>
                </c:pt>
                <c:pt idx="23">
                  <c:v>42352</c:v>
                </c:pt>
                <c:pt idx="24">
                  <c:v>42383</c:v>
                </c:pt>
                <c:pt idx="25">
                  <c:v>42414</c:v>
                </c:pt>
                <c:pt idx="26">
                  <c:v>42443</c:v>
                </c:pt>
                <c:pt idx="27">
                  <c:v>42474</c:v>
                </c:pt>
                <c:pt idx="28">
                  <c:v>42504</c:v>
                </c:pt>
                <c:pt idx="29">
                  <c:v>42535</c:v>
                </c:pt>
                <c:pt idx="30">
                  <c:v>42565</c:v>
                </c:pt>
                <c:pt idx="31">
                  <c:v>42596</c:v>
                </c:pt>
                <c:pt idx="32">
                  <c:v>42627</c:v>
                </c:pt>
                <c:pt idx="33">
                  <c:v>42657</c:v>
                </c:pt>
                <c:pt idx="34">
                  <c:v>42688</c:v>
                </c:pt>
                <c:pt idx="35">
                  <c:v>42718</c:v>
                </c:pt>
              </c:numCache>
            </c:numRef>
          </c:xVal>
          <c:yVal>
            <c:numRef>
              <c:f>Van!$G$7:$G$42</c:f>
              <c:numCache>
                <c:formatCode>_("$"* #,##0.00_);_("$"* \(#,##0.00\);_("$"* "-"??_);_(@_)</c:formatCode>
                <c:ptCount val="36"/>
                <c:pt idx="0">
                  <c:v>2150</c:v>
                </c:pt>
                <c:pt idx="1">
                  <c:v>2300</c:v>
                </c:pt>
                <c:pt idx="2">
                  <c:v>2450</c:v>
                </c:pt>
                <c:pt idx="3">
                  <c:v>2600</c:v>
                </c:pt>
                <c:pt idx="4">
                  <c:v>2750</c:v>
                </c:pt>
                <c:pt idx="5">
                  <c:v>2900</c:v>
                </c:pt>
                <c:pt idx="6">
                  <c:v>3050</c:v>
                </c:pt>
                <c:pt idx="7">
                  <c:v>3200</c:v>
                </c:pt>
                <c:pt idx="8">
                  <c:v>3350</c:v>
                </c:pt>
                <c:pt idx="9">
                  <c:v>3500</c:v>
                </c:pt>
                <c:pt idx="10">
                  <c:v>3650</c:v>
                </c:pt>
                <c:pt idx="11">
                  <c:v>3800</c:v>
                </c:pt>
                <c:pt idx="12">
                  <c:v>3950</c:v>
                </c:pt>
                <c:pt idx="13">
                  <c:v>4100</c:v>
                </c:pt>
                <c:pt idx="14">
                  <c:v>4250</c:v>
                </c:pt>
                <c:pt idx="15">
                  <c:v>4400</c:v>
                </c:pt>
                <c:pt idx="16">
                  <c:v>4550</c:v>
                </c:pt>
                <c:pt idx="17">
                  <c:v>4700</c:v>
                </c:pt>
                <c:pt idx="18">
                  <c:v>4850</c:v>
                </c:pt>
                <c:pt idx="19">
                  <c:v>5000</c:v>
                </c:pt>
                <c:pt idx="20">
                  <c:v>5150</c:v>
                </c:pt>
                <c:pt idx="21">
                  <c:v>5300</c:v>
                </c:pt>
                <c:pt idx="22">
                  <c:v>5450</c:v>
                </c:pt>
                <c:pt idx="23">
                  <c:v>5600</c:v>
                </c:pt>
                <c:pt idx="24">
                  <c:v>5750</c:v>
                </c:pt>
                <c:pt idx="25">
                  <c:v>5900</c:v>
                </c:pt>
                <c:pt idx="26">
                  <c:v>6050</c:v>
                </c:pt>
                <c:pt idx="27">
                  <c:v>6200</c:v>
                </c:pt>
                <c:pt idx="28">
                  <c:v>6350</c:v>
                </c:pt>
                <c:pt idx="29">
                  <c:v>6500</c:v>
                </c:pt>
                <c:pt idx="30">
                  <c:v>6650</c:v>
                </c:pt>
                <c:pt idx="31">
                  <c:v>6800</c:v>
                </c:pt>
                <c:pt idx="32">
                  <c:v>6950</c:v>
                </c:pt>
                <c:pt idx="33">
                  <c:v>7100</c:v>
                </c:pt>
                <c:pt idx="34">
                  <c:v>7250</c:v>
                </c:pt>
                <c:pt idx="35">
                  <c:v>7400</c:v>
                </c:pt>
              </c:numCache>
            </c:numRef>
          </c:yVal>
          <c:smooth val="0"/>
        </c:ser>
        <c:dLbls>
          <c:showLegendKey val="0"/>
          <c:showVal val="0"/>
          <c:showCatName val="0"/>
          <c:showSerName val="0"/>
          <c:showPercent val="0"/>
          <c:showBubbleSize val="0"/>
        </c:dLbls>
        <c:axId val="120850488"/>
        <c:axId val="120850880"/>
      </c:scatterChart>
      <c:valAx>
        <c:axId val="120850488"/>
        <c:scaling>
          <c:orientation val="minMax"/>
        </c:scaling>
        <c:delete val="0"/>
        <c:axPos val="b"/>
        <c:numFmt formatCode="mmm\-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850880"/>
        <c:crosses val="autoZero"/>
        <c:crossBetween val="midCat"/>
      </c:valAx>
      <c:valAx>
        <c:axId val="12085088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Dollars Spent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quot;$&quot;* #,##0.00_);_(&quot;$&quot;* \(#,##0.00\);_(&quot;$&quot;*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0850488"/>
        <c:crosses val="autoZero"/>
        <c:crossBetween val="midCat"/>
        <c:dispUnits>
          <c:builtInUnit val="thousand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CA30CC-E0D6-4B42-8DD4-172AF64C194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FC497B1-A1CD-4300-A6F0-BC90DE396A7A}">
      <dgm:prSet phldrT="[Text]"/>
      <dgm:spPr/>
      <dgm:t>
        <a:bodyPr/>
        <a:lstStyle/>
        <a:p>
          <a:r>
            <a:rPr lang="en-US" dirty="0" smtClean="0"/>
            <a:t>Engineering 101</a:t>
          </a:r>
          <a:endParaRPr lang="en-US" dirty="0"/>
        </a:p>
      </dgm:t>
    </dgm:pt>
    <dgm:pt modelId="{E5C00383-8BEB-42AF-8E43-C36F094A6A96}" type="parTrans" cxnId="{BDA93CB2-59C3-45FD-9ABE-18D764EE13DE}">
      <dgm:prSet/>
      <dgm:spPr/>
      <dgm:t>
        <a:bodyPr/>
        <a:lstStyle/>
        <a:p>
          <a:endParaRPr lang="en-US"/>
        </a:p>
      </dgm:t>
    </dgm:pt>
    <dgm:pt modelId="{3284ED26-E232-4D8E-BBB8-36D0F1DE977B}" type="sibTrans" cxnId="{BDA93CB2-59C3-45FD-9ABE-18D764EE13DE}">
      <dgm:prSet/>
      <dgm:spPr/>
      <dgm:t>
        <a:bodyPr/>
        <a:lstStyle/>
        <a:p>
          <a:endParaRPr lang="en-US"/>
        </a:p>
      </dgm:t>
    </dgm:pt>
    <dgm:pt modelId="{F3FF3972-E119-4552-B763-86E826F33272}">
      <dgm:prSet phldrT="[Text]"/>
      <dgm:spPr/>
      <dgm:t>
        <a:bodyPr/>
        <a:lstStyle/>
        <a:p>
          <a:r>
            <a:rPr lang="en-US" dirty="0" smtClean="0"/>
            <a:t>Fridays at Calvin</a:t>
          </a:r>
          <a:endParaRPr lang="en-US" dirty="0"/>
        </a:p>
      </dgm:t>
    </dgm:pt>
    <dgm:pt modelId="{881DDC04-5F8F-4887-B3EF-559DFD28C6A8}" type="parTrans" cxnId="{36C80551-01C3-4E30-8D6D-C9C03641BD0B}">
      <dgm:prSet/>
      <dgm:spPr/>
      <dgm:t>
        <a:bodyPr/>
        <a:lstStyle/>
        <a:p>
          <a:endParaRPr lang="en-US"/>
        </a:p>
      </dgm:t>
    </dgm:pt>
    <dgm:pt modelId="{F52E5456-D275-4272-A64F-47FB2233E75C}" type="sibTrans" cxnId="{36C80551-01C3-4E30-8D6D-C9C03641BD0B}">
      <dgm:prSet/>
      <dgm:spPr/>
      <dgm:t>
        <a:bodyPr/>
        <a:lstStyle/>
        <a:p>
          <a:endParaRPr lang="en-US"/>
        </a:p>
      </dgm:t>
    </dgm:pt>
    <dgm:pt modelId="{32F8EA1A-8C1D-46CA-9E55-3D27F2A5DA2D}">
      <dgm:prSet phldrT="[Text]"/>
      <dgm:spPr/>
      <dgm:t>
        <a:bodyPr/>
        <a:lstStyle/>
        <a:p>
          <a:r>
            <a:rPr lang="en-US" dirty="0" smtClean="0"/>
            <a:t>Annual Seminars</a:t>
          </a:r>
          <a:endParaRPr lang="en-US" dirty="0"/>
        </a:p>
      </dgm:t>
    </dgm:pt>
    <dgm:pt modelId="{C64408C8-EC65-473F-AD64-0D4A3E878B8C}" type="parTrans" cxnId="{2FD61CF4-3F85-4121-9CCD-0D22FD843867}">
      <dgm:prSet/>
      <dgm:spPr/>
      <dgm:t>
        <a:bodyPr/>
        <a:lstStyle/>
        <a:p>
          <a:endParaRPr lang="en-US"/>
        </a:p>
      </dgm:t>
    </dgm:pt>
    <dgm:pt modelId="{B9C952E0-1C85-4FF9-A1F4-188DA5A4B5A2}" type="sibTrans" cxnId="{2FD61CF4-3F85-4121-9CCD-0D22FD843867}">
      <dgm:prSet/>
      <dgm:spPr/>
      <dgm:t>
        <a:bodyPr/>
        <a:lstStyle/>
        <a:p>
          <a:endParaRPr lang="en-US"/>
        </a:p>
      </dgm:t>
    </dgm:pt>
    <dgm:pt modelId="{C36AA688-A722-41F7-AA3A-7F0D31AF5E31}">
      <dgm:prSet phldrT="[Text]"/>
      <dgm:spPr/>
      <dgm:t>
        <a:bodyPr/>
        <a:lstStyle/>
        <a:p>
          <a:r>
            <a:rPr lang="en-US" dirty="0" smtClean="0"/>
            <a:t>Prelude</a:t>
          </a:r>
          <a:endParaRPr lang="en-US" dirty="0"/>
        </a:p>
      </dgm:t>
    </dgm:pt>
    <dgm:pt modelId="{35514842-0997-49B8-8A6F-631FE45A6B90}" type="parTrans" cxnId="{B84AEF60-12DD-4890-838C-CF01FB990C8C}">
      <dgm:prSet/>
      <dgm:spPr/>
      <dgm:t>
        <a:bodyPr/>
        <a:lstStyle/>
        <a:p>
          <a:endParaRPr lang="en-US"/>
        </a:p>
      </dgm:t>
    </dgm:pt>
    <dgm:pt modelId="{EC1E64B4-1DFF-4F29-A863-04D6FBD990E6}" type="sibTrans" cxnId="{B84AEF60-12DD-4890-838C-CF01FB990C8C}">
      <dgm:prSet/>
      <dgm:spPr/>
      <dgm:t>
        <a:bodyPr/>
        <a:lstStyle/>
        <a:p>
          <a:endParaRPr lang="en-US"/>
        </a:p>
      </dgm:t>
    </dgm:pt>
    <dgm:pt modelId="{6C950A85-FB31-42D3-976C-A5F34EE2AE8D}" type="pres">
      <dgm:prSet presAssocID="{F2CA30CC-E0D6-4B42-8DD4-172AF64C1940}" presName="diagram" presStyleCnt="0">
        <dgm:presLayoutVars>
          <dgm:dir/>
          <dgm:resizeHandles val="exact"/>
        </dgm:presLayoutVars>
      </dgm:prSet>
      <dgm:spPr/>
      <dgm:t>
        <a:bodyPr/>
        <a:lstStyle/>
        <a:p>
          <a:endParaRPr lang="en-US"/>
        </a:p>
      </dgm:t>
    </dgm:pt>
    <dgm:pt modelId="{DFB9CC5B-A78B-4975-9766-FAB940F0C21A}" type="pres">
      <dgm:prSet presAssocID="{7FC497B1-A1CD-4300-A6F0-BC90DE396A7A}" presName="node" presStyleLbl="node1" presStyleIdx="0" presStyleCnt="4">
        <dgm:presLayoutVars>
          <dgm:bulletEnabled val="1"/>
        </dgm:presLayoutVars>
      </dgm:prSet>
      <dgm:spPr/>
      <dgm:t>
        <a:bodyPr/>
        <a:lstStyle/>
        <a:p>
          <a:endParaRPr lang="en-US"/>
        </a:p>
      </dgm:t>
    </dgm:pt>
    <dgm:pt modelId="{22AF0953-FD39-4101-A6D2-11260894112D}" type="pres">
      <dgm:prSet presAssocID="{3284ED26-E232-4D8E-BBB8-36D0F1DE977B}" presName="sibTrans" presStyleCnt="0"/>
      <dgm:spPr/>
    </dgm:pt>
    <dgm:pt modelId="{112E862F-D56B-45E9-8905-B8BA4B40EEBA}" type="pres">
      <dgm:prSet presAssocID="{F3FF3972-E119-4552-B763-86E826F33272}" presName="node" presStyleLbl="node1" presStyleIdx="1" presStyleCnt="4">
        <dgm:presLayoutVars>
          <dgm:bulletEnabled val="1"/>
        </dgm:presLayoutVars>
      </dgm:prSet>
      <dgm:spPr/>
      <dgm:t>
        <a:bodyPr/>
        <a:lstStyle/>
        <a:p>
          <a:endParaRPr lang="en-US"/>
        </a:p>
      </dgm:t>
    </dgm:pt>
    <dgm:pt modelId="{F917D923-2F78-4C1C-815E-0D67E9A5F68C}" type="pres">
      <dgm:prSet presAssocID="{F52E5456-D275-4272-A64F-47FB2233E75C}" presName="sibTrans" presStyleCnt="0"/>
      <dgm:spPr/>
    </dgm:pt>
    <dgm:pt modelId="{B5D1A9FB-031F-4151-AA5C-6F8676DECC8D}" type="pres">
      <dgm:prSet presAssocID="{32F8EA1A-8C1D-46CA-9E55-3D27F2A5DA2D}" presName="node" presStyleLbl="node1" presStyleIdx="2" presStyleCnt="4">
        <dgm:presLayoutVars>
          <dgm:bulletEnabled val="1"/>
        </dgm:presLayoutVars>
      </dgm:prSet>
      <dgm:spPr/>
      <dgm:t>
        <a:bodyPr/>
        <a:lstStyle/>
        <a:p>
          <a:endParaRPr lang="en-US"/>
        </a:p>
      </dgm:t>
    </dgm:pt>
    <dgm:pt modelId="{1FC250A7-B029-48CD-A510-FAE3C9656EC3}" type="pres">
      <dgm:prSet presAssocID="{B9C952E0-1C85-4FF9-A1F4-188DA5A4B5A2}" presName="sibTrans" presStyleCnt="0"/>
      <dgm:spPr/>
    </dgm:pt>
    <dgm:pt modelId="{21B1BCEC-C482-4CAE-82C8-C237CF8CFC00}" type="pres">
      <dgm:prSet presAssocID="{C36AA688-A722-41F7-AA3A-7F0D31AF5E31}" presName="node" presStyleLbl="node1" presStyleIdx="3" presStyleCnt="4">
        <dgm:presLayoutVars>
          <dgm:bulletEnabled val="1"/>
        </dgm:presLayoutVars>
      </dgm:prSet>
      <dgm:spPr/>
      <dgm:t>
        <a:bodyPr/>
        <a:lstStyle/>
        <a:p>
          <a:endParaRPr lang="en-US"/>
        </a:p>
      </dgm:t>
    </dgm:pt>
  </dgm:ptLst>
  <dgm:cxnLst>
    <dgm:cxn modelId="{F847212B-2CE8-4284-B945-CE6FF78653AC}" type="presOf" srcId="{7FC497B1-A1CD-4300-A6F0-BC90DE396A7A}" destId="{DFB9CC5B-A78B-4975-9766-FAB940F0C21A}" srcOrd="0" destOrd="0" presId="urn:microsoft.com/office/officeart/2005/8/layout/default"/>
    <dgm:cxn modelId="{BEE412A3-F49E-4D8A-B228-AB1C278BF548}" type="presOf" srcId="{32F8EA1A-8C1D-46CA-9E55-3D27F2A5DA2D}" destId="{B5D1A9FB-031F-4151-AA5C-6F8676DECC8D}" srcOrd="0" destOrd="0" presId="urn:microsoft.com/office/officeart/2005/8/layout/default"/>
    <dgm:cxn modelId="{26418419-A392-4F6B-906F-AE4C93F521B0}" type="presOf" srcId="{C36AA688-A722-41F7-AA3A-7F0D31AF5E31}" destId="{21B1BCEC-C482-4CAE-82C8-C237CF8CFC00}" srcOrd="0" destOrd="0" presId="urn:microsoft.com/office/officeart/2005/8/layout/default"/>
    <dgm:cxn modelId="{2FD61CF4-3F85-4121-9CCD-0D22FD843867}" srcId="{F2CA30CC-E0D6-4B42-8DD4-172AF64C1940}" destId="{32F8EA1A-8C1D-46CA-9E55-3D27F2A5DA2D}" srcOrd="2" destOrd="0" parTransId="{C64408C8-EC65-473F-AD64-0D4A3E878B8C}" sibTransId="{B9C952E0-1C85-4FF9-A1F4-188DA5A4B5A2}"/>
    <dgm:cxn modelId="{36C80551-01C3-4E30-8D6D-C9C03641BD0B}" srcId="{F2CA30CC-E0D6-4B42-8DD4-172AF64C1940}" destId="{F3FF3972-E119-4552-B763-86E826F33272}" srcOrd="1" destOrd="0" parTransId="{881DDC04-5F8F-4887-B3EF-559DFD28C6A8}" sibTransId="{F52E5456-D275-4272-A64F-47FB2233E75C}"/>
    <dgm:cxn modelId="{B84AEF60-12DD-4890-838C-CF01FB990C8C}" srcId="{F2CA30CC-E0D6-4B42-8DD4-172AF64C1940}" destId="{C36AA688-A722-41F7-AA3A-7F0D31AF5E31}" srcOrd="3" destOrd="0" parTransId="{35514842-0997-49B8-8A6F-631FE45A6B90}" sibTransId="{EC1E64B4-1DFF-4F29-A863-04D6FBD990E6}"/>
    <dgm:cxn modelId="{BDA93CB2-59C3-45FD-9ABE-18D764EE13DE}" srcId="{F2CA30CC-E0D6-4B42-8DD4-172AF64C1940}" destId="{7FC497B1-A1CD-4300-A6F0-BC90DE396A7A}" srcOrd="0" destOrd="0" parTransId="{E5C00383-8BEB-42AF-8E43-C36F094A6A96}" sibTransId="{3284ED26-E232-4D8E-BBB8-36D0F1DE977B}"/>
    <dgm:cxn modelId="{DDE7776F-534C-499E-82E2-E6C7A532F8A2}" type="presOf" srcId="{F2CA30CC-E0D6-4B42-8DD4-172AF64C1940}" destId="{6C950A85-FB31-42D3-976C-A5F34EE2AE8D}" srcOrd="0" destOrd="0" presId="urn:microsoft.com/office/officeart/2005/8/layout/default"/>
    <dgm:cxn modelId="{3C4A2644-885F-41F8-8A8B-FF7472E62FD9}" type="presOf" srcId="{F3FF3972-E119-4552-B763-86E826F33272}" destId="{112E862F-D56B-45E9-8905-B8BA4B40EEBA}" srcOrd="0" destOrd="0" presId="urn:microsoft.com/office/officeart/2005/8/layout/default"/>
    <dgm:cxn modelId="{45622B38-7AF1-4511-9E9B-B9AB0E1468C5}" type="presParOf" srcId="{6C950A85-FB31-42D3-976C-A5F34EE2AE8D}" destId="{DFB9CC5B-A78B-4975-9766-FAB940F0C21A}" srcOrd="0" destOrd="0" presId="urn:microsoft.com/office/officeart/2005/8/layout/default"/>
    <dgm:cxn modelId="{306C3C15-9701-466E-9F9B-766706353BE4}" type="presParOf" srcId="{6C950A85-FB31-42D3-976C-A5F34EE2AE8D}" destId="{22AF0953-FD39-4101-A6D2-11260894112D}" srcOrd="1" destOrd="0" presId="urn:microsoft.com/office/officeart/2005/8/layout/default"/>
    <dgm:cxn modelId="{26E5773B-8F81-44CB-9910-870A02DF42A5}" type="presParOf" srcId="{6C950A85-FB31-42D3-976C-A5F34EE2AE8D}" destId="{112E862F-D56B-45E9-8905-B8BA4B40EEBA}" srcOrd="2" destOrd="0" presId="urn:microsoft.com/office/officeart/2005/8/layout/default"/>
    <dgm:cxn modelId="{0E31D490-C7E8-45B0-8BF5-182D64CFA8B2}" type="presParOf" srcId="{6C950A85-FB31-42D3-976C-A5F34EE2AE8D}" destId="{F917D923-2F78-4C1C-815E-0D67E9A5F68C}" srcOrd="3" destOrd="0" presId="urn:microsoft.com/office/officeart/2005/8/layout/default"/>
    <dgm:cxn modelId="{1CFEFB7F-DD43-4DAB-9CDD-6FA8F8C84B84}" type="presParOf" srcId="{6C950A85-FB31-42D3-976C-A5F34EE2AE8D}" destId="{B5D1A9FB-031F-4151-AA5C-6F8676DECC8D}" srcOrd="4" destOrd="0" presId="urn:microsoft.com/office/officeart/2005/8/layout/default"/>
    <dgm:cxn modelId="{DE44446E-4B29-40E8-8C78-495DD93B4721}" type="presParOf" srcId="{6C950A85-FB31-42D3-976C-A5F34EE2AE8D}" destId="{1FC250A7-B029-48CD-A510-FAE3C9656EC3}" srcOrd="5" destOrd="0" presId="urn:microsoft.com/office/officeart/2005/8/layout/default"/>
    <dgm:cxn modelId="{A4622841-01AB-4B2D-BDFB-03B1B1D02437}" type="presParOf" srcId="{6C950A85-FB31-42D3-976C-A5F34EE2AE8D}" destId="{21B1BCEC-C482-4CAE-82C8-C237CF8CFC00}"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086AB4-0F15-4FFC-BA94-6E31684744E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3AED48A-E7AB-4C65-A69D-F9D3CDE8047B}">
      <dgm:prSet phldrT="[Text]"/>
      <dgm:spPr/>
      <dgm:t>
        <a:bodyPr/>
        <a:lstStyle/>
        <a:p>
          <a:r>
            <a:rPr lang="en-US" dirty="0" smtClean="0"/>
            <a:t>Two Electrical Concentrations</a:t>
          </a:r>
          <a:endParaRPr lang="en-US" dirty="0"/>
        </a:p>
      </dgm:t>
    </dgm:pt>
    <dgm:pt modelId="{CC212A8C-0119-424A-99E0-FB459ED09803}" type="parTrans" cxnId="{963E8676-6FBF-43CC-B8AD-4D42DE6E52A2}">
      <dgm:prSet/>
      <dgm:spPr/>
      <dgm:t>
        <a:bodyPr/>
        <a:lstStyle/>
        <a:p>
          <a:endParaRPr lang="en-US"/>
        </a:p>
      </dgm:t>
    </dgm:pt>
    <dgm:pt modelId="{F31ECEDA-1AA7-40EE-A3E5-9A4DE115A373}" type="sibTrans" cxnId="{963E8676-6FBF-43CC-B8AD-4D42DE6E52A2}">
      <dgm:prSet/>
      <dgm:spPr/>
      <dgm:t>
        <a:bodyPr/>
        <a:lstStyle/>
        <a:p>
          <a:endParaRPr lang="en-US"/>
        </a:p>
      </dgm:t>
    </dgm:pt>
    <dgm:pt modelId="{01EA348D-9556-469E-B3DC-00CF90A335B9}">
      <dgm:prSet phldrT="[Text]"/>
      <dgm:spPr/>
      <dgm:t>
        <a:bodyPr/>
        <a:lstStyle/>
        <a:p>
          <a:r>
            <a:rPr lang="en-US" dirty="0" smtClean="0"/>
            <a:t>One Mechanical Concentration</a:t>
          </a:r>
          <a:endParaRPr lang="en-US" dirty="0"/>
        </a:p>
      </dgm:t>
    </dgm:pt>
    <dgm:pt modelId="{EEFE445E-5618-48BA-979B-D34F55F9A1CC}" type="parTrans" cxnId="{FBC75A98-E57C-4B66-A128-693EB909C055}">
      <dgm:prSet/>
      <dgm:spPr/>
      <dgm:t>
        <a:bodyPr/>
        <a:lstStyle/>
        <a:p>
          <a:endParaRPr lang="en-US"/>
        </a:p>
      </dgm:t>
    </dgm:pt>
    <dgm:pt modelId="{5224C108-463A-4744-A946-1040F1CFB084}" type="sibTrans" cxnId="{FBC75A98-E57C-4B66-A128-693EB909C055}">
      <dgm:prSet/>
      <dgm:spPr/>
      <dgm:t>
        <a:bodyPr/>
        <a:lstStyle/>
        <a:p>
          <a:endParaRPr lang="en-US"/>
        </a:p>
      </dgm:t>
    </dgm:pt>
    <dgm:pt modelId="{9A3CAFF6-05A2-496A-917C-C66E2334F15D}">
      <dgm:prSet phldrT="[Text]"/>
      <dgm:spPr/>
      <dgm:t>
        <a:bodyPr/>
        <a:lstStyle/>
        <a:p>
          <a:r>
            <a:rPr lang="en-US" dirty="0" smtClean="0"/>
            <a:t>One Chemical Concentration </a:t>
          </a:r>
          <a:endParaRPr lang="en-US" dirty="0"/>
        </a:p>
      </dgm:t>
    </dgm:pt>
    <dgm:pt modelId="{F7F97491-0277-4489-BAB4-C353524D46B6}" type="parTrans" cxnId="{2AC550F6-D3DD-4D3F-A1B4-76ADF6D91531}">
      <dgm:prSet/>
      <dgm:spPr/>
      <dgm:t>
        <a:bodyPr/>
        <a:lstStyle/>
        <a:p>
          <a:endParaRPr lang="en-US"/>
        </a:p>
      </dgm:t>
    </dgm:pt>
    <dgm:pt modelId="{C0FE930E-7F39-4C97-9CD7-4172C2DE4622}" type="sibTrans" cxnId="{2AC550F6-D3DD-4D3F-A1B4-76ADF6D91531}">
      <dgm:prSet/>
      <dgm:spPr/>
      <dgm:t>
        <a:bodyPr/>
        <a:lstStyle/>
        <a:p>
          <a:endParaRPr lang="en-US"/>
        </a:p>
      </dgm:t>
    </dgm:pt>
    <dgm:pt modelId="{ECDA2A23-BAF5-4335-9374-F392E36E62A5}" type="pres">
      <dgm:prSet presAssocID="{08086AB4-0F15-4FFC-BA94-6E31684744E9}" presName="diagram" presStyleCnt="0">
        <dgm:presLayoutVars>
          <dgm:dir/>
          <dgm:resizeHandles val="exact"/>
        </dgm:presLayoutVars>
      </dgm:prSet>
      <dgm:spPr/>
      <dgm:t>
        <a:bodyPr/>
        <a:lstStyle/>
        <a:p>
          <a:endParaRPr lang="en-US"/>
        </a:p>
      </dgm:t>
    </dgm:pt>
    <dgm:pt modelId="{A34CA466-A341-44BD-95FE-960250B39ACF}" type="pres">
      <dgm:prSet presAssocID="{43AED48A-E7AB-4C65-A69D-F9D3CDE8047B}" presName="node" presStyleLbl="node1" presStyleIdx="0" presStyleCnt="3">
        <dgm:presLayoutVars>
          <dgm:bulletEnabled val="1"/>
        </dgm:presLayoutVars>
      </dgm:prSet>
      <dgm:spPr/>
      <dgm:t>
        <a:bodyPr/>
        <a:lstStyle/>
        <a:p>
          <a:endParaRPr lang="en-US"/>
        </a:p>
      </dgm:t>
    </dgm:pt>
    <dgm:pt modelId="{8E1E78D4-2D5A-495E-8402-8F4D03CF8E7B}" type="pres">
      <dgm:prSet presAssocID="{F31ECEDA-1AA7-40EE-A3E5-9A4DE115A373}" presName="sibTrans" presStyleCnt="0"/>
      <dgm:spPr/>
    </dgm:pt>
    <dgm:pt modelId="{FF8C0FFF-CC82-42B9-822F-7ABD67357093}" type="pres">
      <dgm:prSet presAssocID="{01EA348D-9556-469E-B3DC-00CF90A335B9}" presName="node" presStyleLbl="node1" presStyleIdx="1" presStyleCnt="3">
        <dgm:presLayoutVars>
          <dgm:bulletEnabled val="1"/>
        </dgm:presLayoutVars>
      </dgm:prSet>
      <dgm:spPr/>
      <dgm:t>
        <a:bodyPr/>
        <a:lstStyle/>
        <a:p>
          <a:endParaRPr lang="en-US"/>
        </a:p>
      </dgm:t>
    </dgm:pt>
    <dgm:pt modelId="{CE00E9CA-DF2E-4DCD-9386-617CCA056850}" type="pres">
      <dgm:prSet presAssocID="{5224C108-463A-4744-A946-1040F1CFB084}" presName="sibTrans" presStyleCnt="0"/>
      <dgm:spPr/>
    </dgm:pt>
    <dgm:pt modelId="{0ACEF2F4-39E7-43D5-AADA-9FAAEF121F25}" type="pres">
      <dgm:prSet presAssocID="{9A3CAFF6-05A2-496A-917C-C66E2334F15D}" presName="node" presStyleLbl="node1" presStyleIdx="2" presStyleCnt="3">
        <dgm:presLayoutVars>
          <dgm:bulletEnabled val="1"/>
        </dgm:presLayoutVars>
      </dgm:prSet>
      <dgm:spPr/>
      <dgm:t>
        <a:bodyPr/>
        <a:lstStyle/>
        <a:p>
          <a:endParaRPr lang="en-US"/>
        </a:p>
      </dgm:t>
    </dgm:pt>
  </dgm:ptLst>
  <dgm:cxnLst>
    <dgm:cxn modelId="{56CE9F17-5A2E-4F86-9CC9-BF4E2CF5C499}" type="presOf" srcId="{01EA348D-9556-469E-B3DC-00CF90A335B9}" destId="{FF8C0FFF-CC82-42B9-822F-7ABD67357093}" srcOrd="0" destOrd="0" presId="urn:microsoft.com/office/officeart/2005/8/layout/default"/>
    <dgm:cxn modelId="{61639656-BEE7-40F7-9237-425248DCEE4B}" type="presOf" srcId="{43AED48A-E7AB-4C65-A69D-F9D3CDE8047B}" destId="{A34CA466-A341-44BD-95FE-960250B39ACF}" srcOrd="0" destOrd="0" presId="urn:microsoft.com/office/officeart/2005/8/layout/default"/>
    <dgm:cxn modelId="{FBC75A98-E57C-4B66-A128-693EB909C055}" srcId="{08086AB4-0F15-4FFC-BA94-6E31684744E9}" destId="{01EA348D-9556-469E-B3DC-00CF90A335B9}" srcOrd="1" destOrd="0" parTransId="{EEFE445E-5618-48BA-979B-D34F55F9A1CC}" sibTransId="{5224C108-463A-4744-A946-1040F1CFB084}"/>
    <dgm:cxn modelId="{2AC550F6-D3DD-4D3F-A1B4-76ADF6D91531}" srcId="{08086AB4-0F15-4FFC-BA94-6E31684744E9}" destId="{9A3CAFF6-05A2-496A-917C-C66E2334F15D}" srcOrd="2" destOrd="0" parTransId="{F7F97491-0277-4489-BAB4-C353524D46B6}" sibTransId="{C0FE930E-7F39-4C97-9CD7-4172C2DE4622}"/>
    <dgm:cxn modelId="{CC5C665D-35E6-456D-A298-8C1DF33019D8}" type="presOf" srcId="{9A3CAFF6-05A2-496A-917C-C66E2334F15D}" destId="{0ACEF2F4-39E7-43D5-AADA-9FAAEF121F25}" srcOrd="0" destOrd="0" presId="urn:microsoft.com/office/officeart/2005/8/layout/default"/>
    <dgm:cxn modelId="{E58FC562-958E-4D99-A22A-87FDE9A3CC6A}" type="presOf" srcId="{08086AB4-0F15-4FFC-BA94-6E31684744E9}" destId="{ECDA2A23-BAF5-4335-9374-F392E36E62A5}" srcOrd="0" destOrd="0" presId="urn:microsoft.com/office/officeart/2005/8/layout/default"/>
    <dgm:cxn modelId="{963E8676-6FBF-43CC-B8AD-4D42DE6E52A2}" srcId="{08086AB4-0F15-4FFC-BA94-6E31684744E9}" destId="{43AED48A-E7AB-4C65-A69D-F9D3CDE8047B}" srcOrd="0" destOrd="0" parTransId="{CC212A8C-0119-424A-99E0-FB459ED09803}" sibTransId="{F31ECEDA-1AA7-40EE-A3E5-9A4DE115A373}"/>
    <dgm:cxn modelId="{4038DA64-F224-4D37-8737-9C434D66B089}" type="presParOf" srcId="{ECDA2A23-BAF5-4335-9374-F392E36E62A5}" destId="{A34CA466-A341-44BD-95FE-960250B39ACF}" srcOrd="0" destOrd="0" presId="urn:microsoft.com/office/officeart/2005/8/layout/default"/>
    <dgm:cxn modelId="{9B97714A-85CE-4AD1-A538-67DAC98B06ED}" type="presParOf" srcId="{ECDA2A23-BAF5-4335-9374-F392E36E62A5}" destId="{8E1E78D4-2D5A-495E-8402-8F4D03CF8E7B}" srcOrd="1" destOrd="0" presId="urn:microsoft.com/office/officeart/2005/8/layout/default"/>
    <dgm:cxn modelId="{24252710-B541-4EDC-9EA6-13F902DC2922}" type="presParOf" srcId="{ECDA2A23-BAF5-4335-9374-F392E36E62A5}" destId="{FF8C0FFF-CC82-42B9-822F-7ABD67357093}" srcOrd="2" destOrd="0" presId="urn:microsoft.com/office/officeart/2005/8/layout/default"/>
    <dgm:cxn modelId="{06C759DF-D0B4-4831-AEB1-6B0D358B53FA}" type="presParOf" srcId="{ECDA2A23-BAF5-4335-9374-F392E36E62A5}" destId="{CE00E9CA-DF2E-4DCD-9386-617CCA056850}" srcOrd="3" destOrd="0" presId="urn:microsoft.com/office/officeart/2005/8/layout/default"/>
    <dgm:cxn modelId="{A497A6E1-6B50-4386-A8A7-D0EF0844EFEF}" type="presParOf" srcId="{ECDA2A23-BAF5-4335-9374-F392E36E62A5}" destId="{0ACEF2F4-39E7-43D5-AADA-9FAAEF121F25}"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A736CC-50C4-4C13-A841-D7326CE84B50}" type="doc">
      <dgm:prSet loTypeId="urn:microsoft.com/office/officeart/2005/8/layout/process1" loCatId="process" qsTypeId="urn:microsoft.com/office/officeart/2005/8/quickstyle/simple1" qsCatId="simple" csTypeId="urn:microsoft.com/office/officeart/2005/8/colors/accent1_2" csCatId="accent1" phldr="1"/>
      <dgm:spPr/>
    </dgm:pt>
    <dgm:pt modelId="{C8DA783F-3E0C-4EBE-B894-BA740D59FA6B}">
      <dgm:prSet phldrT="[Text]"/>
      <dgm:spPr/>
      <dgm:t>
        <a:bodyPr/>
        <a:lstStyle/>
        <a:p>
          <a:r>
            <a:rPr lang="en-US" dirty="0" smtClean="0"/>
            <a:t>Summer 2014</a:t>
          </a:r>
        </a:p>
        <a:p>
          <a:r>
            <a:rPr lang="en-US" dirty="0" smtClean="0"/>
            <a:t/>
          </a:r>
          <a:br>
            <a:rPr lang="en-US" dirty="0" smtClean="0"/>
          </a:br>
          <a:r>
            <a:rPr lang="en-US" b="1" dirty="0" smtClean="0"/>
            <a:t>Construction</a:t>
          </a:r>
          <a:endParaRPr lang="en-US" b="1" dirty="0"/>
        </a:p>
      </dgm:t>
    </dgm:pt>
    <dgm:pt modelId="{5BF1635B-C893-4153-AB00-B97A27ACCC1D}" type="parTrans" cxnId="{4DC119EA-C921-4893-9A5C-1B2D877A9F82}">
      <dgm:prSet/>
      <dgm:spPr/>
      <dgm:t>
        <a:bodyPr/>
        <a:lstStyle/>
        <a:p>
          <a:endParaRPr lang="en-US"/>
        </a:p>
      </dgm:t>
    </dgm:pt>
    <dgm:pt modelId="{0288E137-BC41-4173-8500-439D47202108}" type="sibTrans" cxnId="{4DC119EA-C921-4893-9A5C-1B2D877A9F82}">
      <dgm:prSet/>
      <dgm:spPr/>
      <dgm:t>
        <a:bodyPr/>
        <a:lstStyle/>
        <a:p>
          <a:endParaRPr lang="en-US"/>
        </a:p>
      </dgm:t>
    </dgm:pt>
    <dgm:pt modelId="{E029A0DA-53E6-40A9-ADF6-2C189A3FA398}">
      <dgm:prSet phldrT="[Text]"/>
      <dgm:spPr/>
      <dgm:t>
        <a:bodyPr/>
        <a:lstStyle/>
        <a:p>
          <a:r>
            <a:rPr lang="en-US" dirty="0" smtClean="0"/>
            <a:t>Winter 2014/15</a:t>
          </a:r>
        </a:p>
        <a:p>
          <a:r>
            <a:rPr lang="en-US" b="1" dirty="0" smtClean="0"/>
            <a:t>Mower Conversion</a:t>
          </a:r>
        </a:p>
      </dgm:t>
    </dgm:pt>
    <dgm:pt modelId="{38164C05-8D9F-4BBC-BDB1-44740C5AED16}" type="parTrans" cxnId="{8E5A574E-197A-40C3-9B9D-223C4576225A}">
      <dgm:prSet/>
      <dgm:spPr/>
      <dgm:t>
        <a:bodyPr/>
        <a:lstStyle/>
        <a:p>
          <a:endParaRPr lang="en-US"/>
        </a:p>
      </dgm:t>
    </dgm:pt>
    <dgm:pt modelId="{5ED17B62-D7AC-4073-9F7F-43E57974582F}" type="sibTrans" cxnId="{8E5A574E-197A-40C3-9B9D-223C4576225A}">
      <dgm:prSet/>
      <dgm:spPr/>
      <dgm:t>
        <a:bodyPr/>
        <a:lstStyle/>
        <a:p>
          <a:endParaRPr lang="en-US"/>
        </a:p>
      </dgm:t>
    </dgm:pt>
    <dgm:pt modelId="{6367E6A3-8147-45B7-98C7-E3AF58027784}">
      <dgm:prSet/>
      <dgm:spPr/>
      <dgm:t>
        <a:bodyPr/>
        <a:lstStyle/>
        <a:p>
          <a:r>
            <a:rPr lang="en-US" dirty="0" smtClean="0"/>
            <a:t>Spring 2015</a:t>
          </a:r>
        </a:p>
        <a:p>
          <a:r>
            <a:rPr lang="en-US" b="1" dirty="0" smtClean="0"/>
            <a:t/>
          </a:r>
          <a:br>
            <a:rPr lang="en-US" b="1" dirty="0" smtClean="0"/>
          </a:br>
          <a:r>
            <a:rPr lang="en-US" b="1" dirty="0" smtClean="0"/>
            <a:t>Begin Operation</a:t>
          </a:r>
        </a:p>
      </dgm:t>
    </dgm:pt>
    <dgm:pt modelId="{0DF03AD7-6541-466A-A6E4-AF87CB38CB09}" type="parTrans" cxnId="{3F96F94F-7C60-4E88-B04E-4641678FB5F2}">
      <dgm:prSet/>
      <dgm:spPr/>
      <dgm:t>
        <a:bodyPr/>
        <a:lstStyle/>
        <a:p>
          <a:endParaRPr lang="en-US"/>
        </a:p>
      </dgm:t>
    </dgm:pt>
    <dgm:pt modelId="{BB9D665F-7A00-4963-8E4E-CB24000AD690}" type="sibTrans" cxnId="{3F96F94F-7C60-4E88-B04E-4641678FB5F2}">
      <dgm:prSet/>
      <dgm:spPr/>
      <dgm:t>
        <a:bodyPr/>
        <a:lstStyle/>
        <a:p>
          <a:endParaRPr lang="en-US"/>
        </a:p>
      </dgm:t>
    </dgm:pt>
    <dgm:pt modelId="{980952A6-8707-4BE8-AD14-0AD078F0617B}">
      <dgm:prSet phldrT="[Text]"/>
      <dgm:spPr/>
      <dgm:t>
        <a:bodyPr/>
        <a:lstStyle/>
        <a:p>
          <a:r>
            <a:rPr lang="en-US" dirty="0" smtClean="0"/>
            <a:t>Fall 2014</a:t>
          </a:r>
        </a:p>
        <a:p>
          <a:r>
            <a:rPr lang="en-US" b="1" dirty="0" smtClean="0"/>
            <a:t>Senior Design Automation &amp; WVO Collection</a:t>
          </a:r>
          <a:endParaRPr lang="en-US" b="1" dirty="0"/>
        </a:p>
      </dgm:t>
    </dgm:pt>
    <dgm:pt modelId="{9901F43C-055C-4330-B05C-6F264337637A}" type="sibTrans" cxnId="{2349626F-AA48-4EC3-8A91-347D8BE11F2C}">
      <dgm:prSet/>
      <dgm:spPr/>
      <dgm:t>
        <a:bodyPr/>
        <a:lstStyle/>
        <a:p>
          <a:endParaRPr lang="en-US"/>
        </a:p>
      </dgm:t>
    </dgm:pt>
    <dgm:pt modelId="{BD959918-B45F-4DFA-B604-A5FAE18074D8}" type="parTrans" cxnId="{2349626F-AA48-4EC3-8A91-347D8BE11F2C}">
      <dgm:prSet/>
      <dgm:spPr/>
      <dgm:t>
        <a:bodyPr/>
        <a:lstStyle/>
        <a:p>
          <a:endParaRPr lang="en-US"/>
        </a:p>
      </dgm:t>
    </dgm:pt>
    <dgm:pt modelId="{5E004C5C-EACF-4382-835A-C66AA6AF67D1}" type="pres">
      <dgm:prSet presAssocID="{D1A736CC-50C4-4C13-A841-D7326CE84B50}" presName="Name0" presStyleCnt="0">
        <dgm:presLayoutVars>
          <dgm:dir/>
          <dgm:resizeHandles val="exact"/>
        </dgm:presLayoutVars>
      </dgm:prSet>
      <dgm:spPr/>
    </dgm:pt>
    <dgm:pt modelId="{B740F25F-E766-4570-90AF-0686091176C6}" type="pres">
      <dgm:prSet presAssocID="{C8DA783F-3E0C-4EBE-B894-BA740D59FA6B}" presName="node" presStyleLbl="node1" presStyleIdx="0" presStyleCnt="4">
        <dgm:presLayoutVars>
          <dgm:bulletEnabled val="1"/>
        </dgm:presLayoutVars>
      </dgm:prSet>
      <dgm:spPr/>
      <dgm:t>
        <a:bodyPr/>
        <a:lstStyle/>
        <a:p>
          <a:endParaRPr lang="en-US"/>
        </a:p>
      </dgm:t>
    </dgm:pt>
    <dgm:pt modelId="{1934ECE5-2C1D-4032-A78C-F6EDD509CEE9}" type="pres">
      <dgm:prSet presAssocID="{0288E137-BC41-4173-8500-439D47202108}" presName="sibTrans" presStyleLbl="sibTrans2D1" presStyleIdx="0" presStyleCnt="3"/>
      <dgm:spPr/>
      <dgm:t>
        <a:bodyPr/>
        <a:lstStyle/>
        <a:p>
          <a:endParaRPr lang="en-US"/>
        </a:p>
      </dgm:t>
    </dgm:pt>
    <dgm:pt modelId="{F2ED9E76-EABB-4BF3-8788-C02AB22FE5B4}" type="pres">
      <dgm:prSet presAssocID="{0288E137-BC41-4173-8500-439D47202108}" presName="connectorText" presStyleLbl="sibTrans2D1" presStyleIdx="0" presStyleCnt="3"/>
      <dgm:spPr/>
      <dgm:t>
        <a:bodyPr/>
        <a:lstStyle/>
        <a:p>
          <a:endParaRPr lang="en-US"/>
        </a:p>
      </dgm:t>
    </dgm:pt>
    <dgm:pt modelId="{9BF5E0C1-66DC-4505-B187-093E2BAB983B}" type="pres">
      <dgm:prSet presAssocID="{980952A6-8707-4BE8-AD14-0AD078F0617B}" presName="node" presStyleLbl="node1" presStyleIdx="1" presStyleCnt="4">
        <dgm:presLayoutVars>
          <dgm:bulletEnabled val="1"/>
        </dgm:presLayoutVars>
      </dgm:prSet>
      <dgm:spPr/>
      <dgm:t>
        <a:bodyPr/>
        <a:lstStyle/>
        <a:p>
          <a:endParaRPr lang="en-US"/>
        </a:p>
      </dgm:t>
    </dgm:pt>
    <dgm:pt modelId="{C3F05B0D-2A7C-4C5D-A269-17FFB63D07CC}" type="pres">
      <dgm:prSet presAssocID="{9901F43C-055C-4330-B05C-6F264337637A}" presName="sibTrans" presStyleLbl="sibTrans2D1" presStyleIdx="1" presStyleCnt="3"/>
      <dgm:spPr/>
      <dgm:t>
        <a:bodyPr/>
        <a:lstStyle/>
        <a:p>
          <a:endParaRPr lang="en-US"/>
        </a:p>
      </dgm:t>
    </dgm:pt>
    <dgm:pt modelId="{9CDE6ED4-DB94-4938-9AC5-E6EAB2F2B952}" type="pres">
      <dgm:prSet presAssocID="{9901F43C-055C-4330-B05C-6F264337637A}" presName="connectorText" presStyleLbl="sibTrans2D1" presStyleIdx="1" presStyleCnt="3"/>
      <dgm:spPr/>
      <dgm:t>
        <a:bodyPr/>
        <a:lstStyle/>
        <a:p>
          <a:endParaRPr lang="en-US"/>
        </a:p>
      </dgm:t>
    </dgm:pt>
    <dgm:pt modelId="{3C45B59B-D366-4890-8678-2A1A419C9B43}" type="pres">
      <dgm:prSet presAssocID="{E029A0DA-53E6-40A9-ADF6-2C189A3FA398}" presName="node" presStyleLbl="node1" presStyleIdx="2" presStyleCnt="4">
        <dgm:presLayoutVars>
          <dgm:bulletEnabled val="1"/>
        </dgm:presLayoutVars>
      </dgm:prSet>
      <dgm:spPr/>
      <dgm:t>
        <a:bodyPr/>
        <a:lstStyle/>
        <a:p>
          <a:endParaRPr lang="en-US"/>
        </a:p>
      </dgm:t>
    </dgm:pt>
    <dgm:pt modelId="{81595657-779C-4954-B615-F8E1FAA18462}" type="pres">
      <dgm:prSet presAssocID="{5ED17B62-D7AC-4073-9F7F-43E57974582F}" presName="sibTrans" presStyleLbl="sibTrans2D1" presStyleIdx="2" presStyleCnt="3"/>
      <dgm:spPr/>
      <dgm:t>
        <a:bodyPr/>
        <a:lstStyle/>
        <a:p>
          <a:endParaRPr lang="en-US"/>
        </a:p>
      </dgm:t>
    </dgm:pt>
    <dgm:pt modelId="{44334D75-157D-467C-B401-5343886CB25A}" type="pres">
      <dgm:prSet presAssocID="{5ED17B62-D7AC-4073-9F7F-43E57974582F}" presName="connectorText" presStyleLbl="sibTrans2D1" presStyleIdx="2" presStyleCnt="3"/>
      <dgm:spPr/>
      <dgm:t>
        <a:bodyPr/>
        <a:lstStyle/>
        <a:p>
          <a:endParaRPr lang="en-US"/>
        </a:p>
      </dgm:t>
    </dgm:pt>
    <dgm:pt modelId="{8537D0EE-3AAE-4F41-936C-B8D281325676}" type="pres">
      <dgm:prSet presAssocID="{6367E6A3-8147-45B7-98C7-E3AF58027784}" presName="node" presStyleLbl="node1" presStyleIdx="3" presStyleCnt="4">
        <dgm:presLayoutVars>
          <dgm:bulletEnabled val="1"/>
        </dgm:presLayoutVars>
      </dgm:prSet>
      <dgm:spPr/>
      <dgm:t>
        <a:bodyPr/>
        <a:lstStyle/>
        <a:p>
          <a:endParaRPr lang="en-US"/>
        </a:p>
      </dgm:t>
    </dgm:pt>
  </dgm:ptLst>
  <dgm:cxnLst>
    <dgm:cxn modelId="{4DB05A0A-580B-453E-8BE8-F18E3A5F4E79}" type="presOf" srcId="{9901F43C-055C-4330-B05C-6F264337637A}" destId="{C3F05B0D-2A7C-4C5D-A269-17FFB63D07CC}" srcOrd="0" destOrd="0" presId="urn:microsoft.com/office/officeart/2005/8/layout/process1"/>
    <dgm:cxn modelId="{325FFCB9-9264-42EB-957A-614E713D6850}" type="presOf" srcId="{C8DA783F-3E0C-4EBE-B894-BA740D59FA6B}" destId="{B740F25F-E766-4570-90AF-0686091176C6}" srcOrd="0" destOrd="0" presId="urn:microsoft.com/office/officeart/2005/8/layout/process1"/>
    <dgm:cxn modelId="{B545128E-D5BA-4C10-B596-A99AA8CD50C4}" type="presOf" srcId="{980952A6-8707-4BE8-AD14-0AD078F0617B}" destId="{9BF5E0C1-66DC-4505-B187-093E2BAB983B}" srcOrd="0" destOrd="0" presId="urn:microsoft.com/office/officeart/2005/8/layout/process1"/>
    <dgm:cxn modelId="{2349626F-AA48-4EC3-8A91-347D8BE11F2C}" srcId="{D1A736CC-50C4-4C13-A841-D7326CE84B50}" destId="{980952A6-8707-4BE8-AD14-0AD078F0617B}" srcOrd="1" destOrd="0" parTransId="{BD959918-B45F-4DFA-B604-A5FAE18074D8}" sibTransId="{9901F43C-055C-4330-B05C-6F264337637A}"/>
    <dgm:cxn modelId="{029345B6-3EFE-4CA4-81FF-15EF58279FCA}" type="presOf" srcId="{E029A0DA-53E6-40A9-ADF6-2C189A3FA398}" destId="{3C45B59B-D366-4890-8678-2A1A419C9B43}" srcOrd="0" destOrd="0" presId="urn:microsoft.com/office/officeart/2005/8/layout/process1"/>
    <dgm:cxn modelId="{B50F07AF-9904-4E7E-9ED0-8D42D0D5757B}" type="presOf" srcId="{D1A736CC-50C4-4C13-A841-D7326CE84B50}" destId="{5E004C5C-EACF-4382-835A-C66AA6AF67D1}" srcOrd="0" destOrd="0" presId="urn:microsoft.com/office/officeart/2005/8/layout/process1"/>
    <dgm:cxn modelId="{3F96F94F-7C60-4E88-B04E-4641678FB5F2}" srcId="{D1A736CC-50C4-4C13-A841-D7326CE84B50}" destId="{6367E6A3-8147-45B7-98C7-E3AF58027784}" srcOrd="3" destOrd="0" parTransId="{0DF03AD7-6541-466A-A6E4-AF87CB38CB09}" sibTransId="{BB9D665F-7A00-4963-8E4E-CB24000AD690}"/>
    <dgm:cxn modelId="{B5CBBC83-E9BD-4996-829F-073877016C5D}" type="presOf" srcId="{5ED17B62-D7AC-4073-9F7F-43E57974582F}" destId="{81595657-779C-4954-B615-F8E1FAA18462}" srcOrd="0" destOrd="0" presId="urn:microsoft.com/office/officeart/2005/8/layout/process1"/>
    <dgm:cxn modelId="{421C8D78-6C11-4450-A9D0-297161F77EE1}" type="presOf" srcId="{6367E6A3-8147-45B7-98C7-E3AF58027784}" destId="{8537D0EE-3AAE-4F41-936C-B8D281325676}" srcOrd="0" destOrd="0" presId="urn:microsoft.com/office/officeart/2005/8/layout/process1"/>
    <dgm:cxn modelId="{0C105995-CAC1-4F59-A691-CF0298FF9115}" type="presOf" srcId="{9901F43C-055C-4330-B05C-6F264337637A}" destId="{9CDE6ED4-DB94-4938-9AC5-E6EAB2F2B952}" srcOrd="1" destOrd="0" presId="urn:microsoft.com/office/officeart/2005/8/layout/process1"/>
    <dgm:cxn modelId="{7ED6E551-4C2B-4B5F-861D-C2A41C25280A}" type="presOf" srcId="{0288E137-BC41-4173-8500-439D47202108}" destId="{1934ECE5-2C1D-4032-A78C-F6EDD509CEE9}" srcOrd="0" destOrd="0" presId="urn:microsoft.com/office/officeart/2005/8/layout/process1"/>
    <dgm:cxn modelId="{8E5A574E-197A-40C3-9B9D-223C4576225A}" srcId="{D1A736CC-50C4-4C13-A841-D7326CE84B50}" destId="{E029A0DA-53E6-40A9-ADF6-2C189A3FA398}" srcOrd="2" destOrd="0" parTransId="{38164C05-8D9F-4BBC-BDB1-44740C5AED16}" sibTransId="{5ED17B62-D7AC-4073-9F7F-43E57974582F}"/>
    <dgm:cxn modelId="{B3435070-C530-4305-A496-B5CD6060C055}" type="presOf" srcId="{5ED17B62-D7AC-4073-9F7F-43E57974582F}" destId="{44334D75-157D-467C-B401-5343886CB25A}" srcOrd="1" destOrd="0" presId="urn:microsoft.com/office/officeart/2005/8/layout/process1"/>
    <dgm:cxn modelId="{158E1395-C489-4513-B2E0-A629E69CB936}" type="presOf" srcId="{0288E137-BC41-4173-8500-439D47202108}" destId="{F2ED9E76-EABB-4BF3-8788-C02AB22FE5B4}" srcOrd="1" destOrd="0" presId="urn:microsoft.com/office/officeart/2005/8/layout/process1"/>
    <dgm:cxn modelId="{4DC119EA-C921-4893-9A5C-1B2D877A9F82}" srcId="{D1A736CC-50C4-4C13-A841-D7326CE84B50}" destId="{C8DA783F-3E0C-4EBE-B894-BA740D59FA6B}" srcOrd="0" destOrd="0" parTransId="{5BF1635B-C893-4153-AB00-B97A27ACCC1D}" sibTransId="{0288E137-BC41-4173-8500-439D47202108}"/>
    <dgm:cxn modelId="{E49FB742-8749-438B-AA5F-FD25507C5CB4}" type="presParOf" srcId="{5E004C5C-EACF-4382-835A-C66AA6AF67D1}" destId="{B740F25F-E766-4570-90AF-0686091176C6}" srcOrd="0" destOrd="0" presId="urn:microsoft.com/office/officeart/2005/8/layout/process1"/>
    <dgm:cxn modelId="{B484C6D3-1F88-4A1E-9A33-9CE2DB2C44A4}" type="presParOf" srcId="{5E004C5C-EACF-4382-835A-C66AA6AF67D1}" destId="{1934ECE5-2C1D-4032-A78C-F6EDD509CEE9}" srcOrd="1" destOrd="0" presId="urn:microsoft.com/office/officeart/2005/8/layout/process1"/>
    <dgm:cxn modelId="{8E84E83D-2E6E-46FB-A3B2-5B1EA9DA7E63}" type="presParOf" srcId="{1934ECE5-2C1D-4032-A78C-F6EDD509CEE9}" destId="{F2ED9E76-EABB-4BF3-8788-C02AB22FE5B4}" srcOrd="0" destOrd="0" presId="urn:microsoft.com/office/officeart/2005/8/layout/process1"/>
    <dgm:cxn modelId="{700A8EAC-786B-4559-B367-36475467C652}" type="presParOf" srcId="{5E004C5C-EACF-4382-835A-C66AA6AF67D1}" destId="{9BF5E0C1-66DC-4505-B187-093E2BAB983B}" srcOrd="2" destOrd="0" presId="urn:microsoft.com/office/officeart/2005/8/layout/process1"/>
    <dgm:cxn modelId="{B35A7CCF-B67D-4539-AE7B-F86C0A0BFA03}" type="presParOf" srcId="{5E004C5C-EACF-4382-835A-C66AA6AF67D1}" destId="{C3F05B0D-2A7C-4C5D-A269-17FFB63D07CC}" srcOrd="3" destOrd="0" presId="urn:microsoft.com/office/officeart/2005/8/layout/process1"/>
    <dgm:cxn modelId="{95B59276-D665-4896-B308-9EB7003D633A}" type="presParOf" srcId="{C3F05B0D-2A7C-4C5D-A269-17FFB63D07CC}" destId="{9CDE6ED4-DB94-4938-9AC5-E6EAB2F2B952}" srcOrd="0" destOrd="0" presId="urn:microsoft.com/office/officeart/2005/8/layout/process1"/>
    <dgm:cxn modelId="{8E1B50CA-B1A1-425C-B994-91E187059CD9}" type="presParOf" srcId="{5E004C5C-EACF-4382-835A-C66AA6AF67D1}" destId="{3C45B59B-D366-4890-8678-2A1A419C9B43}" srcOrd="4" destOrd="0" presId="urn:microsoft.com/office/officeart/2005/8/layout/process1"/>
    <dgm:cxn modelId="{1B18A668-57FA-4447-83C8-499B17878778}" type="presParOf" srcId="{5E004C5C-EACF-4382-835A-C66AA6AF67D1}" destId="{81595657-779C-4954-B615-F8E1FAA18462}" srcOrd="5" destOrd="0" presId="urn:microsoft.com/office/officeart/2005/8/layout/process1"/>
    <dgm:cxn modelId="{4EE435C6-E6D6-4DB2-BD69-AAAFF85E9651}" type="presParOf" srcId="{81595657-779C-4954-B615-F8E1FAA18462}" destId="{44334D75-157D-467C-B401-5343886CB25A}" srcOrd="0" destOrd="0" presId="urn:microsoft.com/office/officeart/2005/8/layout/process1"/>
    <dgm:cxn modelId="{D2566F6F-032C-4640-BF52-0EC75EA40DC1}" type="presParOf" srcId="{5E004C5C-EACF-4382-835A-C66AA6AF67D1}" destId="{8537D0EE-3AAE-4F41-936C-B8D281325676}"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9CC5B-A78B-4975-9766-FAB940F0C21A}">
      <dsp:nvSpPr>
        <dsp:cNvPr id="0" name=""/>
        <dsp:cNvSpPr/>
      </dsp:nvSpPr>
      <dsp:spPr>
        <a:xfrm>
          <a:off x="744" y="145603"/>
          <a:ext cx="2902148" cy="17412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Engineering 101</a:t>
          </a:r>
          <a:endParaRPr lang="en-US" sz="4200" kern="1200" dirty="0"/>
        </a:p>
      </dsp:txBody>
      <dsp:txXfrm>
        <a:off x="744" y="145603"/>
        <a:ext cx="2902148" cy="1741289"/>
      </dsp:txXfrm>
    </dsp:sp>
    <dsp:sp modelId="{112E862F-D56B-45E9-8905-B8BA4B40EEBA}">
      <dsp:nvSpPr>
        <dsp:cNvPr id="0" name=""/>
        <dsp:cNvSpPr/>
      </dsp:nvSpPr>
      <dsp:spPr>
        <a:xfrm>
          <a:off x="3193107" y="145603"/>
          <a:ext cx="2902148" cy="17412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Fridays at Calvin</a:t>
          </a:r>
          <a:endParaRPr lang="en-US" sz="4200" kern="1200" dirty="0"/>
        </a:p>
      </dsp:txBody>
      <dsp:txXfrm>
        <a:off x="3193107" y="145603"/>
        <a:ext cx="2902148" cy="1741289"/>
      </dsp:txXfrm>
    </dsp:sp>
    <dsp:sp modelId="{B5D1A9FB-031F-4151-AA5C-6F8676DECC8D}">
      <dsp:nvSpPr>
        <dsp:cNvPr id="0" name=""/>
        <dsp:cNvSpPr/>
      </dsp:nvSpPr>
      <dsp:spPr>
        <a:xfrm>
          <a:off x="744" y="2177107"/>
          <a:ext cx="2902148" cy="17412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Annual Seminars</a:t>
          </a:r>
          <a:endParaRPr lang="en-US" sz="4200" kern="1200" dirty="0"/>
        </a:p>
      </dsp:txBody>
      <dsp:txXfrm>
        <a:off x="744" y="2177107"/>
        <a:ext cx="2902148" cy="1741289"/>
      </dsp:txXfrm>
    </dsp:sp>
    <dsp:sp modelId="{21B1BCEC-C482-4CAE-82C8-C237CF8CFC00}">
      <dsp:nvSpPr>
        <dsp:cNvPr id="0" name=""/>
        <dsp:cNvSpPr/>
      </dsp:nvSpPr>
      <dsp:spPr>
        <a:xfrm>
          <a:off x="3193107" y="2177107"/>
          <a:ext cx="2902148" cy="174128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lvl="0" algn="ctr" defTabSz="1866900">
            <a:lnSpc>
              <a:spcPct val="90000"/>
            </a:lnSpc>
            <a:spcBef>
              <a:spcPct val="0"/>
            </a:spcBef>
            <a:spcAft>
              <a:spcPct val="35000"/>
            </a:spcAft>
          </a:pPr>
          <a:r>
            <a:rPr lang="en-US" sz="4200" kern="1200" dirty="0" smtClean="0"/>
            <a:t>Prelude</a:t>
          </a:r>
          <a:endParaRPr lang="en-US" sz="4200" kern="1200" dirty="0"/>
        </a:p>
      </dsp:txBody>
      <dsp:txXfrm>
        <a:off x="3193107" y="2177107"/>
        <a:ext cx="2902148" cy="17412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CA466-A341-44BD-95FE-960250B39ACF}">
      <dsp:nvSpPr>
        <dsp:cNvPr id="0" name=""/>
        <dsp:cNvSpPr/>
      </dsp:nvSpPr>
      <dsp:spPr>
        <a:xfrm>
          <a:off x="1244650" y="454"/>
          <a:ext cx="1474854" cy="8849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Two Electrical Concentrations</a:t>
          </a:r>
          <a:endParaRPr lang="en-US" sz="1700" kern="1200" dirty="0"/>
        </a:p>
      </dsp:txBody>
      <dsp:txXfrm>
        <a:off x="1244650" y="454"/>
        <a:ext cx="1474854" cy="884912"/>
      </dsp:txXfrm>
    </dsp:sp>
    <dsp:sp modelId="{FF8C0FFF-CC82-42B9-822F-7ABD67357093}">
      <dsp:nvSpPr>
        <dsp:cNvPr id="0" name=""/>
        <dsp:cNvSpPr/>
      </dsp:nvSpPr>
      <dsp:spPr>
        <a:xfrm>
          <a:off x="2866991" y="454"/>
          <a:ext cx="1474854" cy="8849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One Mechanical Concentration</a:t>
          </a:r>
          <a:endParaRPr lang="en-US" sz="1700" kern="1200" dirty="0"/>
        </a:p>
      </dsp:txBody>
      <dsp:txXfrm>
        <a:off x="2866991" y="454"/>
        <a:ext cx="1474854" cy="884912"/>
      </dsp:txXfrm>
    </dsp:sp>
    <dsp:sp modelId="{0ACEF2F4-39E7-43D5-AADA-9FAAEF121F25}">
      <dsp:nvSpPr>
        <dsp:cNvPr id="0" name=""/>
        <dsp:cNvSpPr/>
      </dsp:nvSpPr>
      <dsp:spPr>
        <a:xfrm>
          <a:off x="4489331" y="454"/>
          <a:ext cx="1474854" cy="8849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One Chemical Concentration </a:t>
          </a:r>
          <a:endParaRPr lang="en-US" sz="1700" kern="1200" dirty="0"/>
        </a:p>
      </dsp:txBody>
      <dsp:txXfrm>
        <a:off x="4489331" y="454"/>
        <a:ext cx="1474854" cy="8849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3.emf"/></Relationships>
</file>

<file path=ppt/drawings/drawing1.xml><?xml version="1.0" encoding="utf-8"?>
<c:userShapes xmlns:c="http://schemas.openxmlformats.org/drawingml/2006/chart">
  <cdr:relSizeAnchor xmlns:cdr="http://schemas.openxmlformats.org/drawingml/2006/chartDrawing">
    <cdr:from>
      <cdr:x>0.60114</cdr:x>
      <cdr:y>0.47273</cdr:y>
    </cdr:from>
    <cdr:to>
      <cdr:x>0.60114</cdr:x>
      <cdr:y>0.87273</cdr:y>
    </cdr:to>
    <cdr:cxnSp macro="">
      <cdr:nvCxnSpPr>
        <cdr:cNvPr id="3" name="Straight Connector 2"/>
        <cdr:cNvCxnSpPr/>
      </cdr:nvCxnSpPr>
      <cdr:spPr>
        <a:xfrm xmlns:a="http://schemas.openxmlformats.org/drawingml/2006/main">
          <a:off x="4580709" y="1981200"/>
          <a:ext cx="0" cy="1676400"/>
        </a:xfrm>
        <a:prstGeom xmlns:a="http://schemas.openxmlformats.org/drawingml/2006/main" prst="line">
          <a:avLst/>
        </a:prstGeom>
        <a:ln xmlns:a="http://schemas.openxmlformats.org/drawingml/2006/main">
          <a:solidFill>
            <a:srgbClr val="00B050"/>
          </a:solidFill>
        </a:ln>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relSizeAnchor>
  <cdr:relSizeAnchor xmlns:cdr="http://schemas.openxmlformats.org/drawingml/2006/chartDrawing">
    <cdr:from>
      <cdr:x>0.87388</cdr:x>
      <cdr:y>0.87493</cdr:y>
    </cdr:from>
    <cdr:to>
      <cdr:x>0.9141</cdr:x>
      <cdr:y>0.94765</cdr:y>
    </cdr:to>
    <cdr:sp macro="" textlink="">
      <cdr:nvSpPr>
        <cdr:cNvPr id="7" name="TextBox 1"/>
        <cdr:cNvSpPr txBox="1"/>
      </cdr:nvSpPr>
      <cdr:spPr>
        <a:xfrm xmlns:a="http://schemas.openxmlformats.org/drawingml/2006/main">
          <a:off x="6659002" y="3666815"/>
          <a:ext cx="306423" cy="30480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l"/>
          <a:r>
            <a:rPr lang="en-US" sz="1600" b="1" dirty="0" smtClean="0">
              <a:solidFill>
                <a:schemeClr val="tx2">
                  <a:lumMod val="50000"/>
                </a:schemeClr>
              </a:solidFill>
            </a:rPr>
            <a:t>6</a:t>
          </a:r>
          <a:endParaRPr lang="en-US" sz="1600" b="1" dirty="0">
            <a:solidFill>
              <a:schemeClr val="tx2">
                <a:lumMod val="50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0.3301</cdr:x>
      <cdr:y>0.67414</cdr:y>
    </cdr:from>
    <cdr:to>
      <cdr:x>0.33122</cdr:x>
      <cdr:y>0.84963</cdr:y>
    </cdr:to>
    <cdr:cxnSp macro="">
      <cdr:nvCxnSpPr>
        <cdr:cNvPr id="3" name="Straight Connector 2"/>
        <cdr:cNvCxnSpPr/>
      </cdr:nvCxnSpPr>
      <cdr:spPr>
        <a:xfrm xmlns:a="http://schemas.openxmlformats.org/drawingml/2006/main" flipH="1">
          <a:off x="2515337" y="2925511"/>
          <a:ext cx="8534" cy="761560"/>
        </a:xfrm>
        <a:prstGeom xmlns:a="http://schemas.openxmlformats.org/drawingml/2006/main" prst="line">
          <a:avLst/>
        </a:prstGeom>
      </cdr:spPr>
      <cdr:style>
        <a:lnRef xmlns:a="http://schemas.openxmlformats.org/drawingml/2006/main" idx="3">
          <a:schemeClr val="accent6"/>
        </a:lnRef>
        <a:fillRef xmlns:a="http://schemas.openxmlformats.org/drawingml/2006/main" idx="0">
          <a:schemeClr val="accent6"/>
        </a:fillRef>
        <a:effectRef xmlns:a="http://schemas.openxmlformats.org/drawingml/2006/main" idx="2">
          <a:schemeClr val="accent6"/>
        </a:effectRef>
        <a:fontRef xmlns:a="http://schemas.openxmlformats.org/drawingml/2006/main" idx="minor">
          <a:schemeClr val="tx1"/>
        </a:fontRef>
      </cdr:style>
    </cdr:cxnSp>
  </cdr:relSizeAnchor>
  <cdr:relSizeAnchor xmlns:cdr="http://schemas.openxmlformats.org/drawingml/2006/chartDrawing">
    <cdr:from>
      <cdr:x>0.33725</cdr:x>
      <cdr:y>0.6917</cdr:y>
    </cdr:from>
    <cdr:to>
      <cdr:x>0.5888</cdr:x>
      <cdr:y>0.75812</cdr:y>
    </cdr:to>
    <cdr:sp macro="" textlink="">
      <cdr:nvSpPr>
        <cdr:cNvPr id="5" name="TextBox 4"/>
        <cdr:cNvSpPr txBox="1"/>
      </cdr:nvSpPr>
      <cdr:spPr>
        <a:xfrm xmlns:a="http://schemas.openxmlformats.org/drawingml/2006/main">
          <a:off x="2569874" y="3001711"/>
          <a:ext cx="1916811" cy="2882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Breakeven Point: August 2015</a:t>
          </a:r>
        </a:p>
      </cdr:txBody>
    </cdr:sp>
  </cdr:relSizeAnchor>
  <cdr:relSizeAnchor xmlns:cdr="http://schemas.openxmlformats.org/drawingml/2006/chartDrawing">
    <cdr:from>
      <cdr:x>0.80725</cdr:x>
      <cdr:y>0.76194</cdr:y>
    </cdr:from>
    <cdr:to>
      <cdr:x>0.95758</cdr:x>
      <cdr:y>0.83217</cdr:y>
    </cdr:to>
    <cdr:sp macro="" textlink="">
      <cdr:nvSpPr>
        <cdr:cNvPr id="2" name="TextBox 1"/>
        <cdr:cNvSpPr txBox="1"/>
      </cdr:nvSpPr>
      <cdr:spPr>
        <a:xfrm xmlns:a="http://schemas.openxmlformats.org/drawingml/2006/main">
          <a:off x="6151274" y="3306511"/>
          <a:ext cx="1145496" cy="3048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pPr algn="l"/>
          <a:r>
            <a:rPr lang="en-US" sz="1600" dirty="0" smtClean="0">
              <a:solidFill>
                <a:schemeClr val="accent6">
                  <a:lumMod val="75000"/>
                </a:schemeClr>
              </a:solidFill>
            </a:rPr>
            <a:t>CERF Grant</a:t>
          </a:r>
          <a:endParaRPr lang="en-US" sz="1600" dirty="0">
            <a:solidFill>
              <a:schemeClr val="accent6">
                <a:lumMod val="75000"/>
              </a:schemeClr>
            </a:solidFill>
          </a:endParaRPr>
        </a:p>
      </cdr:txBody>
    </cdr:sp>
  </cdr:relSizeAnchor>
  <cdr:relSizeAnchor xmlns:cdr="http://schemas.openxmlformats.org/drawingml/2006/chartDrawing">
    <cdr:from>
      <cdr:x>0.24493</cdr:x>
      <cdr:y>0.85902</cdr:y>
    </cdr:from>
    <cdr:to>
      <cdr:x>0.28514</cdr:x>
      <cdr:y>0.92926</cdr:y>
    </cdr:to>
    <cdr:sp macro="" textlink="">
      <cdr:nvSpPr>
        <cdr:cNvPr id="9" name="TextBox 1"/>
        <cdr:cNvSpPr txBox="1"/>
      </cdr:nvSpPr>
      <cdr:spPr>
        <a:xfrm xmlns:a="http://schemas.openxmlformats.org/drawingml/2006/main">
          <a:off x="1866362" y="3727827"/>
          <a:ext cx="306423" cy="30480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l"/>
          <a:r>
            <a:rPr lang="en-US" sz="1600" dirty="0" smtClean="0">
              <a:solidFill>
                <a:schemeClr val="accent6">
                  <a:lumMod val="75000"/>
                </a:schemeClr>
              </a:solidFill>
            </a:rPr>
            <a:t>1</a:t>
          </a:r>
          <a:endParaRPr lang="en-US" sz="1600" dirty="0">
            <a:solidFill>
              <a:schemeClr val="accent6">
                <a:lumMod val="75000"/>
              </a:schemeClr>
            </a:solidFill>
          </a:endParaRPr>
        </a:p>
      </cdr:txBody>
    </cdr:sp>
  </cdr:relSizeAnchor>
  <cdr:relSizeAnchor xmlns:cdr="http://schemas.openxmlformats.org/drawingml/2006/chartDrawing">
    <cdr:from>
      <cdr:x>0.37599</cdr:x>
      <cdr:y>0.85902</cdr:y>
    </cdr:from>
    <cdr:to>
      <cdr:x>0.4162</cdr:x>
      <cdr:y>0.92926</cdr:y>
    </cdr:to>
    <cdr:sp macro="" textlink="">
      <cdr:nvSpPr>
        <cdr:cNvPr id="10" name="TextBox 1"/>
        <cdr:cNvSpPr txBox="1"/>
      </cdr:nvSpPr>
      <cdr:spPr>
        <a:xfrm xmlns:a="http://schemas.openxmlformats.org/drawingml/2006/main">
          <a:off x="2865014" y="3727827"/>
          <a:ext cx="306423" cy="30480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l"/>
          <a:r>
            <a:rPr lang="en-US" sz="1600" dirty="0" smtClean="0">
              <a:solidFill>
                <a:schemeClr val="accent6">
                  <a:lumMod val="75000"/>
                </a:schemeClr>
              </a:solidFill>
            </a:rPr>
            <a:t>2</a:t>
          </a:r>
          <a:endParaRPr lang="en-US" sz="1600" dirty="0">
            <a:solidFill>
              <a:schemeClr val="accent6">
                <a:lumMod val="75000"/>
              </a:schemeClr>
            </a:solidFill>
          </a:endParaRPr>
        </a:p>
      </cdr:txBody>
    </cdr:sp>
  </cdr:relSizeAnchor>
  <cdr:relSizeAnchor xmlns:cdr="http://schemas.openxmlformats.org/drawingml/2006/chartDrawing">
    <cdr:from>
      <cdr:x>0.50704</cdr:x>
      <cdr:y>0.85902</cdr:y>
    </cdr:from>
    <cdr:to>
      <cdr:x>0.54726</cdr:x>
      <cdr:y>0.92926</cdr:y>
    </cdr:to>
    <cdr:sp macro="" textlink="">
      <cdr:nvSpPr>
        <cdr:cNvPr id="11" name="TextBox 1"/>
        <cdr:cNvSpPr txBox="1"/>
      </cdr:nvSpPr>
      <cdr:spPr>
        <a:xfrm xmlns:a="http://schemas.openxmlformats.org/drawingml/2006/main">
          <a:off x="3863666" y="3727827"/>
          <a:ext cx="306423" cy="30480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l"/>
          <a:r>
            <a:rPr lang="en-US" sz="1600" dirty="0" smtClean="0">
              <a:solidFill>
                <a:schemeClr val="accent6">
                  <a:lumMod val="75000"/>
                </a:schemeClr>
              </a:solidFill>
            </a:rPr>
            <a:t>3</a:t>
          </a:r>
          <a:endParaRPr lang="en-US" sz="1600" dirty="0">
            <a:solidFill>
              <a:schemeClr val="accent6">
                <a:lumMod val="75000"/>
              </a:schemeClr>
            </a:solidFill>
          </a:endParaRPr>
        </a:p>
      </cdr:txBody>
    </cdr:sp>
  </cdr:relSizeAnchor>
  <cdr:relSizeAnchor xmlns:cdr="http://schemas.openxmlformats.org/drawingml/2006/chartDrawing">
    <cdr:from>
      <cdr:x>0.63037</cdr:x>
      <cdr:y>0.85902</cdr:y>
    </cdr:from>
    <cdr:to>
      <cdr:x>0.67059</cdr:x>
      <cdr:y>0.92926</cdr:y>
    </cdr:to>
    <cdr:sp macro="" textlink="">
      <cdr:nvSpPr>
        <cdr:cNvPr id="12" name="TextBox 1"/>
        <cdr:cNvSpPr txBox="1"/>
      </cdr:nvSpPr>
      <cdr:spPr>
        <a:xfrm xmlns:a="http://schemas.openxmlformats.org/drawingml/2006/main">
          <a:off x="4803455" y="3727827"/>
          <a:ext cx="306423" cy="30480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l"/>
          <a:r>
            <a:rPr lang="en-US" sz="1600" dirty="0" smtClean="0">
              <a:solidFill>
                <a:schemeClr val="accent6">
                  <a:lumMod val="75000"/>
                </a:schemeClr>
              </a:solidFill>
            </a:rPr>
            <a:t>4</a:t>
          </a:r>
          <a:endParaRPr lang="en-US" sz="1600" dirty="0">
            <a:solidFill>
              <a:schemeClr val="accent6">
                <a:lumMod val="75000"/>
              </a:schemeClr>
            </a:solidFill>
          </a:endParaRPr>
        </a:p>
      </cdr:txBody>
    </cdr:sp>
  </cdr:relSizeAnchor>
  <cdr:relSizeAnchor xmlns:cdr="http://schemas.openxmlformats.org/drawingml/2006/chartDrawing">
    <cdr:from>
      <cdr:x>0.75371</cdr:x>
      <cdr:y>0.85902</cdr:y>
    </cdr:from>
    <cdr:to>
      <cdr:x>0.79392</cdr:x>
      <cdr:y>0.92926</cdr:y>
    </cdr:to>
    <cdr:sp macro="" textlink="">
      <cdr:nvSpPr>
        <cdr:cNvPr id="13" name="TextBox 1"/>
        <cdr:cNvSpPr txBox="1"/>
      </cdr:nvSpPr>
      <cdr:spPr>
        <a:xfrm xmlns:a="http://schemas.openxmlformats.org/drawingml/2006/main">
          <a:off x="5743244" y="3727827"/>
          <a:ext cx="306423" cy="30480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algn="l"/>
          <a:r>
            <a:rPr lang="en-US" sz="1600" dirty="0" smtClean="0">
              <a:solidFill>
                <a:schemeClr val="accent6">
                  <a:lumMod val="75000"/>
                </a:schemeClr>
              </a:solidFill>
            </a:rPr>
            <a:t>5</a:t>
          </a:r>
          <a:endParaRPr lang="en-US" sz="1600" dirty="0">
            <a:solidFill>
              <a:schemeClr val="accent6">
                <a:lumMod val="75000"/>
              </a:schemeClr>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0.57</cdr:x>
      <cdr:y>0.50794</cdr:y>
    </cdr:from>
    <cdr:to>
      <cdr:x>0.5725</cdr:x>
      <cdr:y>0.92593</cdr:y>
    </cdr:to>
    <cdr:cxnSp macro="">
      <cdr:nvCxnSpPr>
        <cdr:cNvPr id="3" name="Straight Connector 2"/>
        <cdr:cNvCxnSpPr/>
      </cdr:nvCxnSpPr>
      <cdr:spPr>
        <a:xfrm xmlns:a="http://schemas.openxmlformats.org/drawingml/2006/main">
          <a:off x="4343400" y="1828813"/>
          <a:ext cx="19050" cy="1504937"/>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3550"/>
          </a:xfrm>
          <a:prstGeom prst="rect">
            <a:avLst/>
          </a:prstGeom>
        </p:spPr>
        <p:txBody>
          <a:bodyPr vert="horz" lIns="92382" tIns="46191" rIns="92382" bIns="46191"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27475" y="0"/>
            <a:ext cx="3005138" cy="463550"/>
          </a:xfrm>
          <a:prstGeom prst="rect">
            <a:avLst/>
          </a:prstGeom>
        </p:spPr>
        <p:txBody>
          <a:bodyPr vert="horz" lIns="92382" tIns="46191" rIns="92382" bIns="46191" rtlCol="0"/>
          <a:lstStyle>
            <a:lvl1pPr algn="r" eaLnBrk="1" fontAlgn="auto" hangingPunct="1">
              <a:spcBef>
                <a:spcPts val="0"/>
              </a:spcBef>
              <a:spcAft>
                <a:spcPts val="0"/>
              </a:spcAft>
              <a:defRPr sz="1200">
                <a:latin typeface="+mn-lt"/>
              </a:defRPr>
            </a:lvl1pPr>
          </a:lstStyle>
          <a:p>
            <a:pPr>
              <a:defRPr/>
            </a:pPr>
            <a:fld id="{3035EC11-3174-4C5F-B045-CE02283CA0C8}" type="datetimeFigureOut">
              <a:rPr lang="en-US"/>
              <a:pPr>
                <a:defRPr/>
              </a:pPr>
              <a:t>12/9/2013</a:t>
            </a:fld>
            <a:endParaRPr lang="en-US"/>
          </a:p>
        </p:txBody>
      </p:sp>
      <p:sp>
        <p:nvSpPr>
          <p:cNvPr id="4" name="Footer Placeholder 3"/>
          <p:cNvSpPr>
            <a:spLocks noGrp="1"/>
          </p:cNvSpPr>
          <p:nvPr>
            <p:ph type="ftr" sz="quarter" idx="2"/>
          </p:nvPr>
        </p:nvSpPr>
        <p:spPr>
          <a:xfrm>
            <a:off x="0" y="8769350"/>
            <a:ext cx="3005138" cy="463550"/>
          </a:xfrm>
          <a:prstGeom prst="rect">
            <a:avLst/>
          </a:prstGeom>
        </p:spPr>
        <p:txBody>
          <a:bodyPr vert="horz" lIns="92382" tIns="46191" rIns="92382" bIns="46191"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27475" y="8769350"/>
            <a:ext cx="3005138" cy="463550"/>
          </a:xfrm>
          <a:prstGeom prst="rect">
            <a:avLst/>
          </a:prstGeom>
        </p:spPr>
        <p:txBody>
          <a:bodyPr vert="horz" lIns="92382" tIns="46191" rIns="92382" bIns="46191" rtlCol="0" anchor="b"/>
          <a:lstStyle>
            <a:lvl1pPr algn="r" eaLnBrk="1" fontAlgn="auto" hangingPunct="1">
              <a:spcBef>
                <a:spcPts val="0"/>
              </a:spcBef>
              <a:spcAft>
                <a:spcPts val="0"/>
              </a:spcAft>
              <a:defRPr sz="1200">
                <a:latin typeface="+mn-lt"/>
              </a:defRPr>
            </a:lvl1pPr>
          </a:lstStyle>
          <a:p>
            <a:pPr>
              <a:defRPr/>
            </a:pPr>
            <a:fld id="{0C8C4093-7579-4849-AC8D-5C7383EBFD9A}" type="slidenum">
              <a:rPr lang="en-US"/>
              <a:pPr>
                <a:defRPr/>
              </a:pPr>
              <a:t>‹#›</a:t>
            </a:fld>
            <a:endParaRPr lang="en-US"/>
          </a:p>
        </p:txBody>
      </p:sp>
    </p:spTree>
    <p:extLst>
      <p:ext uri="{BB962C8B-B14F-4D97-AF65-F5344CB8AC3E}">
        <p14:creationId xmlns:p14="http://schemas.microsoft.com/office/powerpoint/2010/main" val="2928608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3550"/>
          </a:xfrm>
          <a:prstGeom prst="rect">
            <a:avLst/>
          </a:prstGeom>
        </p:spPr>
        <p:txBody>
          <a:bodyPr vert="horz" lIns="92382" tIns="46191" rIns="92382" bIns="46191"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27475" y="0"/>
            <a:ext cx="3005138" cy="463550"/>
          </a:xfrm>
          <a:prstGeom prst="rect">
            <a:avLst/>
          </a:prstGeom>
        </p:spPr>
        <p:txBody>
          <a:bodyPr vert="horz" lIns="92382" tIns="46191" rIns="92382" bIns="46191" rtlCol="0"/>
          <a:lstStyle>
            <a:lvl1pPr algn="r" eaLnBrk="1" fontAlgn="auto" hangingPunct="1">
              <a:spcBef>
                <a:spcPts val="0"/>
              </a:spcBef>
              <a:spcAft>
                <a:spcPts val="0"/>
              </a:spcAft>
              <a:defRPr sz="1200">
                <a:latin typeface="+mn-lt"/>
              </a:defRPr>
            </a:lvl1pPr>
          </a:lstStyle>
          <a:p>
            <a:pPr>
              <a:defRPr/>
            </a:pPr>
            <a:fld id="{2E6FE373-86F6-438F-9179-D54395362BAA}" type="datetimeFigureOut">
              <a:rPr lang="en-US"/>
              <a:pPr>
                <a:defRPr/>
              </a:pPr>
              <a:t>12/9/2013</a:t>
            </a:fld>
            <a:endParaRPr lang="en-US"/>
          </a:p>
        </p:txBody>
      </p:sp>
      <p:sp>
        <p:nvSpPr>
          <p:cNvPr id="4" name="Slide Image Placeholder 3"/>
          <p:cNvSpPr>
            <a:spLocks noGrp="1" noRot="1" noChangeAspect="1"/>
          </p:cNvSpPr>
          <p:nvPr>
            <p:ph type="sldImg" idx="2"/>
          </p:nvPr>
        </p:nvSpPr>
        <p:spPr>
          <a:xfrm>
            <a:off x="1389063" y="1154113"/>
            <a:ext cx="4156075" cy="3116262"/>
          </a:xfrm>
          <a:prstGeom prst="rect">
            <a:avLst/>
          </a:prstGeom>
          <a:noFill/>
          <a:ln w="12700">
            <a:solidFill>
              <a:prstClr val="black"/>
            </a:solidFill>
          </a:ln>
        </p:spPr>
        <p:txBody>
          <a:bodyPr vert="horz" lIns="92382" tIns="46191" rIns="92382" bIns="46191" rtlCol="0" anchor="ctr"/>
          <a:lstStyle/>
          <a:p>
            <a:pPr lvl="0"/>
            <a:endParaRPr lang="en-US" noProof="0"/>
          </a:p>
        </p:txBody>
      </p:sp>
      <p:sp>
        <p:nvSpPr>
          <p:cNvPr id="5" name="Notes Placeholder 4"/>
          <p:cNvSpPr>
            <a:spLocks noGrp="1"/>
          </p:cNvSpPr>
          <p:nvPr>
            <p:ph type="body" sz="quarter" idx="3"/>
          </p:nvPr>
        </p:nvSpPr>
        <p:spPr>
          <a:xfrm>
            <a:off x="693738" y="4443413"/>
            <a:ext cx="5546725" cy="3635375"/>
          </a:xfrm>
          <a:prstGeom prst="rect">
            <a:avLst/>
          </a:prstGeom>
        </p:spPr>
        <p:txBody>
          <a:bodyPr vert="horz" lIns="92382" tIns="46191" rIns="92382" bIns="4619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69350"/>
            <a:ext cx="3005138" cy="463550"/>
          </a:xfrm>
          <a:prstGeom prst="rect">
            <a:avLst/>
          </a:prstGeom>
        </p:spPr>
        <p:txBody>
          <a:bodyPr vert="horz" lIns="92382" tIns="46191" rIns="92382" bIns="46191"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27475" y="8769350"/>
            <a:ext cx="3005138" cy="463550"/>
          </a:xfrm>
          <a:prstGeom prst="rect">
            <a:avLst/>
          </a:prstGeom>
        </p:spPr>
        <p:txBody>
          <a:bodyPr vert="horz" lIns="92382" tIns="46191" rIns="92382" bIns="46191" rtlCol="0" anchor="b"/>
          <a:lstStyle>
            <a:lvl1pPr algn="r" eaLnBrk="1" fontAlgn="auto" hangingPunct="1">
              <a:spcBef>
                <a:spcPts val="0"/>
              </a:spcBef>
              <a:spcAft>
                <a:spcPts val="0"/>
              </a:spcAft>
              <a:defRPr sz="1200">
                <a:latin typeface="+mn-lt"/>
              </a:defRPr>
            </a:lvl1pPr>
          </a:lstStyle>
          <a:p>
            <a:pPr>
              <a:defRPr/>
            </a:pPr>
            <a:fld id="{13E15A65-8417-4E5A-8097-45987142ADBF}" type="slidenum">
              <a:rPr lang="en-US"/>
              <a:pPr>
                <a:defRPr/>
              </a:pPr>
              <a:t>‹#›</a:t>
            </a:fld>
            <a:endParaRPr lang="en-US"/>
          </a:p>
        </p:txBody>
      </p:sp>
    </p:spTree>
    <p:extLst>
      <p:ext uri="{BB962C8B-B14F-4D97-AF65-F5344CB8AC3E}">
        <p14:creationId xmlns:p14="http://schemas.microsoft.com/office/powerpoint/2010/main" val="16581864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automotivetools.com/Liquidynamics/Tote-System-275-Gallon-IBC-Tote-Tank/901071/568/Product.aspx"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amazon.com/Gallon-Drain-Bottom-Inductor-Proces/dp/B003T42L7Y" TargetMode="External"/><Relationship Id="rId4" Type="http://schemas.openxmlformats.org/officeDocument/2006/relationships/hyperlink" Target="http://www.disasterstuff.com/store/pc/5-PACK-of-Buckets-with-Standard-Lids-p66.htm#.Uo2nucSshc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ngm.nationalgeographic.com/2012/12/methane/thiessen-photography#/01-methane-bubbling-from-arctic-lake-670.jp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zombiehunters.org/wiki/index.php/Waste_Vegetable_Oil" TargetMode="External"/><Relationship Id="rId5" Type="http://schemas.openxmlformats.org/officeDocument/2006/relationships/hyperlink" Target="http://www.baconsrebellion.com/2013/09/suspicious-trading-in-gas-ethanol-credits.html" TargetMode="External"/><Relationship Id="rId4" Type="http://schemas.openxmlformats.org/officeDocument/2006/relationships/hyperlink" Target="http://biodieselchemist.webs.com/"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zorotools.com/g/00058735/k-G3442731?utm_source=google_shopping&amp;utm_medium=cpc&amp;utm_campaign=Google_Shopping_Feed&amp;kw=%7bkeyword%7d&amp;gclid=CIiFgezslrsCFdE-Mgod4T4Acg"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journeytoforever.org/biodiesel_svo.htm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titrations.info/acid-base-titration-indicators-preparation"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vegoilcar.co.uk/wvo_filtering_setup.php"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praher-valves.com/files/big_images/Produkte/pvc/2W-KH-S4-pneum.jpg"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ilterbag.com/Waste-Vegetable-Oil-Filtration-16.html"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www.threedeadflies.com/settlingtank.asp" TargetMode="External"/><Relationship Id="rId4" Type="http://schemas.openxmlformats.org/officeDocument/2006/relationships/hyperlink" Target="http://www.wvodesigns.com/shop/centrifuges/rpc-basic.htm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FB9200-6994-413E-84CA-B1E2B7CACB1E}" type="slidenum">
              <a:rPr lang="en-US" smtClean="0"/>
              <a:pPr fontAlgn="base">
                <a:spcBef>
                  <a:spcPct val="0"/>
                </a:spcBef>
                <a:spcAft>
                  <a:spcPct val="0"/>
                </a:spcAft>
              </a:pPr>
              <a:t>1</a:t>
            </a:fld>
            <a:endParaRPr lang="en-US" smtClean="0"/>
          </a:p>
        </p:txBody>
      </p:sp>
    </p:spTree>
    <p:extLst>
      <p:ext uri="{BB962C8B-B14F-4D97-AF65-F5344CB8AC3E}">
        <p14:creationId xmlns:p14="http://schemas.microsoft.com/office/powerpoint/2010/main" val="82765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sz="1200" dirty="0" smtClean="0"/>
              <a:t>Options:</a:t>
            </a:r>
          </a:p>
          <a:p>
            <a:pPr marL="171450" indent="-171450">
              <a:buFont typeface="Arial" panose="020B0604020202020204" pitchFamily="34" charset="0"/>
              <a:buChar char="•"/>
              <a:defRPr/>
            </a:pPr>
            <a:r>
              <a:rPr lang="en-US" sz="1200" dirty="0" smtClean="0"/>
              <a:t>Physical</a:t>
            </a:r>
            <a:r>
              <a:rPr lang="en-US" sz="1200" baseline="0" dirty="0" smtClean="0"/>
              <a:t> Plant Warehouse</a:t>
            </a:r>
          </a:p>
          <a:p>
            <a:pPr marL="171450" indent="-171450">
              <a:buFont typeface="Arial" panose="020B0604020202020204" pitchFamily="34" charset="0"/>
              <a:buChar char="•"/>
              <a:defRPr/>
            </a:pPr>
            <a:r>
              <a:rPr lang="en-US" sz="1200" baseline="0" dirty="0" smtClean="0"/>
              <a:t>Boiler Room Under Commons</a:t>
            </a:r>
          </a:p>
          <a:p>
            <a:pPr marL="171450" indent="-171450">
              <a:buFont typeface="Arial" panose="020B0604020202020204" pitchFamily="34" charset="0"/>
              <a:buChar char="•"/>
              <a:defRPr/>
            </a:pPr>
            <a:r>
              <a:rPr lang="en-US" sz="1200" baseline="0" dirty="0" smtClean="0"/>
              <a:t>Moveable Trailer</a:t>
            </a:r>
            <a:endParaRPr lang="en-US" sz="1200" dirty="0" smtClean="0"/>
          </a:p>
          <a:p>
            <a:pPr>
              <a:defRPr/>
            </a:pPr>
            <a:endParaRPr lang="en-US" sz="1200" dirty="0" smtClean="0"/>
          </a:p>
          <a:p>
            <a:pPr>
              <a:defRPr/>
            </a:pPr>
            <a:r>
              <a:rPr lang="en-US" sz="1200" dirty="0" smtClean="0"/>
              <a:t>Reasons:</a:t>
            </a:r>
          </a:p>
          <a:p>
            <a:pPr marL="171450" indent="-171450">
              <a:buFont typeface="Arial" panose="020B0604020202020204" pitchFamily="34" charset="0"/>
              <a:buChar char="•"/>
              <a:defRPr/>
            </a:pPr>
            <a:r>
              <a:rPr lang="en-US" sz="1200" dirty="0" smtClean="0"/>
              <a:t>Ownership</a:t>
            </a:r>
          </a:p>
          <a:p>
            <a:pPr marL="171450" indent="-171450">
              <a:buFont typeface="Arial" panose="020B0604020202020204" pitchFamily="34" charset="0"/>
              <a:buChar char="•"/>
              <a:defRPr/>
            </a:pPr>
            <a:r>
              <a:rPr lang="en-US" sz="1200" dirty="0" smtClean="0"/>
              <a:t>Ease of Accessibility</a:t>
            </a:r>
          </a:p>
          <a:p>
            <a:pPr marL="171450" indent="-171450">
              <a:buFont typeface="Arial" panose="020B0604020202020204" pitchFamily="34" charset="0"/>
              <a:buChar char="•"/>
              <a:defRPr/>
            </a:pPr>
            <a:r>
              <a:rPr lang="en-US" sz="1200" dirty="0" smtClean="0"/>
              <a:t>Climate Control</a:t>
            </a:r>
          </a:p>
          <a:p>
            <a:pPr marL="171450" indent="-171450">
              <a:buFont typeface="Arial" panose="020B0604020202020204" pitchFamily="34" charset="0"/>
              <a:buChar char="•"/>
              <a:defRPr/>
            </a:pPr>
            <a:r>
              <a:rPr lang="en-US" sz="1200" dirty="0" smtClean="0"/>
              <a:t>Shelving</a:t>
            </a:r>
          </a:p>
          <a:p>
            <a:pPr marL="171450" indent="-171450">
              <a:buFont typeface="Arial" panose="020B0604020202020204" pitchFamily="34" charset="0"/>
              <a:buChar char="•"/>
              <a:defRPr/>
            </a:pPr>
            <a:r>
              <a:rPr lang="en-US" sz="1200" dirty="0" smtClean="0"/>
              <a:t>Under Utilized</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120 Sq. Ft</a:t>
            </a:r>
            <a:r>
              <a:rPr lang="en-US" baseline="0" dirty="0" smtClean="0"/>
              <a:t> Available</a:t>
            </a:r>
            <a:endParaRPr lang="en-US" dirty="0" smtClean="0"/>
          </a:p>
          <a:p>
            <a:pPr marL="171450" indent="-171450">
              <a:buFont typeface="Arial" panose="020B0604020202020204" pitchFamily="34" charset="0"/>
              <a:buChar char="•"/>
              <a:defRPr/>
            </a:pPr>
            <a:endParaRPr lang="en-US" sz="1200" dirty="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A1D908C-75F6-4389-A028-4321590B628E}" type="slidenum">
              <a:rPr lang="en-US" smtClean="0"/>
              <a:pPr/>
              <a:t>13</a:t>
            </a:fld>
            <a:endParaRPr lang="en-US" smtClean="0"/>
          </a:p>
        </p:txBody>
      </p:sp>
    </p:spTree>
    <p:extLst>
      <p:ext uri="{BB962C8B-B14F-4D97-AF65-F5344CB8AC3E}">
        <p14:creationId xmlns:p14="http://schemas.microsoft.com/office/powerpoint/2010/main" val="618424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Options:</a:t>
            </a:r>
          </a:p>
          <a:p>
            <a:pPr marL="171450" indent="-171450">
              <a:buFont typeface="Arial" panose="020B0604020202020204" pitchFamily="34" charset="0"/>
              <a:buChar char="•"/>
            </a:pPr>
            <a:r>
              <a:rPr lang="en-US" dirty="0" smtClean="0"/>
              <a:t>Custom-Built System</a:t>
            </a:r>
          </a:p>
          <a:p>
            <a:pPr marL="171450" indent="-171450">
              <a:buFont typeface="Arial" panose="020B0604020202020204" pitchFamily="34" charset="0"/>
              <a:buChar char="•"/>
            </a:pPr>
            <a:r>
              <a:rPr lang="en-US" dirty="0" smtClean="0"/>
              <a:t>Industrial Racking System</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Reasons:</a:t>
            </a:r>
          </a:p>
          <a:p>
            <a:pPr marL="171450" indent="-171450">
              <a:buFont typeface="Arial" panose="020B0604020202020204" pitchFamily="34" charset="0"/>
              <a:buChar char="•"/>
            </a:pPr>
            <a:r>
              <a:rPr lang="en-US" dirty="0" smtClean="0"/>
              <a:t>Present Currently</a:t>
            </a:r>
          </a:p>
          <a:p>
            <a:pPr marL="171450" indent="-171450">
              <a:buFont typeface="Arial" panose="020B0604020202020204" pitchFamily="34" charset="0"/>
              <a:buChar char="•"/>
            </a:pPr>
            <a:r>
              <a:rPr lang="en-US" dirty="0" smtClean="0"/>
              <a:t>Customizable</a:t>
            </a:r>
          </a:p>
          <a:p>
            <a:pPr marL="171450" indent="-171450">
              <a:buFont typeface="Arial" panose="020B0604020202020204" pitchFamily="34" charset="0"/>
              <a:buChar char="•"/>
            </a:pPr>
            <a:r>
              <a:rPr lang="en-US" dirty="0" smtClean="0"/>
              <a:t>OSHA Requirements</a:t>
            </a:r>
          </a:p>
          <a:p>
            <a:pPr marL="171450" indent="-171450">
              <a:buFont typeface="Arial" panose="020B0604020202020204" pitchFamily="34" charset="0"/>
              <a:buChar char="•"/>
            </a:pPr>
            <a:r>
              <a:rPr lang="en-US" dirty="0" smtClean="0"/>
              <a:t>Weight Requirements</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5D01B24-63FA-4A1C-B1F9-F0A98BB8954B}" type="slidenum">
              <a:rPr lang="en-US" smtClean="0"/>
              <a:pPr/>
              <a:t>14</a:t>
            </a:fld>
            <a:endParaRPr lang="en-US" smtClean="0"/>
          </a:p>
        </p:txBody>
      </p:sp>
    </p:spTree>
    <p:extLst>
      <p:ext uri="{BB962C8B-B14F-4D97-AF65-F5344CB8AC3E}">
        <p14:creationId xmlns:p14="http://schemas.microsoft.com/office/powerpoint/2010/main" val="1356658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Options:</a:t>
            </a:r>
          </a:p>
          <a:p>
            <a:r>
              <a:rPr lang="en-US" dirty="0" smtClean="0"/>
              <a:t>Existing Heater</a:t>
            </a:r>
          </a:p>
          <a:p>
            <a:r>
              <a:rPr lang="en-US" dirty="0" smtClean="0"/>
              <a:t>Heating Blanket</a:t>
            </a:r>
          </a:p>
          <a:p>
            <a:r>
              <a:rPr lang="en-US" dirty="0" smtClean="0"/>
              <a:t>Heating</a:t>
            </a:r>
            <a:r>
              <a:rPr lang="en-US" baseline="0" dirty="0" smtClean="0"/>
              <a:t> Tape</a:t>
            </a:r>
          </a:p>
          <a:p>
            <a:r>
              <a:rPr lang="en-US" baseline="0" dirty="0" smtClean="0"/>
              <a:t>Waste Incinerator </a:t>
            </a:r>
          </a:p>
          <a:p>
            <a:endParaRPr lang="en-US" baseline="0" dirty="0" smtClean="0"/>
          </a:p>
          <a:p>
            <a:r>
              <a:rPr lang="en-US" baseline="0" dirty="0" smtClean="0"/>
              <a:t>Reasons:</a:t>
            </a:r>
          </a:p>
          <a:p>
            <a:pPr marL="171450" indent="-171450">
              <a:buFont typeface="Arial" panose="020B0604020202020204" pitchFamily="34" charset="0"/>
              <a:buChar char="•"/>
              <a:defRPr/>
            </a:pPr>
            <a:r>
              <a:rPr lang="en-US" sz="1200" dirty="0" smtClean="0"/>
              <a:t>Present Currently</a:t>
            </a:r>
          </a:p>
          <a:p>
            <a:pPr marL="171450" indent="-171450">
              <a:buFont typeface="Arial" panose="020B0604020202020204" pitchFamily="34" charset="0"/>
              <a:buChar char="•"/>
              <a:defRPr/>
            </a:pPr>
            <a:r>
              <a:rPr lang="en-US" sz="1200" dirty="0" smtClean="0"/>
              <a:t>Fuel Temperature into Centrifuge</a:t>
            </a:r>
          </a:p>
          <a:p>
            <a:pPr marL="171450" indent="-171450">
              <a:buFont typeface="Arial" panose="020B0604020202020204" pitchFamily="34" charset="0"/>
              <a:buChar char="•"/>
              <a:defRPr/>
            </a:pPr>
            <a:r>
              <a:rPr lang="en-US" sz="1200" dirty="0" smtClean="0"/>
              <a:t>Cost</a:t>
            </a:r>
          </a:p>
          <a:p>
            <a:endParaRPr lang="en-US" baseline="0" dirty="0" smtClean="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EEC8296-5502-440E-B745-77372CFD6352}" type="slidenum">
              <a:rPr lang="en-US" smtClean="0"/>
              <a:pPr/>
              <a:t>15</a:t>
            </a:fld>
            <a:endParaRPr lang="en-US" smtClean="0"/>
          </a:p>
        </p:txBody>
      </p:sp>
    </p:spTree>
    <p:extLst>
      <p:ext uri="{BB962C8B-B14F-4D97-AF65-F5344CB8AC3E}">
        <p14:creationId xmlns:p14="http://schemas.microsoft.com/office/powerpoint/2010/main" val="1879543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Options:</a:t>
            </a:r>
          </a:p>
          <a:p>
            <a:r>
              <a:rPr lang="en-US" dirty="0" smtClean="0"/>
              <a:t>IBC</a:t>
            </a:r>
            <a:r>
              <a:rPr lang="en-US" baseline="0" dirty="0" smtClean="0"/>
              <a:t> Totes</a:t>
            </a:r>
            <a:endParaRPr lang="en-US" dirty="0" smtClean="0"/>
          </a:p>
          <a:p>
            <a:r>
              <a:rPr lang="en-US" dirty="0" smtClean="0"/>
              <a:t>55</a:t>
            </a:r>
            <a:r>
              <a:rPr lang="en-US" baseline="0" dirty="0" smtClean="0"/>
              <a:t> Gallon Drums</a:t>
            </a:r>
          </a:p>
          <a:p>
            <a:r>
              <a:rPr lang="en-US" dirty="0" smtClean="0"/>
              <a:t>5 Gallon Buckets</a:t>
            </a:r>
          </a:p>
          <a:p>
            <a:r>
              <a:rPr lang="en-US" dirty="0" smtClean="0"/>
              <a:t>Conical</a:t>
            </a:r>
            <a:r>
              <a:rPr lang="en-US" baseline="0" dirty="0" smtClean="0"/>
              <a:t> Tanks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hlinkClick r:id="rId3"/>
              </a:rPr>
              <a:t>http://www.automotivetools.com/Liquidynamics/Tote-System-275-Gallon-IBC-Tote-Tank/901071/568/Product.aspx</a:t>
            </a: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hlinkClick r:id="rId4"/>
              </a:rPr>
              <a:t>http://www.disasterstuff.com/store/pc/5-PACK-of-Buckets-with-Standard-Lids-p66.htm#.Uo2nucSshcY</a:t>
            </a: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hlinkClick r:id="rId5"/>
              </a:rPr>
              <a:t>http://www.amazon.com/Gallon-Drain-Bottom-Inductor-Proces/dp/B003T42L7Y</a:t>
            </a: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endParaRPr lang="en-US" baseline="0" dirty="0" smtClean="0"/>
          </a:p>
          <a:p>
            <a:r>
              <a:rPr lang="en-US" baseline="0" dirty="0" smtClean="0"/>
              <a:t>Reasons:</a:t>
            </a:r>
          </a:p>
          <a:p>
            <a:pPr marL="171450" indent="-171450">
              <a:buFont typeface="Arial" panose="020B0604020202020204" pitchFamily="34" charset="0"/>
              <a:buChar char="•"/>
            </a:pPr>
            <a:r>
              <a:rPr lang="en-US" dirty="0" smtClean="0"/>
              <a:t>IBC</a:t>
            </a:r>
            <a:r>
              <a:rPr lang="en-US" baseline="0" dirty="0" smtClean="0"/>
              <a:t> Totes:</a:t>
            </a:r>
          </a:p>
          <a:p>
            <a:pPr marL="628650" lvl="1" indent="-171450">
              <a:buFont typeface="Arial" panose="020B0604020202020204" pitchFamily="34" charset="0"/>
              <a:buChar char="•"/>
              <a:defRPr/>
            </a:pPr>
            <a:r>
              <a:rPr lang="en-US" sz="1200" dirty="0" smtClean="0"/>
              <a:t>Shape</a:t>
            </a:r>
          </a:p>
          <a:p>
            <a:pPr marL="628650" lvl="1" indent="-171450">
              <a:buFont typeface="Arial" panose="020B0604020202020204" pitchFamily="34" charset="0"/>
              <a:buChar char="•"/>
              <a:defRPr/>
            </a:pPr>
            <a:r>
              <a:rPr lang="en-US" sz="1200" dirty="0" smtClean="0"/>
              <a:t>Large Volume</a:t>
            </a:r>
          </a:p>
          <a:p>
            <a:pPr marL="628650" lvl="1" indent="-171450">
              <a:buFont typeface="Arial" panose="020B0604020202020204" pitchFamily="34" charset="0"/>
              <a:buChar char="•"/>
              <a:defRPr/>
            </a:pPr>
            <a:r>
              <a:rPr lang="en-US" sz="1200" dirty="0" smtClean="0"/>
              <a:t>Openings &amp; Valves</a:t>
            </a:r>
          </a:p>
          <a:p>
            <a:pPr marL="628650" lvl="1" indent="-171450">
              <a:buFont typeface="Arial" panose="020B0604020202020204" pitchFamily="34" charset="0"/>
              <a:buChar char="•"/>
              <a:defRPr/>
            </a:pPr>
            <a:r>
              <a:rPr lang="en-US" sz="1200" dirty="0" smtClean="0"/>
              <a:t>Fork-Lift Access</a:t>
            </a:r>
          </a:p>
          <a:p>
            <a:pPr marL="628650" lvl="1" indent="-171450">
              <a:buFont typeface="Arial" panose="020B0604020202020204" pitchFamily="34" charset="0"/>
              <a:buChar char="•"/>
              <a:defRPr/>
            </a:pPr>
            <a:r>
              <a:rPr lang="en-US" sz="1200" dirty="0" smtClean="0"/>
              <a:t>Food-Grade</a:t>
            </a:r>
          </a:p>
          <a:p>
            <a:pPr marL="171450" indent="-171450">
              <a:buFont typeface="Arial" panose="020B0604020202020204" pitchFamily="34" charset="0"/>
              <a:buChar char="•"/>
            </a:pPr>
            <a:r>
              <a:rPr lang="en-US" baseline="0" dirty="0" smtClean="0"/>
              <a:t>5 Gallon Buckets</a:t>
            </a:r>
          </a:p>
          <a:p>
            <a:pPr marL="800100" lvl="1" indent="-342900">
              <a:buFont typeface="Arial" panose="020B0604020202020204" pitchFamily="34" charset="0"/>
              <a:buChar char="•"/>
              <a:defRPr/>
            </a:pPr>
            <a:r>
              <a:rPr lang="en-US" sz="2400" dirty="0" smtClean="0"/>
              <a:t>Transportation</a:t>
            </a:r>
          </a:p>
          <a:p>
            <a:pPr marL="800100" lvl="1" indent="-342900">
              <a:buFont typeface="Arial" panose="020B0604020202020204" pitchFamily="34" charset="0"/>
              <a:buChar char="•"/>
              <a:defRPr/>
            </a:pPr>
            <a:r>
              <a:rPr lang="en-US" sz="2400" dirty="0" smtClean="0"/>
              <a:t>Fryer Volume</a:t>
            </a:r>
          </a:p>
          <a:p>
            <a:pPr marL="171450" indent="-171450">
              <a:buFont typeface="Arial" panose="020B0604020202020204" pitchFamily="34" charset="0"/>
              <a:buChar char="•"/>
            </a:pPr>
            <a:r>
              <a:rPr lang="en-US" baseline="0" dirty="0" smtClean="0"/>
              <a:t>Conical Tank</a:t>
            </a:r>
          </a:p>
          <a:p>
            <a:pPr marL="800100" lvl="1" indent="-342900">
              <a:buFont typeface="Arial" panose="020B0604020202020204" pitchFamily="34" charset="0"/>
              <a:buChar char="•"/>
              <a:defRPr/>
            </a:pPr>
            <a:r>
              <a:rPr lang="en-US" sz="2400" dirty="0" smtClean="0"/>
              <a:t>Staging</a:t>
            </a:r>
          </a:p>
          <a:p>
            <a:pPr marL="800100" lvl="1" indent="-342900">
              <a:buFont typeface="Arial" panose="020B0604020202020204" pitchFamily="34" charset="0"/>
              <a:buChar char="•"/>
              <a:defRPr/>
            </a:pPr>
            <a:r>
              <a:rPr lang="en-US" sz="2400" dirty="0" smtClean="0"/>
              <a:t>Bulk</a:t>
            </a:r>
            <a:r>
              <a:rPr lang="en-US" sz="2400" baseline="0" dirty="0" smtClean="0"/>
              <a:t> </a:t>
            </a:r>
            <a:r>
              <a:rPr lang="en-US" sz="2400" dirty="0" smtClean="0"/>
              <a:t>Sludge Removal</a:t>
            </a:r>
          </a:p>
          <a:p>
            <a:endParaRPr lang="en-US" dirty="0"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8522E2E-443C-4DB8-9AF7-A35EB61F1C0C}" type="slidenum">
              <a:rPr lang="en-US" smtClean="0"/>
              <a:pPr/>
              <a:t>16</a:t>
            </a:fld>
            <a:endParaRPr lang="en-US" smtClean="0"/>
          </a:p>
        </p:txBody>
      </p:sp>
    </p:spTree>
    <p:extLst>
      <p:ext uri="{BB962C8B-B14F-4D97-AF65-F5344CB8AC3E}">
        <p14:creationId xmlns:p14="http://schemas.microsoft.com/office/powerpoint/2010/main" val="2286052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Options:</a:t>
            </a:r>
          </a:p>
          <a:p>
            <a:pPr marL="171450" indent="-171450">
              <a:buFont typeface="Arial" panose="020B0604020202020204" pitchFamily="34" charset="0"/>
              <a:buChar char="•"/>
            </a:pPr>
            <a:r>
              <a:rPr lang="en-US" dirty="0" smtClean="0"/>
              <a:t>Non Rigid </a:t>
            </a:r>
          </a:p>
          <a:p>
            <a:pPr marL="171450" indent="-171450">
              <a:buFont typeface="Arial" panose="020B0604020202020204" pitchFamily="34" charset="0"/>
              <a:buChar char="•"/>
            </a:pPr>
            <a:r>
              <a:rPr lang="en-US" dirty="0" smtClean="0"/>
              <a:t>Batch</a:t>
            </a:r>
          </a:p>
          <a:p>
            <a:pPr marL="171450" indent="-171450">
              <a:buFont typeface="Arial" panose="020B0604020202020204" pitchFamily="34" charset="0"/>
              <a:buChar char="•"/>
            </a:pPr>
            <a:r>
              <a:rPr lang="en-US" dirty="0" smtClean="0"/>
              <a:t>Pull System</a:t>
            </a:r>
          </a:p>
          <a:p>
            <a:pPr marL="171450" indent="-171450">
              <a:buFont typeface="Arial" panose="020B0604020202020204" pitchFamily="34" charset="0"/>
              <a:buChar char="•"/>
            </a:pPr>
            <a:r>
              <a:rPr lang="en-US" dirty="0" smtClean="0"/>
              <a:t>Hybrid</a:t>
            </a:r>
          </a:p>
          <a:p>
            <a:endParaRPr lang="en-US" dirty="0" smtClean="0"/>
          </a:p>
          <a:p>
            <a:r>
              <a:rPr lang="en-US" dirty="0" smtClean="0"/>
              <a:t>Reasons: </a:t>
            </a:r>
          </a:p>
          <a:p>
            <a:pPr marL="171450" indent="-171450">
              <a:buFont typeface="Arial" panose="020B0604020202020204" pitchFamily="34" charset="0"/>
              <a:buChar char="•"/>
            </a:pPr>
            <a:r>
              <a:rPr lang="en-US" sz="1200" dirty="0" smtClean="0"/>
              <a:t>Cleanliness! (Rigid)</a:t>
            </a:r>
          </a:p>
          <a:p>
            <a:pPr marL="171450" indent="-171450">
              <a:buFont typeface="Arial" panose="020B0604020202020204" pitchFamily="34" charset="0"/>
              <a:buChar char="•"/>
              <a:defRPr/>
            </a:pPr>
            <a:r>
              <a:rPr lang="en-US" sz="1200" dirty="0" smtClean="0"/>
              <a:t>Settling Requirements</a:t>
            </a:r>
          </a:p>
          <a:p>
            <a:pPr marL="171450" indent="-171450">
              <a:buFont typeface="Arial" panose="020B0604020202020204" pitchFamily="34" charset="0"/>
              <a:buChar char="•"/>
              <a:defRPr/>
            </a:pPr>
            <a:r>
              <a:rPr lang="en-US" sz="1200" dirty="0" smtClean="0"/>
              <a:t>Raw VWO Output</a:t>
            </a:r>
          </a:p>
          <a:p>
            <a:pPr marL="171450" indent="-171450">
              <a:buFont typeface="Arial" panose="020B0604020202020204" pitchFamily="34" charset="0"/>
              <a:buChar char="•"/>
              <a:defRPr/>
            </a:pPr>
            <a:r>
              <a:rPr lang="en-US" sz="1200" dirty="0" smtClean="0"/>
              <a:t>Extra Capacity</a:t>
            </a:r>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E422630-18D2-4F99-90B6-0C660850BA23}" type="slidenum">
              <a:rPr lang="en-US" smtClean="0"/>
              <a:pPr/>
              <a:t>17</a:t>
            </a:fld>
            <a:endParaRPr lang="en-US" smtClean="0"/>
          </a:p>
        </p:txBody>
      </p:sp>
    </p:spTree>
    <p:extLst>
      <p:ext uri="{BB962C8B-B14F-4D97-AF65-F5344CB8AC3E}">
        <p14:creationId xmlns:p14="http://schemas.microsoft.com/office/powerpoint/2010/main" val="3274535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Options:</a:t>
            </a:r>
          </a:p>
          <a:p>
            <a:pPr marL="171450" indent="-171450">
              <a:buFont typeface="Arial" panose="020B0604020202020204" pitchFamily="34" charset="0"/>
              <a:buChar char="•"/>
            </a:pPr>
            <a:r>
              <a:rPr lang="en-US" dirty="0" smtClean="0"/>
              <a:t>Golf Cart</a:t>
            </a:r>
          </a:p>
          <a:p>
            <a:pPr marL="171450" indent="-171450">
              <a:buFont typeface="Arial" panose="020B0604020202020204" pitchFamily="34" charset="0"/>
              <a:buChar char="•"/>
            </a:pPr>
            <a:r>
              <a:rPr lang="en-US" dirty="0" smtClean="0"/>
              <a:t>Recycling Truck</a:t>
            </a:r>
          </a:p>
          <a:p>
            <a:endParaRPr lang="en-US" dirty="0" smtClean="0"/>
          </a:p>
          <a:p>
            <a:r>
              <a:rPr lang="en-US" dirty="0" smtClean="0"/>
              <a:t>Reasons:</a:t>
            </a:r>
          </a:p>
          <a:p>
            <a:pPr marL="171450" indent="-171450">
              <a:buFont typeface="Arial" panose="020B0604020202020204" pitchFamily="34" charset="0"/>
              <a:buChar char="•"/>
              <a:defRPr/>
            </a:pPr>
            <a:r>
              <a:rPr lang="en-US" sz="1200" dirty="0" smtClean="0"/>
              <a:t>Stops Daily at Dining Halls</a:t>
            </a:r>
          </a:p>
          <a:p>
            <a:pPr marL="171450" indent="-171450">
              <a:buFont typeface="Arial" panose="020B0604020202020204" pitchFamily="34" charset="0"/>
              <a:buChar char="•"/>
              <a:defRPr/>
            </a:pPr>
            <a:r>
              <a:rPr lang="en-US" sz="1200" dirty="0" smtClean="0"/>
              <a:t>WVO is Form of Recycling</a:t>
            </a:r>
          </a:p>
          <a:p>
            <a:pPr marL="171450" indent="-171450">
              <a:buFont typeface="Arial" panose="020B0604020202020204" pitchFamily="34" charset="0"/>
              <a:buChar char="•"/>
              <a:defRPr/>
            </a:pPr>
            <a:r>
              <a:rPr lang="en-US" sz="1200" dirty="0" smtClean="0"/>
              <a:t>Zero cost or Added Labor</a:t>
            </a:r>
          </a:p>
          <a:p>
            <a:endParaRPr lang="en-US" dirty="0" smtClean="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E3B3196-CF4B-4428-9841-F91052E554D7}" type="slidenum">
              <a:rPr lang="en-US" smtClean="0"/>
              <a:pPr/>
              <a:t>18</a:t>
            </a:fld>
            <a:endParaRPr lang="en-US" smtClean="0"/>
          </a:p>
        </p:txBody>
      </p:sp>
    </p:spTree>
    <p:extLst>
      <p:ext uri="{BB962C8B-B14F-4D97-AF65-F5344CB8AC3E}">
        <p14:creationId xmlns:p14="http://schemas.microsoft.com/office/powerpoint/2010/main" val="240323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Options:</a:t>
            </a:r>
          </a:p>
          <a:p>
            <a:pPr marL="171450" indent="-171450">
              <a:buFont typeface="Arial" panose="020B0604020202020204" pitchFamily="34" charset="0"/>
              <a:buChar char="•"/>
            </a:pPr>
            <a:r>
              <a:rPr lang="en-US" dirty="0" smtClean="0"/>
              <a:t>Reuse</a:t>
            </a:r>
          </a:p>
          <a:p>
            <a:pPr marL="171450" indent="-171450">
              <a:buFont typeface="Arial" panose="020B0604020202020204" pitchFamily="34" charset="0"/>
              <a:buChar char="•"/>
            </a:pPr>
            <a:r>
              <a:rPr lang="en-US" dirty="0" smtClean="0"/>
              <a:t>Compost</a:t>
            </a:r>
          </a:p>
          <a:p>
            <a:pPr marL="171450" indent="-171450">
              <a:buFont typeface="Arial" panose="020B0604020202020204" pitchFamily="34" charset="0"/>
              <a:buChar char="•"/>
            </a:pPr>
            <a:r>
              <a:rPr lang="en-US" dirty="0" smtClean="0"/>
              <a:t>Dispose</a:t>
            </a:r>
          </a:p>
          <a:p>
            <a:pPr marL="171450" indent="-171450">
              <a:buFont typeface="Arial" panose="020B0604020202020204" pitchFamily="34" charset="0"/>
              <a:buChar char="•"/>
            </a:pPr>
            <a:r>
              <a:rPr lang="en-US" dirty="0" smtClean="0"/>
              <a:t>Burn</a:t>
            </a:r>
          </a:p>
          <a:p>
            <a:endParaRPr lang="en-US" dirty="0" smtClean="0"/>
          </a:p>
          <a:p>
            <a:r>
              <a:rPr lang="en-US" dirty="0" smtClean="0"/>
              <a:t>Reasons:</a:t>
            </a:r>
          </a:p>
          <a:p>
            <a:pPr marL="171450" indent="-171450">
              <a:buFont typeface="Arial" panose="020B0604020202020204" pitchFamily="34" charset="0"/>
              <a:buChar char="•"/>
            </a:pPr>
            <a:r>
              <a:rPr lang="en-US" dirty="0" smtClean="0"/>
              <a:t>Transportation</a:t>
            </a:r>
            <a:r>
              <a:rPr lang="en-US" baseline="0" dirty="0" smtClean="0"/>
              <a:t> Hassel</a:t>
            </a:r>
          </a:p>
          <a:p>
            <a:pPr marL="171450" indent="-171450">
              <a:buFont typeface="Arial" panose="020B0604020202020204" pitchFamily="34" charset="0"/>
              <a:buChar char="•"/>
            </a:pPr>
            <a:r>
              <a:rPr lang="en-US" baseline="0" dirty="0" smtClean="0"/>
              <a:t>Environmentally Friendly</a:t>
            </a:r>
          </a:p>
          <a:p>
            <a:pPr marL="171450" indent="-171450">
              <a:buFont typeface="Arial" panose="020B0604020202020204" pitchFamily="34" charset="0"/>
              <a:buChar char="•"/>
            </a:pPr>
            <a:r>
              <a:rPr lang="en-US" baseline="0" dirty="0" smtClean="0"/>
              <a:t>Fumes</a:t>
            </a:r>
            <a:endParaRPr lang="en-US" dirty="0" smtClean="0"/>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E3380C1-EA76-48C0-83CF-7D9CF18223D4}" type="slidenum">
              <a:rPr lang="en-US" smtClean="0"/>
              <a:pPr/>
              <a:t>19</a:t>
            </a:fld>
            <a:endParaRPr lang="en-US" smtClean="0"/>
          </a:p>
        </p:txBody>
      </p:sp>
    </p:spTree>
    <p:extLst>
      <p:ext uri="{BB962C8B-B14F-4D97-AF65-F5344CB8AC3E}">
        <p14:creationId xmlns:p14="http://schemas.microsoft.com/office/powerpoint/2010/main" val="711557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rid of totes on pricing</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20</a:t>
            </a:fld>
            <a:endParaRPr lang="en-US"/>
          </a:p>
        </p:txBody>
      </p:sp>
    </p:spTree>
    <p:extLst>
      <p:ext uri="{BB962C8B-B14F-4D97-AF65-F5344CB8AC3E}">
        <p14:creationId xmlns:p14="http://schemas.microsoft.com/office/powerpoint/2010/main" val="2544842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WVO can be used as a fuel….if you did not know</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FB9200-6994-413E-84CA-B1E2B7CACB1E}" type="slidenum">
              <a:rPr lang="en-US" smtClean="0"/>
              <a:pPr fontAlgn="base">
                <a:spcBef>
                  <a:spcPct val="0"/>
                </a:spcBef>
                <a:spcAft>
                  <a:spcPct val="0"/>
                </a:spcAft>
              </a:pPr>
              <a:t>21</a:t>
            </a:fld>
            <a:endParaRPr lang="en-US" smtClean="0"/>
          </a:p>
        </p:txBody>
      </p:sp>
    </p:spTree>
    <p:extLst>
      <p:ext uri="{BB962C8B-B14F-4D97-AF65-F5344CB8AC3E}">
        <p14:creationId xmlns:p14="http://schemas.microsoft.com/office/powerpoint/2010/main" val="1171383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ym typeface="Wingdings" panose="05000000000000000000" pitchFamily="2" charset="2"/>
              </a:rPr>
              <a:t>---</a:t>
            </a:r>
            <a:r>
              <a:rPr lang="en-US" baseline="0" dirty="0" smtClean="0">
                <a:sym typeface="Wingdings" panose="05000000000000000000" pitchFamily="2" charset="2"/>
              </a:rPr>
              <a:t>&gt;</a:t>
            </a:r>
            <a:r>
              <a:rPr lang="en-US" dirty="0" smtClean="0"/>
              <a:t>WE NEED TO CONVERT A VEHICLE,</a:t>
            </a:r>
            <a:r>
              <a:rPr lang="en-US" baseline="0" dirty="0" smtClean="0"/>
              <a:t> IT WILL NOT RUN ON IT’S OWN</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2 main questions</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22</a:t>
            </a:fld>
            <a:endParaRPr lang="en-US"/>
          </a:p>
        </p:txBody>
      </p:sp>
    </p:spTree>
    <p:extLst>
      <p:ext uri="{BB962C8B-B14F-4D97-AF65-F5344CB8AC3E}">
        <p14:creationId xmlns:p14="http://schemas.microsoft.com/office/powerpoint/2010/main" val="3878979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Process more thoroughly</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a:t>
            </a:fld>
            <a:endParaRPr lang="en-US"/>
          </a:p>
        </p:txBody>
      </p:sp>
    </p:spTree>
    <p:extLst>
      <p:ext uri="{BB962C8B-B14F-4D97-AF65-F5344CB8AC3E}">
        <p14:creationId xmlns:p14="http://schemas.microsoft.com/office/powerpoint/2010/main" val="988585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deciding what vehicle,</a:t>
            </a:r>
            <a:r>
              <a:rPr lang="en-US" baseline="0" dirty="0" smtClean="0"/>
              <a:t> certain criteria must be met:</a:t>
            </a:r>
            <a:endParaRPr lang="en-US" dirty="0" smtClean="0"/>
          </a:p>
          <a:p>
            <a:endParaRPr lang="en-US" dirty="0" smtClean="0"/>
          </a:p>
          <a:p>
            <a:r>
              <a:rPr lang="en-US" dirty="0" smtClean="0"/>
              <a:t>Diesel for compression ratios</a:t>
            </a:r>
          </a:p>
          <a:p>
            <a:r>
              <a:rPr lang="en-US" dirty="0" smtClean="0"/>
              <a:t>Purge to</a:t>
            </a:r>
            <a:r>
              <a:rPr lang="en-US" baseline="0" dirty="0" smtClean="0"/>
              <a:t> prevent </a:t>
            </a:r>
            <a:r>
              <a:rPr lang="en-US" baseline="0" dirty="0" err="1" smtClean="0"/>
              <a:t>geling</a:t>
            </a:r>
            <a:endParaRPr lang="en-US" baseline="0" dirty="0" smtClean="0"/>
          </a:p>
          <a:p>
            <a:r>
              <a:rPr lang="en-US" baseline="0" dirty="0" smtClean="0"/>
              <a:t>Microns to save injectors</a:t>
            </a:r>
          </a:p>
          <a:p>
            <a:r>
              <a:rPr lang="en-US" baseline="0" dirty="0" smtClean="0"/>
              <a:t>Temperature to maintain flow viscosity</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23</a:t>
            </a:fld>
            <a:endParaRPr lang="en-US"/>
          </a:p>
        </p:txBody>
      </p:sp>
    </p:spTree>
    <p:extLst>
      <p:ext uri="{BB962C8B-B14F-4D97-AF65-F5344CB8AC3E}">
        <p14:creationId xmlns:p14="http://schemas.microsoft.com/office/powerpoint/2010/main" val="1001408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vehicles</a:t>
            </a:r>
          </a:p>
          <a:p>
            <a:endParaRPr lang="en-US" dirty="0" smtClean="0"/>
          </a:p>
          <a:p>
            <a:r>
              <a:rPr lang="en-US" dirty="0" smtClean="0"/>
              <a:t>3 mower models</a:t>
            </a:r>
          </a:p>
          <a:p>
            <a:endParaRPr lang="en-US" dirty="0" smtClean="0"/>
          </a:p>
          <a:p>
            <a:r>
              <a:rPr lang="en-US" dirty="0" smtClean="0"/>
              <a:t>Refer to</a:t>
            </a:r>
            <a:r>
              <a:rPr lang="en-US" baseline="0" dirty="0" smtClean="0"/>
              <a:t> the footer</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24</a:t>
            </a:fld>
            <a:endParaRPr lang="en-US"/>
          </a:p>
        </p:txBody>
      </p:sp>
    </p:spTree>
    <p:extLst>
      <p:ext uri="{BB962C8B-B14F-4D97-AF65-F5344CB8AC3E}">
        <p14:creationId xmlns:p14="http://schemas.microsoft.com/office/powerpoint/2010/main" val="3211999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CRITERIA:</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i="1" dirty="0" smtClean="0"/>
          </a:p>
          <a:p>
            <a:pPr lvl="1"/>
            <a:r>
              <a:rPr lang="en-US" i="1" dirty="0" smtClean="0"/>
              <a:t>Kubota</a:t>
            </a:r>
            <a:r>
              <a:rPr lang="en-US" dirty="0" smtClean="0"/>
              <a:t> diesel engine</a:t>
            </a:r>
          </a:p>
          <a:p>
            <a:pPr lvl="1"/>
            <a:r>
              <a:rPr lang="en-US" dirty="0" smtClean="0"/>
              <a:t>Leads operation time</a:t>
            </a:r>
          </a:p>
          <a:p>
            <a:pPr lvl="1"/>
            <a:r>
              <a:rPr lang="en-US" dirty="0" smtClean="0"/>
              <a:t>Expired warranty</a:t>
            </a:r>
          </a:p>
          <a:p>
            <a:pPr lvl="1"/>
            <a:r>
              <a:rPr lang="en-US" dirty="0" smtClean="0"/>
              <a:t>High visibility</a:t>
            </a:r>
          </a:p>
          <a:p>
            <a:pPr lvl="1"/>
            <a:r>
              <a:rPr lang="en-US" dirty="0" smtClean="0"/>
              <a:t>Duplicate conversion</a:t>
            </a:r>
          </a:p>
          <a:p>
            <a:pPr lvl="1"/>
            <a:r>
              <a:rPr lang="en-US" i="1" dirty="0" smtClean="0"/>
              <a:t>Nonessential</a:t>
            </a:r>
            <a:r>
              <a:rPr lang="en-US" dirty="0" smtClean="0"/>
              <a:t> vehicle</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25</a:t>
            </a:fld>
            <a:endParaRPr lang="en-US"/>
          </a:p>
        </p:txBody>
      </p:sp>
    </p:spTree>
    <p:extLst>
      <p:ext uri="{BB962C8B-B14F-4D97-AF65-F5344CB8AC3E}">
        <p14:creationId xmlns:p14="http://schemas.microsoft.com/office/powerpoint/2010/main" val="3874109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 colleges to implement or Consider a WVO vehicle include:</a:t>
            </a:r>
          </a:p>
          <a:p>
            <a:endParaRPr lang="en-US" dirty="0" smtClean="0"/>
          </a:p>
          <a:p>
            <a:r>
              <a:rPr lang="en-US" dirty="0" smtClean="0"/>
              <a:t>Bowling</a:t>
            </a:r>
            <a:r>
              <a:rPr lang="en-US" baseline="0" dirty="0" smtClean="0"/>
              <a:t> Green State University</a:t>
            </a:r>
          </a:p>
          <a:p>
            <a:r>
              <a:rPr lang="en-US" baseline="0" dirty="0" smtClean="0"/>
              <a:t>Western Michigan</a:t>
            </a:r>
          </a:p>
          <a:p>
            <a:r>
              <a:rPr lang="en-US" baseline="0" dirty="0" smtClean="0"/>
              <a:t>Bowdoin University</a:t>
            </a:r>
          </a:p>
          <a:p>
            <a:r>
              <a:rPr lang="en-US" dirty="0" smtClean="0"/>
              <a:t>Furman College</a:t>
            </a:r>
          </a:p>
          <a:p>
            <a:r>
              <a:rPr lang="en-US" dirty="0" smtClean="0"/>
              <a:t>Warren Wilson College</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26</a:t>
            </a:fld>
            <a:endParaRPr lang="en-US"/>
          </a:p>
        </p:txBody>
      </p:sp>
    </p:spTree>
    <p:extLst>
      <p:ext uri="{BB962C8B-B14F-4D97-AF65-F5344CB8AC3E}">
        <p14:creationId xmlns:p14="http://schemas.microsoft.com/office/powerpoint/2010/main" val="3156280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Warranty</a:t>
            </a:r>
            <a:r>
              <a:rPr lang="en-US" baseline="0" dirty="0" smtClean="0"/>
              <a:t> and Tech Support</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2 ESTABLISHED Companies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Greasecar</a:t>
            </a:r>
            <a:r>
              <a:rPr lang="en-US" dirty="0" smtClean="0"/>
              <a:t> was selected, having an excellent customer service and tech support available</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27</a:t>
            </a:fld>
            <a:endParaRPr lang="en-US"/>
          </a:p>
        </p:txBody>
      </p:sp>
    </p:spTree>
    <p:extLst>
      <p:ext uri="{BB962C8B-B14F-4D97-AF65-F5344CB8AC3E}">
        <p14:creationId xmlns:p14="http://schemas.microsoft.com/office/powerpoint/2010/main" val="2721176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contacted Greasecar, a non-specific conversion kit was quoted for this project.</a:t>
            </a:r>
          </a:p>
          <a:p>
            <a:endParaRPr lang="en-US" dirty="0" smtClean="0"/>
          </a:p>
          <a:p>
            <a:r>
              <a:rPr lang="en-US" dirty="0" smtClean="0"/>
              <a:t>Consisting of:</a:t>
            </a:r>
          </a:p>
          <a:p>
            <a:endParaRPr lang="en-US" dirty="0" smtClean="0"/>
          </a:p>
          <a:p>
            <a:r>
              <a:rPr lang="en-US" sz="2000" dirty="0" smtClean="0"/>
              <a:t>Additional coolant-heated tank</a:t>
            </a:r>
          </a:p>
          <a:p>
            <a:endParaRPr lang="en-US" sz="2000" dirty="0" smtClean="0"/>
          </a:p>
          <a:p>
            <a:r>
              <a:rPr lang="en-US" sz="2000" dirty="0" smtClean="0"/>
              <a:t>Additional filter, pump, valves, and hosing</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28</a:t>
            </a:fld>
            <a:endParaRPr lang="en-US"/>
          </a:p>
        </p:txBody>
      </p:sp>
    </p:spTree>
    <p:extLst>
      <p:ext uri="{BB962C8B-B14F-4D97-AF65-F5344CB8AC3E}">
        <p14:creationId xmlns:p14="http://schemas.microsoft.com/office/powerpoint/2010/main" val="2162891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Diesel</a:t>
            </a:r>
            <a:r>
              <a:rPr lang="en-US" baseline="0" dirty="0" smtClean="0"/>
              <a:t> Tank</a:t>
            </a:r>
          </a:p>
          <a:p>
            <a:endParaRPr lang="en-US" baseline="0" dirty="0" smtClean="0"/>
          </a:p>
          <a:p>
            <a:r>
              <a:rPr lang="en-US" baseline="0" dirty="0" smtClean="0"/>
              <a:t>Heated WVO Tank</a:t>
            </a:r>
          </a:p>
          <a:p>
            <a:endParaRPr lang="en-US" baseline="0" dirty="0" smtClean="0"/>
          </a:p>
          <a:p>
            <a:r>
              <a:rPr lang="en-US" baseline="0" dirty="0" smtClean="0"/>
              <a:t>Heated Filter</a:t>
            </a:r>
          </a:p>
          <a:p>
            <a:endParaRPr lang="en-US" baseline="0" dirty="0" smtClean="0"/>
          </a:p>
          <a:p>
            <a:r>
              <a:rPr lang="en-US" baseline="0" dirty="0" smtClean="0"/>
              <a:t>Supply Valve</a:t>
            </a:r>
          </a:p>
          <a:p>
            <a:endParaRPr lang="en-US" baseline="0" dirty="0" smtClean="0"/>
          </a:p>
          <a:p>
            <a:r>
              <a:rPr lang="en-US" baseline="0" dirty="0" smtClean="0"/>
              <a:t>WVO Lift Pump</a:t>
            </a:r>
          </a:p>
          <a:p>
            <a:endParaRPr lang="en-US" baseline="0" dirty="0" smtClean="0"/>
          </a:p>
          <a:p>
            <a:r>
              <a:rPr lang="en-US" dirty="0" smtClean="0"/>
              <a:t>Injectors</a:t>
            </a:r>
          </a:p>
          <a:p>
            <a:endParaRPr lang="en-US" dirty="0" smtClean="0"/>
          </a:p>
          <a:p>
            <a:r>
              <a:rPr lang="en-US" dirty="0" smtClean="0"/>
              <a:t>Return</a:t>
            </a:r>
            <a:r>
              <a:rPr lang="en-US" baseline="0" dirty="0" smtClean="0"/>
              <a:t> Valve</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29</a:t>
            </a:fld>
            <a:endParaRPr lang="en-US"/>
          </a:p>
        </p:txBody>
      </p:sp>
    </p:spTree>
    <p:extLst>
      <p:ext uri="{BB962C8B-B14F-4D97-AF65-F5344CB8AC3E}">
        <p14:creationId xmlns:p14="http://schemas.microsoft.com/office/powerpoint/2010/main" val="14569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Tank size description</a:t>
            </a:r>
          </a:p>
          <a:p>
            <a:pPr lvl="1"/>
            <a:r>
              <a:rPr lang="en-US" dirty="0" smtClean="0"/>
              <a:t>21in x 8in x 12in (L x W x H)</a:t>
            </a:r>
          </a:p>
          <a:p>
            <a:pPr lvl="1"/>
            <a:r>
              <a:rPr lang="en-US" dirty="0" smtClean="0"/>
              <a:t>8.7 gallons </a:t>
            </a:r>
          </a:p>
          <a:p>
            <a:pPr lvl="1"/>
            <a:r>
              <a:rPr lang="en-US" dirty="0" smtClean="0"/>
              <a:t>5.5 hours of mowing</a:t>
            </a:r>
          </a:p>
          <a:p>
            <a:pPr lvl="1"/>
            <a:endParaRPr lang="en-US" dirty="0" smtClean="0"/>
          </a:p>
          <a:p>
            <a:r>
              <a:rPr lang="en-US" dirty="0" smtClean="0"/>
              <a:t>Placed above right fender </a:t>
            </a:r>
          </a:p>
          <a:p>
            <a:r>
              <a:rPr lang="en-US" dirty="0" smtClean="0"/>
              <a:t>Trash Can may be moved</a:t>
            </a:r>
          </a:p>
          <a:p>
            <a:endParaRPr lang="en-US" dirty="0" smtClean="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30</a:t>
            </a:fld>
            <a:endParaRPr lang="en-US"/>
          </a:p>
        </p:txBody>
      </p:sp>
    </p:spTree>
    <p:extLst>
      <p:ext uri="{BB962C8B-B14F-4D97-AF65-F5344CB8AC3E}">
        <p14:creationId xmlns:p14="http://schemas.microsoft.com/office/powerpoint/2010/main" val="2068985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electronic “Co-pilot” controller</a:t>
            </a:r>
          </a:p>
          <a:p>
            <a:endParaRPr lang="en-US" dirty="0" smtClean="0"/>
          </a:p>
          <a:p>
            <a:r>
              <a:rPr lang="en-US" dirty="0" smtClean="0"/>
              <a:t>automatically switches the supply valve to WVO based on a tank temperature sensor </a:t>
            </a:r>
          </a:p>
          <a:p>
            <a:endParaRPr lang="en-US" dirty="0" smtClean="0"/>
          </a:p>
          <a:p>
            <a:r>
              <a:rPr lang="en-US" dirty="0" smtClean="0"/>
              <a:t>Tells when to purge</a:t>
            </a:r>
          </a:p>
          <a:p>
            <a:endParaRPr lang="en-US" dirty="0" smtClean="0"/>
          </a:p>
          <a:p>
            <a:pPr marL="411163" lvl="1" indent="0">
              <a:buFont typeface="Arial" charset="0"/>
              <a:buNone/>
            </a:pPr>
            <a:r>
              <a:rPr lang="en-US" dirty="0" smtClean="0"/>
              <a:t>	Cost: $300</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31</a:t>
            </a:fld>
            <a:endParaRPr lang="en-US"/>
          </a:p>
        </p:txBody>
      </p:sp>
    </p:spTree>
    <p:extLst>
      <p:ext uri="{BB962C8B-B14F-4D97-AF65-F5344CB8AC3E}">
        <p14:creationId xmlns:p14="http://schemas.microsoft.com/office/powerpoint/2010/main" val="634103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Where to put Co-Pilot?</a:t>
            </a:r>
          </a:p>
          <a:p>
            <a:pPr lvl="1"/>
            <a:endParaRPr lang="en-US" dirty="0" smtClean="0"/>
          </a:p>
          <a:p>
            <a:pPr lvl="1"/>
            <a:r>
              <a:rPr lang="en-US" dirty="0" smtClean="0"/>
              <a:t>2 options:</a:t>
            </a:r>
          </a:p>
          <a:p>
            <a:pPr lvl="2"/>
            <a:r>
              <a:rPr lang="en-US" dirty="0" smtClean="0"/>
              <a:t>Directly onto operator control dashboard</a:t>
            </a:r>
          </a:p>
          <a:p>
            <a:pPr lvl="2"/>
            <a:r>
              <a:rPr lang="en-US" dirty="0" smtClean="0"/>
              <a:t>Tank upper surface</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32</a:t>
            </a:fld>
            <a:endParaRPr lang="en-US"/>
          </a:p>
        </p:txBody>
      </p:sp>
    </p:spTree>
    <p:extLst>
      <p:ext uri="{BB962C8B-B14F-4D97-AF65-F5344CB8AC3E}">
        <p14:creationId xmlns:p14="http://schemas.microsoft.com/office/powerpoint/2010/main" val="366639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to the audience</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3</a:t>
            </a:fld>
            <a:endParaRPr lang="en-US"/>
          </a:p>
        </p:txBody>
      </p:sp>
    </p:spTree>
    <p:extLst>
      <p:ext uri="{BB962C8B-B14F-4D97-AF65-F5344CB8AC3E}">
        <p14:creationId xmlns:p14="http://schemas.microsoft.com/office/powerpoint/2010/main" val="3364800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33</a:t>
            </a:fld>
            <a:endParaRPr lang="en-US"/>
          </a:p>
        </p:txBody>
      </p:sp>
    </p:spTree>
    <p:extLst>
      <p:ext uri="{BB962C8B-B14F-4D97-AF65-F5344CB8AC3E}">
        <p14:creationId xmlns:p14="http://schemas.microsoft.com/office/powerpoint/2010/main" val="3409255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85B2873-06B6-4998-96F0-5EFBAB841F93}" type="slidenum">
              <a:rPr lang="en-US" smtClean="0"/>
              <a:pPr/>
              <a:t>34</a:t>
            </a:fld>
            <a:endParaRPr lang="en-US" smtClean="0"/>
          </a:p>
        </p:txBody>
      </p:sp>
    </p:spTree>
    <p:extLst>
      <p:ext uri="{BB962C8B-B14F-4D97-AF65-F5344CB8AC3E}">
        <p14:creationId xmlns:p14="http://schemas.microsoft.com/office/powerpoint/2010/main" val="1919065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800" dirty="0" smtClean="0"/>
              <a:t>How will Calvin prevent unforeseen issues and breakdowns that will come with a new fuel?</a:t>
            </a:r>
          </a:p>
          <a:p>
            <a:pPr lvl="1"/>
            <a:r>
              <a:rPr lang="en-US" sz="2800" dirty="0" smtClean="0"/>
              <a:t>How could Calvin expand this project in the future?</a:t>
            </a:r>
          </a:p>
          <a:p>
            <a:pPr lvl="1"/>
            <a:r>
              <a:rPr lang="en-US" sz="2800" dirty="0" smtClean="0"/>
              <a:t>How could this project be best integrated with the Calvin Energy Recovery Fund (CERF)?</a:t>
            </a:r>
          </a:p>
          <a:p>
            <a:pPr lvl="1"/>
            <a:r>
              <a:rPr lang="en-US" sz="2800" dirty="0" smtClean="0"/>
              <a:t>How could Calvin use this project to achieve desired educational outcomes?</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35</a:t>
            </a:fld>
            <a:endParaRPr lang="en-US"/>
          </a:p>
        </p:txBody>
      </p:sp>
    </p:spTree>
    <p:extLst>
      <p:ext uri="{BB962C8B-B14F-4D97-AF65-F5344CB8AC3E}">
        <p14:creationId xmlns:p14="http://schemas.microsoft.com/office/powerpoint/2010/main" val="737460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ride of totes on pricing</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36</a:t>
            </a:fld>
            <a:endParaRPr lang="en-US"/>
          </a:p>
        </p:txBody>
      </p:sp>
    </p:spTree>
    <p:extLst>
      <p:ext uri="{BB962C8B-B14F-4D97-AF65-F5344CB8AC3E}">
        <p14:creationId xmlns:p14="http://schemas.microsoft.com/office/powerpoint/2010/main" val="2735035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ride of totes on pricing</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37</a:t>
            </a:fld>
            <a:endParaRPr lang="en-US"/>
          </a:p>
        </p:txBody>
      </p:sp>
    </p:spTree>
    <p:extLst>
      <p:ext uri="{BB962C8B-B14F-4D97-AF65-F5344CB8AC3E}">
        <p14:creationId xmlns:p14="http://schemas.microsoft.com/office/powerpoint/2010/main" val="8135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ride of totes on pricing</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38</a:t>
            </a:fld>
            <a:endParaRPr lang="en-US"/>
          </a:p>
        </p:txBody>
      </p:sp>
    </p:spTree>
    <p:extLst>
      <p:ext uri="{BB962C8B-B14F-4D97-AF65-F5344CB8AC3E}">
        <p14:creationId xmlns:p14="http://schemas.microsoft.com/office/powerpoint/2010/main" val="2056518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ride of totes on pricing</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39</a:t>
            </a:fld>
            <a:endParaRPr lang="en-US"/>
          </a:p>
        </p:txBody>
      </p:sp>
    </p:spTree>
    <p:extLst>
      <p:ext uri="{BB962C8B-B14F-4D97-AF65-F5344CB8AC3E}">
        <p14:creationId xmlns:p14="http://schemas.microsoft.com/office/powerpoint/2010/main" val="4269065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Campus Safety Vehicle</a:t>
            </a:r>
          </a:p>
          <a:p>
            <a:pPr lvl="1"/>
            <a:r>
              <a:rPr lang="en-US" dirty="0" smtClean="0"/>
              <a:t>Highly visible</a:t>
            </a:r>
          </a:p>
          <a:p>
            <a:pPr lvl="1"/>
            <a:r>
              <a:rPr lang="en-US" dirty="0" smtClean="0"/>
              <a:t>Must be reliable </a:t>
            </a:r>
          </a:p>
          <a:p>
            <a:pPr lvl="2"/>
            <a:r>
              <a:rPr lang="en-US" dirty="0" smtClean="0"/>
              <a:t>Lots of annual driving on poor roads</a:t>
            </a:r>
          </a:p>
          <a:p>
            <a:pPr lvl="1"/>
            <a:r>
              <a:rPr lang="en-US" dirty="0" smtClean="0"/>
              <a:t>Vehicle must be professional looking</a:t>
            </a:r>
          </a:p>
          <a:p>
            <a:r>
              <a:rPr lang="en-US" dirty="0" smtClean="0"/>
              <a:t>Transportation Van</a:t>
            </a:r>
          </a:p>
          <a:p>
            <a:pPr lvl="1"/>
            <a:r>
              <a:rPr lang="en-US" dirty="0" smtClean="0"/>
              <a:t>Transporting Calvin groups (under 15 people)</a:t>
            </a:r>
          </a:p>
          <a:p>
            <a:pPr lvl="1"/>
            <a:r>
              <a:rPr lang="en-US" dirty="0" smtClean="0"/>
              <a:t>Options</a:t>
            </a:r>
          </a:p>
          <a:p>
            <a:pPr lvl="2"/>
            <a:r>
              <a:rPr lang="en-US" dirty="0" smtClean="0"/>
              <a:t>1999-2003 Ford E-350</a:t>
            </a:r>
          </a:p>
          <a:p>
            <a:pPr lvl="2"/>
            <a:r>
              <a:rPr lang="en-US" dirty="0" smtClean="0"/>
              <a:t>2002-2006 Dodge Sprinter</a:t>
            </a:r>
          </a:p>
          <a:p>
            <a:pPr lvl="2"/>
            <a:r>
              <a:rPr lang="en-US" dirty="0" smtClean="0"/>
              <a:t>1997-2001 Chevy Express Van</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40</a:t>
            </a:fld>
            <a:endParaRPr lang="en-US"/>
          </a:p>
        </p:txBody>
      </p:sp>
    </p:spTree>
    <p:extLst>
      <p:ext uri="{BB962C8B-B14F-4D97-AF65-F5344CB8AC3E}">
        <p14:creationId xmlns:p14="http://schemas.microsoft.com/office/powerpoint/2010/main" val="3305746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2002-2006 Dodge Sprinter Van</a:t>
            </a:r>
          </a:p>
          <a:p>
            <a:pPr lvl="1"/>
            <a:r>
              <a:rPr lang="en-US" dirty="0" smtClean="0"/>
              <a:t>Twice the MPG of Ford E350</a:t>
            </a:r>
          </a:p>
          <a:p>
            <a:pPr lvl="1"/>
            <a:r>
              <a:rPr lang="en-US" dirty="0" smtClean="0"/>
              <a:t>WVO conversion kits more widely available</a:t>
            </a:r>
          </a:p>
          <a:p>
            <a:pPr lvl="1"/>
            <a:r>
              <a:rPr lang="en-US" dirty="0" smtClean="0"/>
              <a:t>Better selection of acceptable used vehicles</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41</a:t>
            </a:fld>
            <a:endParaRPr lang="en-US"/>
          </a:p>
        </p:txBody>
      </p:sp>
    </p:spTree>
    <p:extLst>
      <p:ext uri="{BB962C8B-B14F-4D97-AF65-F5344CB8AC3E}">
        <p14:creationId xmlns:p14="http://schemas.microsoft.com/office/powerpoint/2010/main" val="3257153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Creative Dining Services</a:t>
            </a:r>
          </a:p>
          <a:p>
            <a:pPr lvl="1">
              <a:defRPr/>
            </a:pPr>
            <a:r>
              <a:rPr lang="en-US" dirty="0" smtClean="0"/>
              <a:t>Contacted Richard Balfour, Director of Dining Services at Calvin</a:t>
            </a:r>
          </a:p>
          <a:p>
            <a:pPr lvl="2">
              <a:defRPr/>
            </a:pPr>
            <a:r>
              <a:rPr lang="en-US" dirty="0" smtClean="0"/>
              <a:t>The colleges nearby have their own ways of disposal</a:t>
            </a:r>
          </a:p>
          <a:p>
            <a:pPr>
              <a:defRPr/>
            </a:pPr>
            <a:r>
              <a:rPr lang="en-US" dirty="0" smtClean="0"/>
              <a:t>Local Restaurants </a:t>
            </a:r>
          </a:p>
          <a:p>
            <a:pPr lvl="1">
              <a:defRPr/>
            </a:pPr>
            <a:r>
              <a:rPr lang="en-US" dirty="0" smtClean="0"/>
              <a:t>Contacted several restaurants located near Calvin</a:t>
            </a:r>
          </a:p>
          <a:p>
            <a:pPr lvl="2">
              <a:defRPr/>
            </a:pPr>
            <a:r>
              <a:rPr lang="en-US" dirty="0" smtClean="0"/>
              <a:t>A few small sized restaurants were willing to give their WVO</a:t>
            </a:r>
          </a:p>
          <a:p>
            <a:pPr lvl="3">
              <a:defRPr/>
            </a:pPr>
            <a:r>
              <a:rPr lang="en-US" dirty="0" smtClean="0"/>
              <a:t>Tokyo Grill, Mikado</a:t>
            </a:r>
          </a:p>
          <a:p>
            <a:pPr lvl="2">
              <a:defRPr/>
            </a:pPr>
            <a:r>
              <a:rPr lang="en-US" dirty="0" smtClean="0"/>
              <a:t>Hard for larger sized (Franchises) places to give their WVO</a:t>
            </a:r>
          </a:p>
          <a:p>
            <a:pPr lvl="2">
              <a:defRPr/>
            </a:pPr>
            <a:r>
              <a:rPr lang="en-US" dirty="0" smtClean="0"/>
              <a:t>Approximately 2-5 gal. per day per restaurant</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42</a:t>
            </a:fld>
            <a:endParaRPr lang="en-US"/>
          </a:p>
        </p:txBody>
      </p:sp>
    </p:spTree>
    <p:extLst>
      <p:ext uri="{BB962C8B-B14F-4D97-AF65-F5344CB8AC3E}">
        <p14:creationId xmlns:p14="http://schemas.microsoft.com/office/powerpoint/2010/main" val="652126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FB9200-6994-413E-84CA-B1E2B7CACB1E}" type="slidenum">
              <a:rPr lang="en-US" smtClean="0">
                <a:solidFill>
                  <a:prstClr val="black"/>
                </a:solidFill>
              </a:rPr>
              <a:pPr fontAlgn="base">
                <a:spcBef>
                  <a:spcPct val="0"/>
                </a:spcBef>
                <a:spcAft>
                  <a:spcPct val="0"/>
                </a:spcAft>
              </a:pPr>
              <a:t>5</a:t>
            </a:fld>
            <a:endParaRPr lang="en-US" smtClean="0">
              <a:solidFill>
                <a:prstClr val="black"/>
              </a:solidFill>
            </a:endParaRPr>
          </a:p>
        </p:txBody>
      </p:sp>
    </p:spTree>
    <p:extLst>
      <p:ext uri="{BB962C8B-B14F-4D97-AF65-F5344CB8AC3E}">
        <p14:creationId xmlns:p14="http://schemas.microsoft.com/office/powerpoint/2010/main" val="943152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400" dirty="0" smtClean="0"/>
              <a:t>Overseeing fuel production</a:t>
            </a:r>
          </a:p>
          <a:p>
            <a:pPr lvl="1">
              <a:defRPr/>
            </a:pPr>
            <a:r>
              <a:rPr lang="en-US" dirty="0" smtClean="0"/>
              <a:t>CERF intern</a:t>
            </a:r>
          </a:p>
          <a:p>
            <a:pPr lvl="2">
              <a:defRPr/>
            </a:pPr>
            <a:r>
              <a:rPr lang="en-US" dirty="0" smtClean="0"/>
              <a:t>15 hours a month at $10 an hour total cost to college</a:t>
            </a:r>
          </a:p>
          <a:p>
            <a:pPr marL="776288" lvl="2" indent="0">
              <a:buFont typeface="Arial" panose="020B0604020202020204" pitchFamily="34" charset="0"/>
              <a:buNone/>
              <a:defRPr/>
            </a:pPr>
            <a:endParaRPr lang="en-US" dirty="0" smtClean="0"/>
          </a:p>
          <a:p>
            <a:pPr>
              <a:defRPr/>
            </a:pPr>
            <a:r>
              <a:rPr lang="en-US" sz="2400" dirty="0" smtClean="0"/>
              <a:t>Overseeing Mower Maintenance </a:t>
            </a:r>
          </a:p>
          <a:p>
            <a:pPr lvl="1">
              <a:defRPr/>
            </a:pPr>
            <a:r>
              <a:rPr lang="en-US" dirty="0" smtClean="0"/>
              <a:t>Physical Plant mechanics</a:t>
            </a:r>
          </a:p>
          <a:p>
            <a:pPr lvl="2">
              <a:defRPr/>
            </a:pPr>
            <a:r>
              <a:rPr lang="en-US" dirty="0" smtClean="0"/>
              <a:t>1 hour a month at $60 an hour total cost to college</a:t>
            </a:r>
          </a:p>
          <a:p>
            <a:pPr lvl="2">
              <a:defRPr/>
            </a:pPr>
            <a:r>
              <a:rPr lang="en-US" dirty="0" smtClean="0"/>
              <a:t>Additional preventative maintenance procedures relating to WVO fuel system supplied by ENGR 333 students</a:t>
            </a:r>
          </a:p>
          <a:p>
            <a:pPr lvl="2">
              <a:defRPr/>
            </a:pPr>
            <a:endParaRPr lang="en-US" dirty="0" smtClean="0"/>
          </a:p>
          <a:p>
            <a:pPr lvl="1"/>
            <a:r>
              <a:rPr lang="en-US" dirty="0" smtClean="0"/>
              <a:t>Blue Project</a:t>
            </a:r>
          </a:p>
          <a:p>
            <a:pPr lvl="2"/>
            <a:r>
              <a:rPr lang="en-US" dirty="0" smtClean="0"/>
              <a:t>Energy saving projects that </a:t>
            </a:r>
            <a:br>
              <a:rPr lang="en-US" dirty="0" smtClean="0"/>
            </a:br>
            <a:r>
              <a:rPr lang="en-US" dirty="0" smtClean="0"/>
              <a:t>result in economic benefit for Calvin</a:t>
            </a:r>
          </a:p>
          <a:p>
            <a:pPr lvl="2"/>
            <a:r>
              <a:rPr lang="en-US" dirty="0" smtClean="0"/>
              <a:t>CERF provides project funding</a:t>
            </a:r>
          </a:p>
          <a:p>
            <a:pPr lvl="2"/>
            <a:r>
              <a:rPr lang="en-US" dirty="0" smtClean="0"/>
              <a:t>CERF pays itself from the </a:t>
            </a:r>
            <a:br>
              <a:rPr lang="en-US" dirty="0" smtClean="0"/>
            </a:br>
            <a:r>
              <a:rPr lang="en-US" dirty="0" smtClean="0"/>
              <a:t>energy/financial savings from </a:t>
            </a:r>
            <a:br>
              <a:rPr lang="en-US" dirty="0" smtClean="0"/>
            </a:br>
            <a:r>
              <a:rPr lang="en-US" dirty="0" smtClean="0"/>
              <a:t>break even plus 5 years</a:t>
            </a:r>
          </a:p>
          <a:p>
            <a:pPr lvl="2"/>
            <a:r>
              <a:rPr lang="en-US" dirty="0" smtClean="0"/>
              <a:t>Initial payback must be &lt; 4 </a:t>
            </a:r>
            <a:r>
              <a:rPr lang="en-US" dirty="0" err="1" smtClean="0"/>
              <a:t>yrs</a:t>
            </a:r>
            <a:endParaRPr lang="en-US" dirty="0" smtClean="0"/>
          </a:p>
          <a:p>
            <a:pPr lvl="2"/>
            <a:r>
              <a:rPr lang="en-US" dirty="0" smtClean="0"/>
              <a:t>Must be able to monitor the</a:t>
            </a:r>
            <a:br>
              <a:rPr lang="en-US" dirty="0" smtClean="0"/>
            </a:br>
            <a:r>
              <a:rPr lang="en-US" dirty="0" smtClean="0"/>
              <a:t>savings</a:t>
            </a:r>
          </a:p>
          <a:p>
            <a:pPr lvl="2"/>
            <a:endParaRPr lang="en-US" dirty="0" smtClean="0"/>
          </a:p>
          <a:p>
            <a:pPr lvl="1"/>
            <a:r>
              <a:rPr lang="en-US" dirty="0" smtClean="0"/>
              <a:t>Green Project</a:t>
            </a:r>
          </a:p>
          <a:p>
            <a:pPr lvl="2"/>
            <a:r>
              <a:rPr lang="en-US" dirty="0" smtClean="0"/>
              <a:t>Energy or environmental project that does not have measurable cost savings</a:t>
            </a:r>
            <a:br>
              <a:rPr lang="en-US" dirty="0" smtClean="0"/>
            </a:br>
            <a:r>
              <a:rPr lang="en-US" dirty="0" smtClean="0"/>
              <a:t>or very long payback periods</a:t>
            </a:r>
          </a:p>
          <a:p>
            <a:pPr lvl="2"/>
            <a:r>
              <a:rPr lang="en-US" dirty="0" smtClean="0"/>
              <a:t>Demonstrate an environmental benefit for Calvin</a:t>
            </a:r>
          </a:p>
          <a:p>
            <a:pPr lvl="2"/>
            <a:r>
              <a:rPr lang="en-US" dirty="0" smtClean="0"/>
              <a:t>CERF has not yet funded a green project</a:t>
            </a:r>
          </a:p>
          <a:p>
            <a:pPr lvl="2"/>
            <a:endParaRPr lang="en-US" dirty="0" smtClean="0"/>
          </a:p>
          <a:p>
            <a:r>
              <a:rPr lang="en-US" dirty="0" smtClean="0"/>
              <a:t>Biofuel Blue Project Requirements</a:t>
            </a:r>
          </a:p>
          <a:p>
            <a:pPr lvl="1"/>
            <a:r>
              <a:rPr lang="en-US" dirty="0" smtClean="0"/>
              <a:t>Robust cost analysis must show &lt; 4 </a:t>
            </a:r>
            <a:r>
              <a:rPr lang="en-US" dirty="0" err="1" smtClean="0"/>
              <a:t>yr</a:t>
            </a:r>
            <a:r>
              <a:rPr lang="en-US" dirty="0" smtClean="0"/>
              <a:t> payback</a:t>
            </a:r>
          </a:p>
          <a:p>
            <a:pPr lvl="1"/>
            <a:r>
              <a:rPr lang="en-US" dirty="0" smtClean="0"/>
              <a:t>Establish key </a:t>
            </a:r>
            <a:r>
              <a:rPr lang="en-US" dirty="0" err="1" smtClean="0"/>
              <a:t>measurables</a:t>
            </a:r>
            <a:r>
              <a:rPr lang="en-US" dirty="0" smtClean="0"/>
              <a:t> and how to record them</a:t>
            </a:r>
          </a:p>
          <a:p>
            <a:pPr lvl="2"/>
            <a:r>
              <a:rPr lang="en-US" dirty="0" smtClean="0"/>
              <a:t>Volume of raw oil retrieved from dinning hall</a:t>
            </a:r>
          </a:p>
          <a:p>
            <a:pPr lvl="2"/>
            <a:r>
              <a:rPr lang="en-US" dirty="0" smtClean="0"/>
              <a:t>Volume of usable oil</a:t>
            </a:r>
          </a:p>
          <a:p>
            <a:pPr lvl="2"/>
            <a:r>
              <a:rPr lang="en-US" dirty="0" smtClean="0"/>
              <a:t>Amount of normal diesel displaced by WVO</a:t>
            </a:r>
          </a:p>
          <a:p>
            <a:pPr lvl="2"/>
            <a:r>
              <a:rPr lang="en-US" dirty="0" smtClean="0"/>
              <a:t>Annual cost savings</a:t>
            </a:r>
          </a:p>
          <a:p>
            <a:r>
              <a:rPr lang="en-US" dirty="0" smtClean="0"/>
              <a:t>Biofuel Green Project Requirements</a:t>
            </a:r>
          </a:p>
          <a:p>
            <a:pPr lvl="1"/>
            <a:r>
              <a:rPr lang="en-US" dirty="0" smtClean="0"/>
              <a:t>Payback &gt; 4 </a:t>
            </a:r>
            <a:r>
              <a:rPr lang="en-US" dirty="0" err="1" smtClean="0"/>
              <a:t>yrs</a:t>
            </a:r>
            <a:endParaRPr lang="en-US" dirty="0" smtClean="0"/>
          </a:p>
          <a:p>
            <a:pPr lvl="1"/>
            <a:r>
              <a:rPr lang="en-US" dirty="0" smtClean="0"/>
              <a:t>Show substantial environmental benefit: reduction of </a:t>
            </a:r>
          </a:p>
          <a:p>
            <a:pPr lvl="2"/>
            <a:r>
              <a:rPr lang="en-US" dirty="0" smtClean="0"/>
              <a:t>CO</a:t>
            </a:r>
            <a:r>
              <a:rPr lang="en-US" baseline="-25000" dirty="0" smtClean="0"/>
              <a:t>2</a:t>
            </a:r>
            <a:r>
              <a:rPr lang="en-US" dirty="0" smtClean="0"/>
              <a:t>, NO</a:t>
            </a:r>
            <a:r>
              <a:rPr lang="en-US" baseline="-25000" dirty="0" smtClean="0"/>
              <a:t>X</a:t>
            </a:r>
            <a:r>
              <a:rPr lang="en-US" dirty="0" smtClean="0"/>
              <a:t>, methane, particulate</a:t>
            </a:r>
          </a:p>
          <a:p>
            <a:pPr lvl="2"/>
            <a:endParaRPr lang="en-US" dirty="0" smtClean="0"/>
          </a:p>
          <a:p>
            <a:pPr lvl="2">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43</a:t>
            </a:fld>
            <a:endParaRPr lang="en-US"/>
          </a:p>
        </p:txBody>
      </p:sp>
    </p:spTree>
    <p:extLst>
      <p:ext uri="{BB962C8B-B14F-4D97-AF65-F5344CB8AC3E}">
        <p14:creationId xmlns:p14="http://schemas.microsoft.com/office/powerpoint/2010/main" val="227459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400" dirty="0" smtClean="0"/>
              <a:t>Overseeing fuel production</a:t>
            </a:r>
          </a:p>
          <a:p>
            <a:pPr lvl="1">
              <a:defRPr/>
            </a:pPr>
            <a:r>
              <a:rPr lang="en-US" dirty="0" smtClean="0"/>
              <a:t>CERF intern</a:t>
            </a:r>
          </a:p>
          <a:p>
            <a:pPr lvl="2">
              <a:defRPr/>
            </a:pPr>
            <a:r>
              <a:rPr lang="en-US" dirty="0" smtClean="0"/>
              <a:t>15 hours a month at $10 an hour total cost to college</a:t>
            </a:r>
          </a:p>
          <a:p>
            <a:pPr marL="776288" lvl="2" indent="0">
              <a:buFont typeface="Arial" panose="020B0604020202020204" pitchFamily="34" charset="0"/>
              <a:buNone/>
              <a:defRPr/>
            </a:pPr>
            <a:endParaRPr lang="en-US" dirty="0" smtClean="0"/>
          </a:p>
          <a:p>
            <a:pPr>
              <a:defRPr/>
            </a:pPr>
            <a:r>
              <a:rPr lang="en-US" sz="2400" dirty="0" smtClean="0"/>
              <a:t>Overseeing Mower Maintenance </a:t>
            </a:r>
          </a:p>
          <a:p>
            <a:pPr lvl="1">
              <a:defRPr/>
            </a:pPr>
            <a:r>
              <a:rPr lang="en-US" dirty="0" smtClean="0"/>
              <a:t>Physical Plant mechanics</a:t>
            </a:r>
          </a:p>
          <a:p>
            <a:pPr lvl="2">
              <a:defRPr/>
            </a:pPr>
            <a:r>
              <a:rPr lang="en-US" dirty="0" smtClean="0"/>
              <a:t>1 hour a month at $60 an hour total cost to college</a:t>
            </a:r>
          </a:p>
          <a:p>
            <a:pPr lvl="2">
              <a:defRPr/>
            </a:pPr>
            <a:r>
              <a:rPr lang="en-US" dirty="0" smtClean="0"/>
              <a:t>Additional preventative maintenance procedures relating to WVO fuel system supplied by ENGR 333 students</a:t>
            </a:r>
          </a:p>
          <a:p>
            <a:pPr lvl="2">
              <a:defRPr/>
            </a:pPr>
            <a:endParaRPr lang="en-US" dirty="0" smtClean="0"/>
          </a:p>
          <a:p>
            <a:pPr lvl="1"/>
            <a:r>
              <a:rPr lang="en-US" dirty="0" smtClean="0"/>
              <a:t>Blue Project</a:t>
            </a:r>
          </a:p>
          <a:p>
            <a:pPr lvl="2"/>
            <a:r>
              <a:rPr lang="en-US" dirty="0" smtClean="0"/>
              <a:t>Energy saving projects that </a:t>
            </a:r>
            <a:br>
              <a:rPr lang="en-US" dirty="0" smtClean="0"/>
            </a:br>
            <a:r>
              <a:rPr lang="en-US" dirty="0" smtClean="0"/>
              <a:t>result in economic benefit for Calvin</a:t>
            </a:r>
          </a:p>
          <a:p>
            <a:pPr lvl="2"/>
            <a:r>
              <a:rPr lang="en-US" dirty="0" smtClean="0"/>
              <a:t>CERF provides project funding</a:t>
            </a:r>
          </a:p>
          <a:p>
            <a:pPr lvl="2"/>
            <a:r>
              <a:rPr lang="en-US" dirty="0" smtClean="0"/>
              <a:t>CERF pays itself from the </a:t>
            </a:r>
            <a:br>
              <a:rPr lang="en-US" dirty="0" smtClean="0"/>
            </a:br>
            <a:r>
              <a:rPr lang="en-US" dirty="0" smtClean="0"/>
              <a:t>energy/financial savings from </a:t>
            </a:r>
            <a:br>
              <a:rPr lang="en-US" dirty="0" smtClean="0"/>
            </a:br>
            <a:r>
              <a:rPr lang="en-US" dirty="0" smtClean="0"/>
              <a:t>break even plus 5 years</a:t>
            </a:r>
          </a:p>
          <a:p>
            <a:pPr lvl="2"/>
            <a:r>
              <a:rPr lang="en-US" dirty="0" smtClean="0"/>
              <a:t>Initial payback must be &lt; 4 </a:t>
            </a:r>
            <a:r>
              <a:rPr lang="en-US" dirty="0" err="1" smtClean="0"/>
              <a:t>yrs</a:t>
            </a:r>
            <a:endParaRPr lang="en-US" dirty="0" smtClean="0"/>
          </a:p>
          <a:p>
            <a:pPr lvl="2"/>
            <a:r>
              <a:rPr lang="en-US" dirty="0" smtClean="0"/>
              <a:t>Must be able to monitor the</a:t>
            </a:r>
            <a:br>
              <a:rPr lang="en-US" dirty="0" smtClean="0"/>
            </a:br>
            <a:r>
              <a:rPr lang="en-US" dirty="0" smtClean="0"/>
              <a:t>savings</a:t>
            </a:r>
          </a:p>
          <a:p>
            <a:pPr lvl="2"/>
            <a:endParaRPr lang="en-US" dirty="0" smtClean="0"/>
          </a:p>
          <a:p>
            <a:pPr lvl="1"/>
            <a:r>
              <a:rPr lang="en-US" dirty="0" smtClean="0"/>
              <a:t>Green Project</a:t>
            </a:r>
          </a:p>
          <a:p>
            <a:pPr lvl="2"/>
            <a:r>
              <a:rPr lang="en-US" dirty="0" smtClean="0"/>
              <a:t>Energy or environmental project that does not have measurable cost savings</a:t>
            </a:r>
            <a:br>
              <a:rPr lang="en-US" dirty="0" smtClean="0"/>
            </a:br>
            <a:r>
              <a:rPr lang="en-US" dirty="0" smtClean="0"/>
              <a:t>or very long payback periods</a:t>
            </a:r>
          </a:p>
          <a:p>
            <a:pPr lvl="2"/>
            <a:r>
              <a:rPr lang="en-US" dirty="0" smtClean="0"/>
              <a:t>Demonstrate an environmental benefit for Calvin</a:t>
            </a:r>
          </a:p>
          <a:p>
            <a:pPr lvl="2"/>
            <a:r>
              <a:rPr lang="en-US" dirty="0" smtClean="0"/>
              <a:t>CERF has not yet funded a green project</a:t>
            </a:r>
          </a:p>
          <a:p>
            <a:pPr lvl="2"/>
            <a:endParaRPr lang="en-US" dirty="0" smtClean="0"/>
          </a:p>
          <a:p>
            <a:r>
              <a:rPr lang="en-US" dirty="0" smtClean="0"/>
              <a:t>Biofuel Blue Project Requirements</a:t>
            </a:r>
          </a:p>
          <a:p>
            <a:pPr lvl="1"/>
            <a:r>
              <a:rPr lang="en-US" dirty="0" smtClean="0"/>
              <a:t>Robust cost analysis must show &lt; 4 </a:t>
            </a:r>
            <a:r>
              <a:rPr lang="en-US" dirty="0" err="1" smtClean="0"/>
              <a:t>yr</a:t>
            </a:r>
            <a:r>
              <a:rPr lang="en-US" dirty="0" smtClean="0"/>
              <a:t> payback</a:t>
            </a:r>
          </a:p>
          <a:p>
            <a:pPr lvl="1"/>
            <a:r>
              <a:rPr lang="en-US" dirty="0" smtClean="0"/>
              <a:t>Establish key </a:t>
            </a:r>
            <a:r>
              <a:rPr lang="en-US" dirty="0" err="1" smtClean="0"/>
              <a:t>measurables</a:t>
            </a:r>
            <a:r>
              <a:rPr lang="en-US" dirty="0" smtClean="0"/>
              <a:t> and how to record them</a:t>
            </a:r>
          </a:p>
          <a:p>
            <a:pPr lvl="2"/>
            <a:r>
              <a:rPr lang="en-US" dirty="0" smtClean="0"/>
              <a:t>Volume of raw oil retrieved from dinning hall</a:t>
            </a:r>
          </a:p>
          <a:p>
            <a:pPr lvl="2"/>
            <a:r>
              <a:rPr lang="en-US" dirty="0" smtClean="0"/>
              <a:t>Volume of usable oil</a:t>
            </a:r>
          </a:p>
          <a:p>
            <a:pPr lvl="2"/>
            <a:r>
              <a:rPr lang="en-US" dirty="0" smtClean="0"/>
              <a:t>Amount of normal diesel displaced by WVO</a:t>
            </a:r>
          </a:p>
          <a:p>
            <a:pPr lvl="2"/>
            <a:r>
              <a:rPr lang="en-US" dirty="0" smtClean="0"/>
              <a:t>Annual cost savings</a:t>
            </a:r>
          </a:p>
          <a:p>
            <a:r>
              <a:rPr lang="en-US" dirty="0" smtClean="0"/>
              <a:t>Biofuel Green Project Requirements</a:t>
            </a:r>
          </a:p>
          <a:p>
            <a:pPr lvl="1"/>
            <a:r>
              <a:rPr lang="en-US" dirty="0" smtClean="0"/>
              <a:t>Payback &gt; 4 </a:t>
            </a:r>
            <a:r>
              <a:rPr lang="en-US" dirty="0" err="1" smtClean="0"/>
              <a:t>yrs</a:t>
            </a:r>
            <a:endParaRPr lang="en-US" dirty="0" smtClean="0"/>
          </a:p>
          <a:p>
            <a:pPr lvl="1"/>
            <a:r>
              <a:rPr lang="en-US" dirty="0" smtClean="0"/>
              <a:t>Show substantial environmental benefit: reduction of </a:t>
            </a:r>
          </a:p>
          <a:p>
            <a:pPr lvl="2"/>
            <a:r>
              <a:rPr lang="en-US" dirty="0" smtClean="0"/>
              <a:t>CO</a:t>
            </a:r>
            <a:r>
              <a:rPr lang="en-US" baseline="-25000" dirty="0" smtClean="0"/>
              <a:t>2</a:t>
            </a:r>
            <a:r>
              <a:rPr lang="en-US" dirty="0" smtClean="0"/>
              <a:t>, NO</a:t>
            </a:r>
            <a:r>
              <a:rPr lang="en-US" baseline="-25000" dirty="0" smtClean="0"/>
              <a:t>X</a:t>
            </a:r>
            <a:r>
              <a:rPr lang="en-US" dirty="0" smtClean="0"/>
              <a:t>, methane, particulate</a:t>
            </a:r>
          </a:p>
          <a:p>
            <a:pPr lvl="2"/>
            <a:endParaRPr lang="en-US" dirty="0" smtClean="0"/>
          </a:p>
          <a:p>
            <a:pPr lvl="2">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44</a:t>
            </a:fld>
            <a:endParaRPr lang="en-US"/>
          </a:p>
        </p:txBody>
      </p:sp>
    </p:spTree>
    <p:extLst>
      <p:ext uri="{BB962C8B-B14F-4D97-AF65-F5344CB8AC3E}">
        <p14:creationId xmlns:p14="http://schemas.microsoft.com/office/powerpoint/2010/main" val="32553467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Engineering 101</a:t>
            </a:r>
          </a:p>
          <a:p>
            <a:pPr lvl="1"/>
            <a:r>
              <a:rPr lang="en-US" dirty="0" smtClean="0"/>
              <a:t>Class tour of the vegetable oil facilities</a:t>
            </a:r>
          </a:p>
          <a:p>
            <a:pPr lvl="1"/>
            <a:r>
              <a:rPr lang="en-US" dirty="0" smtClean="0"/>
              <a:t>Hands-on experience</a:t>
            </a:r>
          </a:p>
          <a:p>
            <a:r>
              <a:rPr lang="en-US" dirty="0" smtClean="0"/>
              <a:t>Friday’s at Calvin</a:t>
            </a:r>
          </a:p>
          <a:p>
            <a:pPr lvl="1"/>
            <a:r>
              <a:rPr lang="en-US" dirty="0" smtClean="0"/>
              <a:t>Advertise project to perspective students</a:t>
            </a:r>
          </a:p>
          <a:p>
            <a:pPr lvl="2"/>
            <a:r>
              <a:rPr lang="en-US" dirty="0" smtClean="0"/>
              <a:t>Through vocal methods and with a poster in the engineering building</a:t>
            </a:r>
          </a:p>
          <a:p>
            <a:pPr lvl="1"/>
            <a:r>
              <a:rPr lang="en-US" dirty="0" smtClean="0"/>
              <a:t>Explain lawn-mowers on campus tours</a:t>
            </a:r>
          </a:p>
          <a:p>
            <a:r>
              <a:rPr lang="en-US" dirty="0" smtClean="0"/>
              <a:t>Engineering Seminars</a:t>
            </a:r>
          </a:p>
          <a:p>
            <a:pPr lvl="1"/>
            <a:r>
              <a:rPr lang="en-US" dirty="0" smtClean="0"/>
              <a:t>Annual seminar outlining project success and future</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45</a:t>
            </a:fld>
            <a:endParaRPr lang="en-US"/>
          </a:p>
        </p:txBody>
      </p:sp>
    </p:spTree>
    <p:extLst>
      <p:ext uri="{BB962C8B-B14F-4D97-AF65-F5344CB8AC3E}">
        <p14:creationId xmlns:p14="http://schemas.microsoft.com/office/powerpoint/2010/main" val="41974982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46</a:t>
            </a:fld>
            <a:endParaRPr lang="en-US"/>
          </a:p>
        </p:txBody>
      </p:sp>
    </p:spTree>
    <p:extLst>
      <p:ext uri="{BB962C8B-B14F-4D97-AF65-F5344CB8AC3E}">
        <p14:creationId xmlns:p14="http://schemas.microsoft.com/office/powerpoint/2010/main" val="14694007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47</a:t>
            </a:fld>
            <a:endParaRPr lang="en-US"/>
          </a:p>
        </p:txBody>
      </p:sp>
    </p:spTree>
    <p:extLst>
      <p:ext uri="{BB962C8B-B14F-4D97-AF65-F5344CB8AC3E}">
        <p14:creationId xmlns:p14="http://schemas.microsoft.com/office/powerpoint/2010/main" val="1763204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48</a:t>
            </a:fld>
            <a:endParaRPr lang="en-US"/>
          </a:p>
        </p:txBody>
      </p:sp>
    </p:spTree>
    <p:extLst>
      <p:ext uri="{BB962C8B-B14F-4D97-AF65-F5344CB8AC3E}">
        <p14:creationId xmlns:p14="http://schemas.microsoft.com/office/powerpoint/2010/main" val="1229378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49</a:t>
            </a:fld>
            <a:endParaRPr lang="en-US"/>
          </a:p>
        </p:txBody>
      </p:sp>
    </p:spTree>
    <p:extLst>
      <p:ext uri="{BB962C8B-B14F-4D97-AF65-F5344CB8AC3E}">
        <p14:creationId xmlns:p14="http://schemas.microsoft.com/office/powerpoint/2010/main" val="42107592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blue line!</a:t>
            </a:r>
          </a:p>
          <a:p>
            <a:r>
              <a:rPr lang="en-US" dirty="0" smtClean="0"/>
              <a:t>No October</a:t>
            </a:r>
            <a:r>
              <a:rPr lang="en-US" baseline="0" dirty="0" smtClean="0"/>
              <a:t> 2017!</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50</a:t>
            </a:fld>
            <a:endParaRPr lang="en-US"/>
          </a:p>
        </p:txBody>
      </p:sp>
    </p:spTree>
    <p:extLst>
      <p:ext uri="{BB962C8B-B14F-4D97-AF65-F5344CB8AC3E}">
        <p14:creationId xmlns:p14="http://schemas.microsoft.com/office/powerpoint/2010/main" val="21982001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51</a:t>
            </a:fld>
            <a:endParaRPr lang="en-US"/>
          </a:p>
        </p:txBody>
      </p:sp>
    </p:spTree>
    <p:extLst>
      <p:ext uri="{BB962C8B-B14F-4D97-AF65-F5344CB8AC3E}">
        <p14:creationId xmlns:p14="http://schemas.microsoft.com/office/powerpoint/2010/main" val="35783114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Restate Question:  What would it take to operate a biofuel vehicle using only on-campus resources?</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52</a:t>
            </a:fld>
            <a:endParaRPr lang="en-US"/>
          </a:p>
        </p:txBody>
      </p:sp>
    </p:spTree>
    <p:extLst>
      <p:ext uri="{BB962C8B-B14F-4D97-AF65-F5344CB8AC3E}">
        <p14:creationId xmlns:p14="http://schemas.microsoft.com/office/powerpoint/2010/main" val="4174836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These are the 4 original fuel options. Describe method of choosing the WVO.</a:t>
            </a:r>
          </a:p>
          <a:p>
            <a:pPr>
              <a:buClrTx/>
            </a:pPr>
            <a:r>
              <a:rPr lang="en-US" dirty="0" smtClean="0"/>
              <a:t>Methane via compost</a:t>
            </a:r>
          </a:p>
          <a:p>
            <a:pPr>
              <a:buClrTx/>
            </a:pPr>
            <a:r>
              <a:rPr lang="en-US" dirty="0" smtClean="0"/>
              <a:t>-Forms mushroom clouds</a:t>
            </a:r>
          </a:p>
          <a:p>
            <a:pPr>
              <a:buClrTx/>
            </a:pPr>
            <a:r>
              <a:rPr lang="en-US" dirty="0" smtClean="0"/>
              <a:t>-requires</a:t>
            </a:r>
            <a:r>
              <a:rPr lang="en-US" baseline="0" dirty="0" smtClean="0"/>
              <a:t> conversion</a:t>
            </a:r>
            <a:endParaRPr lang="en-US" dirty="0" smtClean="0"/>
          </a:p>
          <a:p>
            <a:pPr>
              <a:buClrTx/>
            </a:pPr>
            <a:r>
              <a:rPr lang="en-US" dirty="0" smtClean="0"/>
              <a:t>Ethanol via grass clippings</a:t>
            </a:r>
          </a:p>
          <a:p>
            <a:pPr>
              <a:buClrTx/>
            </a:pPr>
            <a:r>
              <a:rPr lang="en-US" dirty="0" smtClean="0"/>
              <a:t>Biodiesel via vegetable oil and alcohol reaction</a:t>
            </a:r>
          </a:p>
          <a:p>
            <a:pPr>
              <a:buClrTx/>
            </a:pPr>
            <a:r>
              <a:rPr lang="en-US" dirty="0" smtClean="0"/>
              <a:t>Vegetable Oil</a:t>
            </a:r>
          </a:p>
          <a:p>
            <a:pPr>
              <a:buClrTx/>
            </a:pPr>
            <a:r>
              <a:rPr lang="en-US" dirty="0" smtClean="0"/>
              <a:t>-you</a:t>
            </a:r>
            <a:r>
              <a:rPr lang="en-US" baseline="0" dirty="0" smtClean="0"/>
              <a:t> can run a diesel engine on waste vegetable oil</a:t>
            </a:r>
            <a:endParaRPr lang="en-US" dirty="0" smtClean="0"/>
          </a:p>
          <a:p>
            <a:r>
              <a:rPr lang="en-US" sz="1200" dirty="0" smtClean="0">
                <a:hlinkClick r:id="rId3"/>
              </a:rPr>
              <a:t>http://ngm.nationalgeographic.com/2012/12/methane/thiessen-photography#/01-methane-bubbling-from-arctic-lake-670.jpg</a:t>
            </a:r>
            <a:endParaRPr lang="en-US" sz="1200" dirty="0" smtClean="0"/>
          </a:p>
          <a:p>
            <a:r>
              <a:rPr lang="en-US" sz="1200" dirty="0" smtClean="0">
                <a:hlinkClick r:id="rId4"/>
              </a:rPr>
              <a:t>http://biodieselchemist.webs.com/</a:t>
            </a:r>
            <a:endParaRPr lang="en-US" sz="1200" dirty="0" smtClean="0"/>
          </a:p>
          <a:p>
            <a:r>
              <a:rPr lang="en-US" sz="1200" dirty="0" smtClean="0">
                <a:hlinkClick r:id="rId5"/>
              </a:rPr>
              <a:t>http://www.baconsrebellion.com/2013/09/suspicious-trading-in-gas-ethanol-credits.html</a:t>
            </a:r>
            <a:endParaRPr lang="en-US" sz="1200" dirty="0" smtClean="0"/>
          </a:p>
          <a:p>
            <a:r>
              <a:rPr lang="en-US" sz="1200" dirty="0" smtClean="0">
                <a:hlinkClick r:id="rId6"/>
              </a:rPr>
              <a:t>http://www.zombiehunters.org/wiki/index.php/Waste_Vegetable_Oil</a:t>
            </a:r>
            <a:endParaRPr lang="en-US" sz="1200" dirty="0" smtClean="0"/>
          </a:p>
          <a:p>
            <a:pPr>
              <a:buClrTx/>
            </a:pPr>
            <a:r>
              <a:rPr lang="en-US" dirty="0" smtClean="0"/>
              <a:t>l</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97B9D49-4AA9-4DD6-883A-72CF8FEB5FDB}" type="slidenum">
              <a:rPr lang="en-US" smtClean="0"/>
              <a:pPr/>
              <a:t>7</a:t>
            </a:fld>
            <a:endParaRPr lang="en-US" smtClean="0"/>
          </a:p>
        </p:txBody>
      </p:sp>
    </p:spTree>
    <p:extLst>
      <p:ext uri="{BB962C8B-B14F-4D97-AF65-F5344CB8AC3E}">
        <p14:creationId xmlns:p14="http://schemas.microsoft.com/office/powerpoint/2010/main" val="21478844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sentence</a:t>
            </a:r>
            <a:r>
              <a:rPr lang="en-US" baseline="0" dirty="0" smtClean="0"/>
              <a:t> recommendation </a:t>
            </a:r>
            <a:endParaRPr lang="en-US" dirty="0" smtClean="0"/>
          </a:p>
          <a:p>
            <a:r>
              <a:rPr lang="en-US" dirty="0" smtClean="0"/>
              <a:t>Environmentally</a:t>
            </a:r>
            <a:r>
              <a:rPr lang="en-US" baseline="0" dirty="0" smtClean="0"/>
              <a:t> Feasible</a:t>
            </a:r>
          </a:p>
          <a:p>
            <a:pPr lvl="2"/>
            <a:r>
              <a:rPr lang="en-US" sz="2000" dirty="0" smtClean="0"/>
              <a:t>Reduced</a:t>
            </a:r>
            <a:r>
              <a:rPr lang="en-US" dirty="0" smtClean="0"/>
              <a:t> </a:t>
            </a:r>
            <a:r>
              <a:rPr lang="en-US" sz="2000" dirty="0" smtClean="0"/>
              <a:t>emissions </a:t>
            </a:r>
          </a:p>
          <a:p>
            <a:pPr lvl="3"/>
            <a:r>
              <a:rPr lang="en-US" sz="1800" dirty="0" smtClean="0"/>
              <a:t>43% Carbon monoxide</a:t>
            </a:r>
          </a:p>
          <a:p>
            <a:pPr lvl="3"/>
            <a:r>
              <a:rPr lang="en-US" sz="1800" dirty="0" smtClean="0"/>
              <a:t>56% Hydrocarbons</a:t>
            </a:r>
          </a:p>
          <a:p>
            <a:pPr lvl="3"/>
            <a:r>
              <a:rPr lang="en-US" sz="1800" dirty="0" smtClean="0"/>
              <a:t>55% Particles</a:t>
            </a:r>
          </a:p>
          <a:p>
            <a:pPr lvl="2"/>
            <a:r>
              <a:rPr lang="en-US" sz="2000" dirty="0" smtClean="0"/>
              <a:t>Sustainability image on campus</a:t>
            </a:r>
          </a:p>
          <a:p>
            <a:pPr lvl="2"/>
            <a:r>
              <a:rPr lang="en-US" sz="2000" dirty="0" smtClean="0"/>
              <a:t>Educational opportunities</a:t>
            </a:r>
          </a:p>
          <a:p>
            <a:endParaRPr lang="en-US" dirty="0" smtClean="0"/>
          </a:p>
          <a:p>
            <a:endParaRPr lang="en-US" dirty="0" smtClean="0"/>
          </a:p>
          <a:p>
            <a:endParaRPr lang="en-US" dirty="0" smtClean="0"/>
          </a:p>
          <a:p>
            <a:r>
              <a:rPr lang="en-US" dirty="0" smtClean="0"/>
              <a:t>Fuel savings </a:t>
            </a:r>
          </a:p>
          <a:p>
            <a:pPr lvl="1"/>
            <a:r>
              <a:rPr lang="en-US" dirty="0" smtClean="0"/>
              <a:t>1300 gallons of diesel</a:t>
            </a:r>
          </a:p>
          <a:p>
            <a:pPr lvl="1"/>
            <a:endParaRPr lang="en-US" dirty="0" smtClean="0"/>
          </a:p>
          <a:p>
            <a:r>
              <a:rPr lang="en-US" dirty="0" smtClean="0"/>
              <a:t>Cost savings</a:t>
            </a:r>
          </a:p>
          <a:p>
            <a:pPr lvl="1"/>
            <a:r>
              <a:rPr lang="en-US" dirty="0" smtClean="0"/>
              <a:t>$4,000 of purchased diesel</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53</a:t>
            </a:fld>
            <a:endParaRPr lang="en-US"/>
          </a:p>
        </p:txBody>
      </p:sp>
    </p:spTree>
    <p:extLst>
      <p:ext uri="{BB962C8B-B14F-4D97-AF65-F5344CB8AC3E}">
        <p14:creationId xmlns:p14="http://schemas.microsoft.com/office/powerpoint/2010/main" val="39576360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54</a:t>
            </a:fld>
            <a:endParaRPr lang="en-US"/>
          </a:p>
        </p:txBody>
      </p:sp>
    </p:spTree>
    <p:extLst>
      <p:ext uri="{BB962C8B-B14F-4D97-AF65-F5344CB8AC3E}">
        <p14:creationId xmlns:p14="http://schemas.microsoft.com/office/powerpoint/2010/main" val="31014386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56</a:t>
            </a:fld>
            <a:endParaRPr lang="en-US"/>
          </a:p>
        </p:txBody>
      </p:sp>
    </p:spTree>
    <p:extLst>
      <p:ext uri="{BB962C8B-B14F-4D97-AF65-F5344CB8AC3E}">
        <p14:creationId xmlns:p14="http://schemas.microsoft.com/office/powerpoint/2010/main" val="20668871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defRPr/>
            </a:pPr>
            <a:r>
              <a:rPr lang="en-US" dirty="0" smtClean="0"/>
              <a:t>Mounting of fuel lines, pump, valves, and filters by Physical Plant mechanic </a:t>
            </a:r>
          </a:p>
          <a:p>
            <a:pPr>
              <a:buFont typeface="Arial" panose="020B0604020202020204" pitchFamily="34" charset="0"/>
              <a:buNone/>
              <a:defRPr/>
            </a:pPr>
            <a:endParaRPr lang="en-US" dirty="0" smtClean="0"/>
          </a:p>
          <a:p>
            <a:pPr>
              <a:buFont typeface="Arial" panose="020B0604020202020204" pitchFamily="34" charset="0"/>
              <a:buNone/>
              <a:defRPr/>
            </a:pPr>
            <a:r>
              <a:rPr lang="en-US" dirty="0" smtClean="0"/>
              <a:t>After speaking with Physical Plant, the mechanic, Jeremy, is excited to work on the conversion kit</a:t>
            </a:r>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60</a:t>
            </a:fld>
            <a:endParaRPr lang="en-US"/>
          </a:p>
        </p:txBody>
      </p:sp>
    </p:spTree>
    <p:extLst>
      <p:ext uri="{BB962C8B-B14F-4D97-AF65-F5344CB8AC3E}">
        <p14:creationId xmlns:p14="http://schemas.microsoft.com/office/powerpoint/2010/main" val="9146832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largest concern comes from the tank temperature and its proximity to the operator:</a:t>
            </a:r>
          </a:p>
          <a:p>
            <a:pPr lvl="1"/>
            <a:r>
              <a:rPr lang="en-US" dirty="0" smtClean="0"/>
              <a:t>External surface of the tank may reach temperatures up to 200°F</a:t>
            </a:r>
          </a:p>
          <a:p>
            <a:pPr lvl="1"/>
            <a:r>
              <a:rPr lang="en-US" dirty="0" smtClean="0"/>
              <a:t>Upper tank surface is directly next to user dashboard</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61</a:t>
            </a:fld>
            <a:endParaRPr lang="en-US"/>
          </a:p>
        </p:txBody>
      </p:sp>
    </p:spTree>
    <p:extLst>
      <p:ext uri="{BB962C8B-B14F-4D97-AF65-F5344CB8AC3E}">
        <p14:creationId xmlns:p14="http://schemas.microsoft.com/office/powerpoint/2010/main" val="15949760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62</a:t>
            </a:fld>
            <a:endParaRPr lang="en-US"/>
          </a:p>
        </p:txBody>
      </p:sp>
    </p:spTree>
    <p:extLst>
      <p:ext uri="{BB962C8B-B14F-4D97-AF65-F5344CB8AC3E}">
        <p14:creationId xmlns:p14="http://schemas.microsoft.com/office/powerpoint/2010/main" val="3293964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 an insulating cover and warning label has been selected to protect the user from burn hazard.</a:t>
            </a:r>
          </a:p>
          <a:p>
            <a:r>
              <a:rPr lang="en-US" dirty="0" smtClean="0"/>
              <a:t>Flexible </a:t>
            </a:r>
            <a:r>
              <a:rPr lang="en-US" dirty="0" err="1" smtClean="0"/>
              <a:t>Therma-Cel</a:t>
            </a:r>
            <a:r>
              <a:rPr lang="en-US" dirty="0" smtClean="0"/>
              <a:t> Polyolefin Pipe Insulation</a:t>
            </a:r>
          </a:p>
          <a:p>
            <a:r>
              <a:rPr lang="en-US" dirty="0" smtClean="0"/>
              <a:t>2 sheets</a:t>
            </a:r>
            <a:r>
              <a:rPr lang="en-US" baseline="0" dirty="0" smtClean="0"/>
              <a:t> needed $18.95 each</a:t>
            </a:r>
          </a:p>
          <a:p>
            <a:r>
              <a:rPr lang="en-US" dirty="0" smtClean="0"/>
              <a:t>Necessary for top and</a:t>
            </a:r>
            <a:r>
              <a:rPr lang="en-US" baseline="0" dirty="0" smtClean="0"/>
              <a:t> outer surface safety</a:t>
            </a:r>
          </a:p>
          <a:p>
            <a:endParaRPr lang="en-US" dirty="0" smtClean="0"/>
          </a:p>
          <a:p>
            <a:r>
              <a:rPr lang="en-US" dirty="0" smtClean="0">
                <a:hlinkClick r:id="rId3"/>
              </a:rPr>
              <a:t>http://www.zorotools.com/g/00058735/k-G3442731?utm_source=google_shopping&amp;utm_medium=cpc&amp;utm_campaign=Google_Shopping_Feed&amp;kw=%7bkeyword%7d&amp;gclid=CIiFgezslrsCFdE-Mgod4T4Acg</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63</a:t>
            </a:fld>
            <a:endParaRPr lang="en-US"/>
          </a:p>
        </p:txBody>
      </p:sp>
    </p:spTree>
    <p:extLst>
      <p:ext uri="{BB962C8B-B14F-4D97-AF65-F5344CB8AC3E}">
        <p14:creationId xmlns:p14="http://schemas.microsoft.com/office/powerpoint/2010/main" val="10737058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 order to implement the “Co-Pilot” controller, it must be both visible and easy to access</a:t>
            </a:r>
          </a:p>
          <a:p>
            <a:endParaRPr lang="en-US" dirty="0" smtClean="0"/>
          </a:p>
          <a:p>
            <a:r>
              <a:rPr lang="en-US" dirty="0" smtClean="0"/>
              <a:t>2 main components</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64</a:t>
            </a:fld>
            <a:endParaRPr lang="en-US"/>
          </a:p>
        </p:txBody>
      </p:sp>
    </p:spTree>
    <p:extLst>
      <p:ext uri="{BB962C8B-B14F-4D97-AF65-F5344CB8AC3E}">
        <p14:creationId xmlns:p14="http://schemas.microsoft.com/office/powerpoint/2010/main" val="8341283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65</a:t>
            </a:fld>
            <a:endParaRPr lang="en-US"/>
          </a:p>
        </p:txBody>
      </p:sp>
    </p:spTree>
    <p:extLst>
      <p:ext uri="{BB962C8B-B14F-4D97-AF65-F5344CB8AC3E}">
        <p14:creationId xmlns:p14="http://schemas.microsoft.com/office/powerpoint/2010/main" val="27033458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Options:</a:t>
            </a:r>
          </a:p>
          <a:p>
            <a:pPr marL="171450" indent="-171450">
              <a:buFont typeface="Arial" panose="020B0604020202020204" pitchFamily="34" charset="0"/>
              <a:buChar char="•"/>
            </a:pPr>
            <a:r>
              <a:rPr lang="en-US" dirty="0" smtClean="0"/>
              <a:t>Non Rigid </a:t>
            </a:r>
          </a:p>
          <a:p>
            <a:pPr marL="171450" indent="-171450">
              <a:buFont typeface="Arial" panose="020B0604020202020204" pitchFamily="34" charset="0"/>
              <a:buChar char="•"/>
            </a:pPr>
            <a:r>
              <a:rPr lang="en-US" dirty="0" smtClean="0"/>
              <a:t>Batch</a:t>
            </a:r>
          </a:p>
          <a:p>
            <a:pPr marL="171450" indent="-171450">
              <a:buFont typeface="Arial" panose="020B0604020202020204" pitchFamily="34" charset="0"/>
              <a:buChar char="•"/>
            </a:pPr>
            <a:r>
              <a:rPr lang="en-US" dirty="0" smtClean="0"/>
              <a:t>Pull System</a:t>
            </a:r>
          </a:p>
          <a:p>
            <a:pPr marL="171450" indent="-171450">
              <a:buFont typeface="Arial" panose="020B0604020202020204" pitchFamily="34" charset="0"/>
              <a:buChar char="•"/>
            </a:pPr>
            <a:r>
              <a:rPr lang="en-US" dirty="0" smtClean="0"/>
              <a:t>Hybrid</a:t>
            </a:r>
          </a:p>
          <a:p>
            <a:endParaRPr lang="en-US" dirty="0" smtClean="0"/>
          </a:p>
          <a:p>
            <a:r>
              <a:rPr lang="en-US" dirty="0" smtClean="0"/>
              <a:t>Reasons: </a:t>
            </a:r>
          </a:p>
          <a:p>
            <a:pPr marL="171450" indent="-171450">
              <a:buFont typeface="Arial" panose="020B0604020202020204" pitchFamily="34" charset="0"/>
              <a:buChar char="•"/>
            </a:pPr>
            <a:r>
              <a:rPr lang="en-US" sz="1200" dirty="0" smtClean="0"/>
              <a:t>Cleanliness! (Rigid)</a:t>
            </a:r>
          </a:p>
          <a:p>
            <a:pPr marL="171450" indent="-171450">
              <a:buFont typeface="Arial" panose="020B0604020202020204" pitchFamily="34" charset="0"/>
              <a:buChar char="•"/>
              <a:defRPr/>
            </a:pPr>
            <a:r>
              <a:rPr lang="en-US" sz="1200" dirty="0" smtClean="0"/>
              <a:t>Settling Requirements</a:t>
            </a:r>
          </a:p>
          <a:p>
            <a:pPr marL="171450" indent="-171450">
              <a:buFont typeface="Arial" panose="020B0604020202020204" pitchFamily="34" charset="0"/>
              <a:buChar char="•"/>
              <a:defRPr/>
            </a:pPr>
            <a:r>
              <a:rPr lang="en-US" sz="1200" dirty="0" smtClean="0"/>
              <a:t>Raw VWO Output</a:t>
            </a:r>
          </a:p>
          <a:p>
            <a:pPr marL="171450" indent="-171450">
              <a:buFont typeface="Arial" panose="020B0604020202020204" pitchFamily="34" charset="0"/>
              <a:buChar char="•"/>
              <a:defRPr/>
            </a:pPr>
            <a:r>
              <a:rPr lang="en-US" sz="1200" dirty="0" smtClean="0"/>
              <a:t>Extra Capacity</a:t>
            </a:r>
          </a:p>
          <a:p>
            <a:endParaRPr lang="en-US" dirty="0"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C6E527A-0EA9-498F-87B2-29819A1B6133}" type="slidenum">
              <a:rPr lang="en-US" smtClean="0"/>
              <a:pPr/>
              <a:t>66</a:t>
            </a:fld>
            <a:endParaRPr lang="en-US" smtClean="0"/>
          </a:p>
        </p:txBody>
      </p:sp>
    </p:spTree>
    <p:extLst>
      <p:ext uri="{BB962C8B-B14F-4D97-AF65-F5344CB8AC3E}">
        <p14:creationId xmlns:p14="http://schemas.microsoft.com/office/powerpoint/2010/main" val="322488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Here is a pic of various oil qualities. Ours is less than E which gave us cause for concern. This implies that we need very good filtration and possible chemical additives to neutralize the oil.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u="sng" dirty="0" smtClean="0">
                <a:solidFill>
                  <a:schemeClr val="hlink"/>
                </a:solidFill>
                <a:latin typeface="Arial"/>
                <a:ea typeface="Arial"/>
                <a:cs typeface="Arial"/>
                <a:sym typeface="Arial"/>
                <a:hlinkClick r:id="rId3"/>
              </a:rPr>
              <a:t>http://journeytoforever.org/biodiesel_svo.html#gnl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hlinkClick r:id="rId4"/>
              </a:rPr>
              <a:t>http://www.titrations.info/acid-base-titration-indicators-preparation</a:t>
            </a:r>
            <a:endParaRPr lang="en-US" sz="1200" u="sng" dirty="0" smtClean="0">
              <a:solidFill>
                <a:schemeClr val="hlink"/>
              </a:solidFill>
              <a:latin typeface="Arial"/>
              <a:ea typeface="Arial"/>
              <a:cs typeface="Arial"/>
              <a:sym typeface="Arial"/>
              <a:hlinkClick r:id="rId3"/>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FFA was the main concern for the oil. Through research it was shown that FFA can be very detrimental to the process if the concentration is too high. In order to determine the concentration of the FFA a titration test was done by Rich </a:t>
            </a:r>
            <a:r>
              <a:rPr lang="en-US" dirty="0" err="1" smtClean="0"/>
              <a:t>Huisman</a:t>
            </a:r>
            <a:r>
              <a:rPr lang="en-US" dirty="0" smtClean="0"/>
              <a:t> from the Chemistry department. Researched provided us with a step by step test to determine the FFA concentration of our WVO. Simply put a chemical indicator called, phenolphthalein, was added to the oil and the amount of phenolphthalein that caused the oil to turn a pink color determined the concentration of the FFA. If the amount of phenolphthalein added was less than 3mL then the sample would be considered ok to use. </a:t>
            </a:r>
          </a:p>
          <a:p>
            <a:pPr>
              <a:buClrTx/>
            </a:pPr>
            <a:r>
              <a:rPr lang="en-US" dirty="0" smtClean="0"/>
              <a:t>Free Fatty Acid</a:t>
            </a:r>
          </a:p>
          <a:p>
            <a:pPr lvl="1">
              <a:buClrTx/>
            </a:pPr>
            <a:r>
              <a:rPr lang="en-US" dirty="0" smtClean="0"/>
              <a:t>Concern: The amount of Free Fatty Acid would be too high in the WVO that it would be corrosive to the entire system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sng" dirty="0" smtClean="0">
              <a:solidFill>
                <a:schemeClr val="hlink"/>
              </a:solidFill>
              <a:latin typeface="Arial"/>
              <a:ea typeface="Arial"/>
              <a:cs typeface="Arial"/>
              <a:sym typeface="Arial"/>
              <a:hlinkClick r:id="rId3"/>
            </a:endParaRPr>
          </a:p>
          <a:p>
            <a:endParaRPr lang="en-US" dirty="0"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9DB8FC0-EE3E-4B38-A3FE-D825A6A5619A}" type="slidenum">
              <a:rPr lang="en-US" smtClean="0"/>
              <a:pPr/>
              <a:t>8</a:t>
            </a:fld>
            <a:endParaRPr lang="en-US" smtClean="0"/>
          </a:p>
        </p:txBody>
      </p:sp>
    </p:spTree>
    <p:extLst>
      <p:ext uri="{BB962C8B-B14F-4D97-AF65-F5344CB8AC3E}">
        <p14:creationId xmlns:p14="http://schemas.microsoft.com/office/powerpoint/2010/main" val="21273187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hlinkClick r:id="rId3"/>
              </a:rPr>
              <a:t>http://www.vegoilcar.co.uk/wvo_filtering_setup.php</a:t>
            </a:r>
            <a:endParaRPr lang="en-US" sz="1200" dirty="0" smtClean="0"/>
          </a:p>
          <a:p>
            <a:endParaRPr lang="en-US" dirty="0" smtClean="0"/>
          </a:p>
          <a:p>
            <a:r>
              <a:rPr lang="en-US" dirty="0" smtClean="0"/>
              <a:t>Options:</a:t>
            </a:r>
          </a:p>
          <a:p>
            <a:pPr marL="171450" indent="-171450">
              <a:buFont typeface="Arial" panose="020B0604020202020204" pitchFamily="34" charset="0"/>
              <a:buChar char="•"/>
            </a:pPr>
            <a:r>
              <a:rPr lang="en-US" dirty="0" smtClean="0"/>
              <a:t>1 Outlet</a:t>
            </a:r>
          </a:p>
          <a:p>
            <a:pPr marL="171450" indent="-171450">
              <a:buFont typeface="Arial" panose="020B0604020202020204" pitchFamily="34" charset="0"/>
              <a:buChar char="•"/>
            </a:pPr>
            <a:r>
              <a:rPr lang="en-US" dirty="0" smtClean="0"/>
              <a:t>2</a:t>
            </a:r>
            <a:r>
              <a:rPr lang="en-US" baseline="0" dirty="0" smtClean="0"/>
              <a:t> Outlet</a:t>
            </a:r>
          </a:p>
          <a:p>
            <a:pPr marL="171450" indent="-171450">
              <a:buFont typeface="Arial" panose="020B0604020202020204" pitchFamily="34" charset="0"/>
              <a:buChar char="•"/>
            </a:pPr>
            <a:r>
              <a:rPr lang="en-US" baseline="0" dirty="0" smtClean="0"/>
              <a:t>2 Outlet (Float)</a:t>
            </a:r>
            <a:endParaRPr lang="en-US" dirty="0" smtClean="0"/>
          </a:p>
          <a:p>
            <a:endParaRPr lang="en-US" dirty="0" smtClean="0"/>
          </a:p>
          <a:p>
            <a:r>
              <a:rPr lang="en-US" dirty="0" smtClean="0"/>
              <a:t>Reasons: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t>Fuel Quality</a:t>
            </a:r>
          </a:p>
          <a:p>
            <a:endParaRPr lang="en-US" dirty="0" smtClean="0"/>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FE4C8B2-AE11-407C-A20F-158231F5C97C}" type="slidenum">
              <a:rPr lang="en-US" smtClean="0"/>
              <a:pPr/>
              <a:t>67</a:t>
            </a:fld>
            <a:endParaRPr lang="en-US" smtClean="0"/>
          </a:p>
        </p:txBody>
      </p:sp>
    </p:spTree>
    <p:extLst>
      <p:ext uri="{BB962C8B-B14F-4D97-AF65-F5344CB8AC3E}">
        <p14:creationId xmlns:p14="http://schemas.microsoft.com/office/powerpoint/2010/main" val="20160805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hlinkClick r:id="rId3"/>
              </a:rPr>
              <a:t>http://www.praher-valves.com/files/big_images/Produkte/pvc/2W-KH-S4-pneum.jpg</a:t>
            </a:r>
            <a:endParaRPr lang="en-US" dirty="0" smtClean="0"/>
          </a:p>
          <a:p>
            <a:r>
              <a:rPr lang="en-US" dirty="0" smtClean="0"/>
              <a:t>Options:</a:t>
            </a:r>
          </a:p>
          <a:p>
            <a:pPr marL="171450" indent="-171450">
              <a:buFont typeface="Arial" panose="020B0604020202020204" pitchFamily="34" charset="0"/>
              <a:buChar char="•"/>
            </a:pPr>
            <a:r>
              <a:rPr lang="en-US" dirty="0" smtClean="0"/>
              <a:t>Manual</a:t>
            </a:r>
          </a:p>
          <a:p>
            <a:pPr marL="171450" indent="-171450">
              <a:buFont typeface="Arial" panose="020B0604020202020204" pitchFamily="34" charset="0"/>
              <a:buChar char="•"/>
            </a:pPr>
            <a:r>
              <a:rPr lang="en-US" dirty="0" smtClean="0"/>
              <a:t>Actuator Driven</a:t>
            </a:r>
          </a:p>
          <a:p>
            <a:endParaRPr lang="en-US" dirty="0" smtClean="0"/>
          </a:p>
          <a:p>
            <a:r>
              <a:rPr lang="en-US" dirty="0" smtClean="0"/>
              <a:t>Reasons:</a:t>
            </a:r>
          </a:p>
          <a:p>
            <a:pPr marL="171450" indent="-171450">
              <a:buFont typeface="Arial" panose="020B0604020202020204" pitchFamily="34" charset="0"/>
              <a:buChar char="•"/>
              <a:defRPr/>
            </a:pPr>
            <a:r>
              <a:rPr lang="en-US" sz="1200" dirty="0" smtClean="0"/>
              <a:t>Ease of Use</a:t>
            </a:r>
          </a:p>
          <a:p>
            <a:pPr marL="171450" indent="-171450">
              <a:buFont typeface="Arial" panose="020B0604020202020204" pitchFamily="34" charset="0"/>
              <a:buChar char="•"/>
              <a:defRPr/>
            </a:pPr>
            <a:r>
              <a:rPr lang="en-US" sz="1200" dirty="0" smtClean="0"/>
              <a:t>Safety</a:t>
            </a:r>
          </a:p>
          <a:p>
            <a:pPr marL="171450" indent="-171450">
              <a:buFont typeface="Arial" panose="020B0604020202020204" pitchFamily="34" charset="0"/>
              <a:buChar char="•"/>
              <a:defRPr/>
            </a:pPr>
            <a:r>
              <a:rPr lang="en-US" sz="1200" dirty="0" smtClean="0"/>
              <a:t>Ergonomics</a:t>
            </a:r>
          </a:p>
          <a:p>
            <a:endParaRPr lang="en-US" dirty="0" smtClean="0"/>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58E008F-023E-42A2-ACF5-99463F5581CA}" type="slidenum">
              <a:rPr lang="en-US" smtClean="0"/>
              <a:pPr/>
              <a:t>70</a:t>
            </a:fld>
            <a:endParaRPr lang="en-US" smtClean="0"/>
          </a:p>
        </p:txBody>
      </p:sp>
    </p:spTree>
    <p:extLst>
      <p:ext uri="{BB962C8B-B14F-4D97-AF65-F5344CB8AC3E}">
        <p14:creationId xmlns:p14="http://schemas.microsoft.com/office/powerpoint/2010/main" val="21553526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Options:</a:t>
            </a:r>
          </a:p>
          <a:p>
            <a:pPr marL="171450" indent="-171450">
              <a:buFont typeface="Arial" panose="020B0604020202020204" pitchFamily="34" charset="0"/>
              <a:buChar char="•"/>
            </a:pPr>
            <a:r>
              <a:rPr lang="en-US" dirty="0" smtClean="0"/>
              <a:t>Manual</a:t>
            </a:r>
          </a:p>
          <a:p>
            <a:pPr marL="171450" indent="-171450">
              <a:buFont typeface="Arial" panose="020B0604020202020204" pitchFamily="34" charset="0"/>
              <a:buChar char="•"/>
            </a:pPr>
            <a:r>
              <a:rPr lang="en-US" dirty="0" smtClean="0"/>
              <a:t>Actuator Driven</a:t>
            </a:r>
          </a:p>
          <a:p>
            <a:endParaRPr lang="en-US" dirty="0" smtClean="0"/>
          </a:p>
          <a:p>
            <a:r>
              <a:rPr lang="en-US" dirty="0" smtClean="0"/>
              <a:t>Reasons:</a:t>
            </a:r>
          </a:p>
          <a:p>
            <a:pPr marL="171450" indent="-171450">
              <a:buFont typeface="Arial" panose="020B0604020202020204" pitchFamily="34" charset="0"/>
              <a:buChar char="•"/>
              <a:defRPr/>
            </a:pPr>
            <a:r>
              <a:rPr lang="en-US" sz="1200" dirty="0" smtClean="0"/>
              <a:t>Ease of Use</a:t>
            </a:r>
          </a:p>
          <a:p>
            <a:pPr marL="171450" indent="-171450">
              <a:buFont typeface="Arial" panose="020B0604020202020204" pitchFamily="34" charset="0"/>
              <a:buChar char="•"/>
              <a:defRPr/>
            </a:pPr>
            <a:r>
              <a:rPr lang="en-US" sz="1200" dirty="0" smtClean="0"/>
              <a:t>Safety</a:t>
            </a:r>
          </a:p>
          <a:p>
            <a:pPr marL="171450" indent="-171450">
              <a:buFont typeface="Arial" panose="020B0604020202020204" pitchFamily="34" charset="0"/>
              <a:buChar char="•"/>
              <a:defRPr/>
            </a:pPr>
            <a:r>
              <a:rPr lang="en-US" sz="1200" dirty="0" smtClean="0"/>
              <a:t>Ergonomics</a:t>
            </a: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6BBC7B7-01AB-4B72-8429-A53EFF718854}" type="slidenum">
              <a:rPr lang="en-US" smtClean="0"/>
              <a:pPr/>
              <a:t>71</a:t>
            </a:fld>
            <a:endParaRPr lang="en-US" smtClean="0"/>
          </a:p>
        </p:txBody>
      </p:sp>
    </p:spTree>
    <p:extLst>
      <p:ext uri="{BB962C8B-B14F-4D97-AF65-F5344CB8AC3E}">
        <p14:creationId xmlns:p14="http://schemas.microsoft.com/office/powerpoint/2010/main" val="2744512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100" dirty="0" smtClean="0"/>
              <a:t>Assumptions</a:t>
            </a:r>
          </a:p>
          <a:p>
            <a:pPr lvl="1">
              <a:defRPr/>
            </a:pPr>
            <a:r>
              <a:rPr lang="en-US" sz="1950" dirty="0" smtClean="0"/>
              <a:t>Fuel system capital costs already sunk for lawn mower</a:t>
            </a:r>
          </a:p>
          <a:p>
            <a:pPr lvl="1">
              <a:defRPr/>
            </a:pPr>
            <a:r>
              <a:rPr lang="en-US" sz="1950" dirty="0" smtClean="0"/>
              <a:t>24,000 miles a year, 2,000 miles a month</a:t>
            </a:r>
          </a:p>
          <a:p>
            <a:pPr lvl="1">
              <a:defRPr/>
            </a:pPr>
            <a:r>
              <a:rPr lang="en-US" sz="1950" dirty="0" smtClean="0"/>
              <a:t>Only $150 more operating cost per month to</a:t>
            </a:r>
          </a:p>
          <a:p>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72</a:t>
            </a:fld>
            <a:endParaRPr lang="en-US"/>
          </a:p>
        </p:txBody>
      </p:sp>
    </p:spTree>
    <p:extLst>
      <p:ext uri="{BB962C8B-B14F-4D97-AF65-F5344CB8AC3E}">
        <p14:creationId xmlns:p14="http://schemas.microsoft.com/office/powerpoint/2010/main" val="721761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8" name="Shape 180"/>
          <p:cNvSpPr>
            <a:spLocks noGrp="1"/>
          </p:cNvSpPr>
          <p:nvPr>
            <p:ph type="body" idx="1"/>
          </p:nvPr>
        </p:nvSpPr>
        <p:spPr bwMode="auto">
          <a:xfrm>
            <a:off x="696913" y="4518025"/>
            <a:ext cx="5565775" cy="3695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23" tIns="92423" rIns="92423" bIns="92423" numCol="1" anchor="ctr" anchorCtr="0" compatLnSpc="1">
            <a:prstTxWarp prst="textNoShape">
              <a:avLst/>
            </a:prstTxWarp>
          </a:bodyPr>
          <a:lstStyle/>
          <a:p>
            <a:r>
              <a:rPr lang="en-US" dirty="0" smtClean="0"/>
              <a:t>Requirement: 5 micron filtration</a:t>
            </a:r>
          </a:p>
          <a:p>
            <a:r>
              <a:rPr lang="en-US" dirty="0" smtClean="0"/>
              <a:t>Stages: Typical filtration includes filtering in stages. 400-200-100-50-10-5. This increases the life of the filters because in decreases the likelihood of clogging the smaller filters</a:t>
            </a:r>
          </a:p>
          <a:p>
            <a:r>
              <a:rPr lang="en-US" dirty="0" smtClean="0"/>
              <a:t>Time: 200-300 Gal/Filter for good oil, 20-30 Gal/filter for bad oil</a:t>
            </a:r>
          </a:p>
          <a:p>
            <a:r>
              <a:rPr lang="en-US" dirty="0" smtClean="0"/>
              <a:t>Change Frequency: Once a month for good, 10 times a month</a:t>
            </a:r>
          </a:p>
          <a:p>
            <a:pPr>
              <a:buClrTx/>
              <a:buFont typeface="Arial" panose="020B0604020202020204" pitchFamily="34" charset="0"/>
              <a:buNone/>
            </a:pPr>
            <a:r>
              <a:rPr lang="en-US" sz="2100" dirty="0" smtClean="0"/>
              <a:t>Filters</a:t>
            </a:r>
            <a:endParaRPr lang="en-US" dirty="0" smtClean="0"/>
          </a:p>
          <a:p>
            <a:pPr lvl="1">
              <a:buClrTx/>
            </a:pPr>
            <a:r>
              <a:rPr lang="en-US" dirty="0" smtClean="0"/>
              <a:t>Requirement</a:t>
            </a:r>
          </a:p>
          <a:p>
            <a:pPr lvl="1">
              <a:buClrTx/>
            </a:pPr>
            <a:r>
              <a:rPr lang="en-US" dirty="0" smtClean="0"/>
              <a:t>Stages</a:t>
            </a:r>
          </a:p>
          <a:p>
            <a:pPr lvl="1">
              <a:buClrTx/>
            </a:pPr>
            <a:r>
              <a:rPr lang="en-US" dirty="0" smtClean="0"/>
              <a:t>Time</a:t>
            </a:r>
          </a:p>
          <a:p>
            <a:pPr lvl="1">
              <a:buClrTx/>
            </a:pPr>
            <a:r>
              <a:rPr lang="en-US" dirty="0" smtClean="0"/>
              <a:t>Filter Change Frequency</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hlinkClick r:id="rId3"/>
              </a:rPr>
              <a:t>http://www.filterbag.com/Waste-Vegetable-Oil-Filtration-16.html</a:t>
            </a: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hlinkClick r:id="rId4"/>
              </a:rPr>
              <a:t>http://www.wvodesigns.com/shop/centrifuges/rpc-basic.html</a:t>
            </a: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hlinkClick r:id="rId5"/>
              </a:rPr>
              <a:t>http://www.threedeadflies.com/settlingtank.asp</a:t>
            </a:r>
            <a:endParaRPr lang="en-US" sz="1200" dirty="0" smtClean="0"/>
          </a:p>
          <a:p>
            <a:endParaRPr lang="en-US" dirty="0" smtClean="0"/>
          </a:p>
        </p:txBody>
      </p:sp>
      <p:sp>
        <p:nvSpPr>
          <p:cNvPr id="19459" name="Shape 181"/>
          <p:cNvSpPr>
            <a:spLocks noGrp="1" noRot="1" noChangeAspect="1" noTextEdit="1"/>
          </p:cNvSpPr>
          <p:nvPr>
            <p:ph type="sldImg" idx="2"/>
          </p:nvPr>
        </p:nvSpPr>
        <p:spPr bwMode="auto">
          <a:xfrm>
            <a:off x="1366838" y="1173163"/>
            <a:ext cx="4224337" cy="316865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079405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Equipment costs</a:t>
            </a:r>
          </a:p>
          <a:p>
            <a:r>
              <a:rPr lang="en-US" dirty="0" smtClean="0"/>
              <a:t>Everyone else will have equipment</a:t>
            </a:r>
            <a:r>
              <a:rPr lang="en-US" baseline="0" dirty="0" smtClean="0"/>
              <a:t> costs</a:t>
            </a:r>
            <a:endParaRPr lang="en-US" dirty="0"/>
          </a:p>
        </p:txBody>
      </p:sp>
      <p:sp>
        <p:nvSpPr>
          <p:cNvPr id="4" name="Slide Number Placeholder 3"/>
          <p:cNvSpPr>
            <a:spLocks noGrp="1"/>
          </p:cNvSpPr>
          <p:nvPr>
            <p:ph type="sldNum" sz="quarter" idx="10"/>
          </p:nvPr>
        </p:nvSpPr>
        <p:spPr/>
        <p:txBody>
          <a:bodyPr/>
          <a:lstStyle/>
          <a:p>
            <a:pPr>
              <a:defRPr/>
            </a:pPr>
            <a:fld id="{13E15A65-8417-4E5A-8097-45987142ADBF}" type="slidenum">
              <a:rPr lang="en-US" smtClean="0"/>
              <a:pPr>
                <a:defRPr/>
              </a:pPr>
              <a:t>10</a:t>
            </a:fld>
            <a:endParaRPr lang="en-US"/>
          </a:p>
        </p:txBody>
      </p:sp>
    </p:spTree>
    <p:extLst>
      <p:ext uri="{BB962C8B-B14F-4D97-AF65-F5344CB8AC3E}">
        <p14:creationId xmlns:p14="http://schemas.microsoft.com/office/powerpoint/2010/main" val="2861205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0888" indent="-287338">
              <a:defRPr>
                <a:solidFill>
                  <a:schemeClr val="tx1"/>
                </a:solidFill>
                <a:latin typeface="Calibri" panose="020F0502020204030204" pitchFamily="34" charset="0"/>
              </a:defRPr>
            </a:lvl2pPr>
            <a:lvl3pPr marL="1154113" indent="-230188">
              <a:defRPr>
                <a:solidFill>
                  <a:schemeClr val="tx1"/>
                </a:solidFill>
                <a:latin typeface="Calibri" panose="020F0502020204030204" pitchFamily="34" charset="0"/>
              </a:defRPr>
            </a:lvl3pPr>
            <a:lvl4pPr marL="1617663" indent="-230188">
              <a:defRPr>
                <a:solidFill>
                  <a:schemeClr val="tx1"/>
                </a:solidFill>
                <a:latin typeface="Calibri" panose="020F0502020204030204" pitchFamily="34" charset="0"/>
              </a:defRPr>
            </a:lvl4pPr>
            <a:lvl5pPr marL="2079625" indent="-230188">
              <a:defRPr>
                <a:solidFill>
                  <a:schemeClr val="tx1"/>
                </a:solidFill>
                <a:latin typeface="Calibri" panose="020F050202020403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defRPr>
            </a:lvl9pPr>
          </a:lstStyle>
          <a:p>
            <a:fld id="{1C2D6436-C800-4140-9404-F2E6E03EC192}" type="slidenum">
              <a:rPr lang="en-US" smtClean="0"/>
              <a:pPr/>
              <a:t>11</a:t>
            </a:fld>
            <a:endParaRPr lang="en-US" smtClean="0"/>
          </a:p>
        </p:txBody>
      </p:sp>
    </p:spTree>
    <p:extLst>
      <p:ext uri="{BB962C8B-B14F-4D97-AF65-F5344CB8AC3E}">
        <p14:creationId xmlns:p14="http://schemas.microsoft.com/office/powerpoint/2010/main" val="993814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4F553261-6508-4F81-B88D-25F4F072AC21}"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r>
              <a:rPr lang="en-US" smtClean="0"/>
              <a:t>12/09/2013</a:t>
            </a:r>
            <a:endParaRPr lang="en-US"/>
          </a:p>
        </p:txBody>
      </p:sp>
    </p:spTree>
    <p:extLst>
      <p:ext uri="{BB962C8B-B14F-4D97-AF65-F5344CB8AC3E}">
        <p14:creationId xmlns:p14="http://schemas.microsoft.com/office/powerpoint/2010/main" val="2654208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9F54B365-1085-4BC6-8557-19B6BAFBBFA6}"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r>
              <a:rPr lang="en-US" smtClean="0"/>
              <a:t>12/09/2013</a:t>
            </a:r>
            <a:endParaRPr lang="en-US"/>
          </a:p>
        </p:txBody>
      </p:sp>
    </p:spTree>
    <p:extLst>
      <p:ext uri="{BB962C8B-B14F-4D97-AF65-F5344CB8AC3E}">
        <p14:creationId xmlns:p14="http://schemas.microsoft.com/office/powerpoint/2010/main" val="2015958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EE1DE992-2E27-41B4-BE34-4F6ABE71048D}"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r>
              <a:rPr lang="en-US" smtClean="0"/>
              <a:t>12/09/2013</a:t>
            </a:r>
            <a:endParaRPr lang="en-US"/>
          </a:p>
        </p:txBody>
      </p:sp>
    </p:spTree>
    <p:extLst>
      <p:ext uri="{BB962C8B-B14F-4D97-AF65-F5344CB8AC3E}">
        <p14:creationId xmlns:p14="http://schemas.microsoft.com/office/powerpoint/2010/main" val="1098841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76200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D35DE2D1-C7C7-4E9B-AAD0-BE423C0FB56A}" type="slidenum">
              <a:rPr lang="en-US"/>
              <a:pPr>
                <a:defRPr/>
              </a:pPr>
              <a:t>‹#›</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r>
              <a:rPr lang="en-US" smtClean="0"/>
              <a:t>12/09/2013</a:t>
            </a:r>
            <a:endParaRPr lang="en-US"/>
          </a:p>
        </p:txBody>
      </p:sp>
    </p:spTree>
    <p:extLst>
      <p:ext uri="{BB962C8B-B14F-4D97-AF65-F5344CB8AC3E}">
        <p14:creationId xmlns:p14="http://schemas.microsoft.com/office/powerpoint/2010/main" val="28822292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a:ln/>
        </p:spPr>
        <p:txBody>
          <a:bodyPr/>
          <a:lstStyle>
            <a:lvl1pPr>
              <a:defRPr/>
            </a:lvl1pPr>
          </a:lstStyle>
          <a:p>
            <a:pPr>
              <a:defRPr/>
            </a:pPr>
            <a:fld id="{D8DB23B8-1EB7-48EB-BD8B-E230E1B92E3C}"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r>
              <a:rPr lang="en-US" smtClean="0"/>
              <a:t>12/09/2013</a:t>
            </a:r>
            <a:endParaRPr lang="en-US"/>
          </a:p>
        </p:txBody>
      </p:sp>
    </p:spTree>
    <p:extLst>
      <p:ext uri="{BB962C8B-B14F-4D97-AF65-F5344CB8AC3E}">
        <p14:creationId xmlns:p14="http://schemas.microsoft.com/office/powerpoint/2010/main" val="4111832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2550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2550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CE94B30B-1535-43C5-AD33-4A3E3CD29FA4}"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r>
              <a:rPr lang="en-US" smtClean="0"/>
              <a:t>12/09/2013</a:t>
            </a:r>
            <a:endParaRPr lang="en-US"/>
          </a:p>
        </p:txBody>
      </p:sp>
    </p:spTree>
    <p:extLst>
      <p:ext uri="{BB962C8B-B14F-4D97-AF65-F5344CB8AC3E}">
        <p14:creationId xmlns:p14="http://schemas.microsoft.com/office/powerpoint/2010/main" val="746722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616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616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801E9332-7435-4674-B9C6-AEEB24E4EDFE}" type="slidenum">
              <a:rPr lang="en-US"/>
              <a:pPr>
                <a:defRPr/>
              </a:pPr>
              <a:t>‹#›</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pPr>
              <a:defRPr/>
            </a:pPr>
            <a:r>
              <a:rPr lang="en-US" smtClean="0"/>
              <a:t>12/09/2013</a:t>
            </a:r>
            <a:endParaRPr lang="en-US"/>
          </a:p>
        </p:txBody>
      </p:sp>
    </p:spTree>
    <p:extLst>
      <p:ext uri="{BB962C8B-B14F-4D97-AF65-F5344CB8AC3E}">
        <p14:creationId xmlns:p14="http://schemas.microsoft.com/office/powerpoint/2010/main" val="124863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D8B53E21-27E5-4015-BF2B-1C352A927454}" type="slidenum">
              <a:rPr lang="en-US"/>
              <a:pPr>
                <a:defRPr/>
              </a:pPr>
              <a:t>‹#›</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pPr>
              <a:defRPr/>
            </a:pPr>
            <a:r>
              <a:rPr lang="en-US" smtClean="0"/>
              <a:t>12/09/2013</a:t>
            </a:r>
            <a:endParaRPr lang="en-US"/>
          </a:p>
        </p:txBody>
      </p:sp>
    </p:spTree>
    <p:extLst>
      <p:ext uri="{BB962C8B-B14F-4D97-AF65-F5344CB8AC3E}">
        <p14:creationId xmlns:p14="http://schemas.microsoft.com/office/powerpoint/2010/main" val="3426474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15194D47-48F5-43BD-B798-F8863AC4F83F}" type="slidenum">
              <a:rPr lang="en-US"/>
              <a:pPr>
                <a:defRPr/>
              </a:pPr>
              <a:t>‹#›</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pPr>
              <a:defRPr/>
            </a:pPr>
            <a:r>
              <a:rPr lang="en-US" smtClean="0"/>
              <a:t>12/09/2013</a:t>
            </a:r>
            <a:endParaRPr lang="en-US"/>
          </a:p>
        </p:txBody>
      </p:sp>
    </p:spTree>
    <p:extLst>
      <p:ext uri="{BB962C8B-B14F-4D97-AF65-F5344CB8AC3E}">
        <p14:creationId xmlns:p14="http://schemas.microsoft.com/office/powerpoint/2010/main" val="591784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F4111F61-C189-4721-A608-7FBDA23F8DB2}" type="slidenum">
              <a:rPr lang="en-US"/>
              <a:pPr>
                <a:defRPr/>
              </a:pPr>
              <a:t>‹#›</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Date Placeholder 3"/>
          <p:cNvSpPr>
            <a:spLocks noGrp="1"/>
          </p:cNvSpPr>
          <p:nvPr>
            <p:ph type="dt" sz="half" idx="16"/>
          </p:nvPr>
        </p:nvSpPr>
        <p:spPr/>
        <p:txBody>
          <a:bodyPr/>
          <a:lstStyle>
            <a:lvl1pPr>
              <a:defRPr/>
            </a:lvl1pPr>
          </a:lstStyle>
          <a:p>
            <a:pPr>
              <a:defRPr/>
            </a:pPr>
            <a:r>
              <a:rPr lang="en-US" smtClean="0"/>
              <a:t>12/09/2013</a:t>
            </a:r>
            <a:endParaRPr lang="en-US"/>
          </a:p>
        </p:txBody>
      </p:sp>
    </p:spTree>
    <p:extLst>
      <p:ext uri="{BB962C8B-B14F-4D97-AF65-F5344CB8AC3E}">
        <p14:creationId xmlns:p14="http://schemas.microsoft.com/office/powerpoint/2010/main" val="301572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FC81B8F5-8530-4FFF-A2E3-2D2293ADF2D2}"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r>
              <a:rPr lang="en-US" smtClean="0"/>
              <a:t>12/09/2013</a:t>
            </a:r>
            <a:endParaRPr lang="en-US"/>
          </a:p>
        </p:txBody>
      </p:sp>
    </p:spTree>
    <p:extLst>
      <p:ext uri="{BB962C8B-B14F-4D97-AF65-F5344CB8AC3E}">
        <p14:creationId xmlns:p14="http://schemas.microsoft.com/office/powerpoint/2010/main" val="547036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4000"/>
            <a:duotone>
              <a:schemeClr val="bg2">
                <a:tint val="97000"/>
              </a:schemeClr>
              <a:schemeClr val="bg2">
                <a:shade val="96000"/>
              </a:schemeClr>
            </a:duotone>
            <a:lum/>
          </a:blip>
          <a:srcRect/>
          <a:tile tx="0" ty="0" sx="32000" sy="32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63675" y="274638"/>
            <a:ext cx="6613525"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0" y="5867400"/>
            <a:ext cx="9093906" cy="990600"/>
          </a:xfrm>
          <a:prstGeom prst="rect">
            <a:avLst/>
          </a:prstGeom>
          <a:solidFill>
            <a:schemeClr val="accent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Slide Number Placeholder 5"/>
          <p:cNvSpPr>
            <a:spLocks noGrp="1"/>
          </p:cNvSpPr>
          <p:nvPr>
            <p:ph type="sldNum" sz="quarter" idx="4"/>
          </p:nvPr>
        </p:nvSpPr>
        <p:spPr>
          <a:xfrm>
            <a:off x="8458200" y="6164262"/>
            <a:ext cx="549275" cy="396875"/>
          </a:xfrm>
          <a:prstGeom prst="bracketPair">
            <a:avLst>
              <a:gd name="adj" fmla="val 17949"/>
            </a:avLst>
          </a:prstGeom>
          <a:ln w="19050">
            <a:solidFill>
              <a:srgbClr val="FFFFFF"/>
            </a:solidFill>
          </a:ln>
        </p:spPr>
        <p:txBody>
          <a:bodyPr vert="horz" lIns="0" tIns="0" rIns="0" bIns="0" rtlCol="0" anchor="ctr"/>
          <a:lstStyle>
            <a:lvl1pPr algn="ctr" eaLnBrk="1" fontAlgn="auto" hangingPunct="1">
              <a:spcBef>
                <a:spcPts val="0"/>
              </a:spcBef>
              <a:spcAft>
                <a:spcPts val="0"/>
              </a:spcAft>
              <a:defRPr sz="1800">
                <a:solidFill>
                  <a:srgbClr val="FFFFFF"/>
                </a:solidFill>
                <a:latin typeface="+mn-lt"/>
              </a:defRPr>
            </a:lvl1pPr>
          </a:lstStyle>
          <a:p>
            <a:pPr>
              <a:defRPr/>
            </a:pPr>
            <a:fld id="{C9F6463A-4666-413F-831D-83C50EDA0BB6}" type="slidenum">
              <a:rPr lang="en-US"/>
              <a:pPr>
                <a:defRPr/>
              </a:pPr>
              <a:t>‹#›</a:t>
            </a:fld>
            <a:endParaRPr lang="en-US" dirty="0"/>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2"/>
                </a:solidFill>
                <a:latin typeface="+mn-lt"/>
              </a:defRPr>
            </a:lvl1pPr>
          </a:lstStyle>
          <a:p>
            <a:pPr>
              <a:defRPr/>
            </a:pPr>
            <a:endParaRPr lang="en-US"/>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bg2"/>
                </a:solidFill>
                <a:latin typeface="+mn-lt"/>
              </a:defRPr>
            </a:lvl1pPr>
          </a:lstStyle>
          <a:p>
            <a:pPr>
              <a:defRPr/>
            </a:pPr>
            <a:r>
              <a:rPr lang="en-US" smtClean="0"/>
              <a:t>12/09/2013</a:t>
            </a:r>
            <a:endParaRPr lang="en-US"/>
          </a:p>
        </p:txBody>
      </p:sp>
      <p:pic>
        <p:nvPicPr>
          <p:cNvPr id="10" name="Picture 9"/>
          <p:cNvPicPr>
            <a:picLocks noChangeAspect="1"/>
          </p:cNvPicPr>
          <p:nvPr/>
        </p:nvPicPr>
        <p:blipFill rotWithShape="1">
          <a:blip r:embed="rId14">
            <a:extLst>
              <a:ext uri="{28A0092B-C50C-407E-A947-70E740481C1C}">
                <a14:useLocalDpi xmlns:a14="http://schemas.microsoft.com/office/drawing/2010/main" val="0"/>
              </a:ext>
            </a:extLst>
          </a:blip>
          <a:srcRect l="25643" t="39997" r="27857"/>
          <a:stretch/>
        </p:blipFill>
        <p:spPr>
          <a:xfrm>
            <a:off x="278760" y="381000"/>
            <a:ext cx="1022991" cy="935038"/>
          </a:xfrm>
          <a:prstGeom prst="rect">
            <a:avLst/>
          </a:prstGeom>
          <a:effectLst/>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ftr="0"/>
  <p:txStyles>
    <p:titleStyle>
      <a:lvl1pPr algn="l" rtl="0" eaLnBrk="1" fontAlgn="base" hangingPunct="1">
        <a:spcBef>
          <a:spcPct val="0"/>
        </a:spcBef>
        <a:spcAft>
          <a:spcPct val="0"/>
        </a:spcAft>
        <a:defRPr sz="4600" kern="1200" spc="-100">
          <a:solidFill>
            <a:schemeClr val="tx2"/>
          </a:solidFill>
          <a:latin typeface="+mj-lt"/>
          <a:ea typeface="+mj-ea"/>
          <a:cs typeface="+mj-cs"/>
        </a:defRPr>
      </a:lvl1pPr>
      <a:lvl2pPr algn="l" rtl="0" eaLnBrk="1" fontAlgn="base" hangingPunct="1">
        <a:spcBef>
          <a:spcPct val="0"/>
        </a:spcBef>
        <a:spcAft>
          <a:spcPct val="0"/>
        </a:spcAft>
        <a:defRPr sz="4600">
          <a:solidFill>
            <a:schemeClr val="tx2"/>
          </a:solidFill>
          <a:latin typeface="Cambria" panose="02040503050406030204" pitchFamily="18" charset="0"/>
        </a:defRPr>
      </a:lvl2pPr>
      <a:lvl3pPr algn="l" rtl="0" eaLnBrk="1" fontAlgn="base" hangingPunct="1">
        <a:spcBef>
          <a:spcPct val="0"/>
        </a:spcBef>
        <a:spcAft>
          <a:spcPct val="0"/>
        </a:spcAft>
        <a:defRPr sz="4600">
          <a:solidFill>
            <a:schemeClr val="tx2"/>
          </a:solidFill>
          <a:latin typeface="Cambria" panose="02040503050406030204" pitchFamily="18" charset="0"/>
        </a:defRPr>
      </a:lvl3pPr>
      <a:lvl4pPr algn="l" rtl="0" eaLnBrk="1" fontAlgn="base" hangingPunct="1">
        <a:spcBef>
          <a:spcPct val="0"/>
        </a:spcBef>
        <a:spcAft>
          <a:spcPct val="0"/>
        </a:spcAft>
        <a:defRPr sz="4600">
          <a:solidFill>
            <a:schemeClr val="tx2"/>
          </a:solidFill>
          <a:latin typeface="Cambria" panose="02040503050406030204" pitchFamily="18" charset="0"/>
        </a:defRPr>
      </a:lvl4pPr>
      <a:lvl5pPr algn="l" rtl="0" eaLnBrk="1" fontAlgn="base" hangingPunct="1">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p:titleStyle>
    <p:body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hdphoto" Target="../media/hdphoto1.wdp"/><Relationship Id="rId7" Type="http://schemas.openxmlformats.org/officeDocument/2006/relationships/image" Target="../media/image6.gi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3.jpeg"/><Relationship Id="rId5" Type="http://schemas.openxmlformats.org/officeDocument/2006/relationships/image" Target="../media/image3.png"/><Relationship Id="rId10" Type="http://schemas.openxmlformats.org/officeDocument/2006/relationships/image" Target="../media/image6.gif"/><Relationship Id="rId4" Type="http://schemas.openxmlformats.org/officeDocument/2006/relationships/image" Target="../media/image18.png"/><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8.png"/><Relationship Id="rId7" Type="http://schemas.openxmlformats.org/officeDocument/2006/relationships/image" Target="../media/image6.gi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13.jpeg"/><Relationship Id="rId4" Type="http://schemas.openxmlformats.org/officeDocument/2006/relationships/image" Target="../media/image23.png"/><Relationship Id="rId9" Type="http://schemas.openxmlformats.org/officeDocument/2006/relationships/image" Target="../media/image6.gif"/></Relationships>
</file>

<file path=ppt/slides/_rels/slide1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5.png"/><Relationship Id="rId7" Type="http://schemas.openxmlformats.org/officeDocument/2006/relationships/image" Target="../media/image6.g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6.png"/><Relationship Id="rId7" Type="http://schemas.openxmlformats.org/officeDocument/2006/relationships/image" Target="../media/image6.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7.png"/><Relationship Id="rId7" Type="http://schemas.microsoft.com/office/2007/relationships/hdphoto" Target="../media/hdphoto5.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19.png"/><Relationship Id="rId4" Type="http://schemas.openxmlformats.org/officeDocument/2006/relationships/image" Target="../media/image28.png"/><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9.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13.jpeg"/><Relationship Id="rId2" Type="http://schemas.openxmlformats.org/officeDocument/2006/relationships/notesSlide" Target="../notesSlides/notesSlide20.xml"/><Relationship Id="rId16" Type="http://schemas.microsoft.com/office/2007/relationships/hdphoto" Target="../media/hdphoto5.wdp"/><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5.png"/><Relationship Id="rId5" Type="http://schemas.openxmlformats.org/officeDocument/2006/relationships/image" Target="../media/image32.png"/><Relationship Id="rId15" Type="http://schemas.openxmlformats.org/officeDocument/2006/relationships/image" Target="../media/image30.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34.png"/><Relationship Id="rId1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29.png"/><Relationship Id="rId18" Type="http://schemas.openxmlformats.org/officeDocument/2006/relationships/image" Target="../media/image43.jpeg"/><Relationship Id="rId3" Type="http://schemas.openxmlformats.org/officeDocument/2006/relationships/chart" Target="../charts/chart1.xml"/><Relationship Id="rId7" Type="http://schemas.openxmlformats.org/officeDocument/2006/relationships/image" Target="../media/image38.jpeg"/><Relationship Id="rId12" Type="http://schemas.openxmlformats.org/officeDocument/2006/relationships/image" Target="../media/image19.png"/><Relationship Id="rId17" Type="http://schemas.microsoft.com/office/2007/relationships/hdphoto" Target="../media/hdphoto10.wdp"/><Relationship Id="rId2" Type="http://schemas.openxmlformats.org/officeDocument/2006/relationships/notesSlide" Target="../notesSlides/notesSlide21.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13.jpeg"/><Relationship Id="rId5" Type="http://schemas.openxmlformats.org/officeDocument/2006/relationships/image" Target="../media/image36.jpeg"/><Relationship Id="rId15" Type="http://schemas.microsoft.com/office/2007/relationships/hdphoto" Target="../media/hdphoto5.wdp"/><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4.jpe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43.jpeg"/><Relationship Id="rId5" Type="http://schemas.openxmlformats.org/officeDocument/2006/relationships/image" Target="../media/image19.png"/><Relationship Id="rId10" Type="http://schemas.microsoft.com/office/2007/relationships/hdphoto" Target="../media/hdphoto11.wdp"/><Relationship Id="rId4" Type="http://schemas.openxmlformats.org/officeDocument/2006/relationships/image" Target="../media/image13.jpeg"/><Relationship Id="rId9"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29.png"/><Relationship Id="rId18" Type="http://schemas.openxmlformats.org/officeDocument/2006/relationships/image" Target="../media/image43.jpe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19.png"/><Relationship Id="rId17" Type="http://schemas.microsoft.com/office/2007/relationships/hdphoto" Target="../media/hdphoto11.wdp"/><Relationship Id="rId2" Type="http://schemas.openxmlformats.org/officeDocument/2006/relationships/notesSlide" Target="../notesSlides/notesSlide23.xml"/><Relationship Id="rId16" Type="http://schemas.openxmlformats.org/officeDocument/2006/relationships/image" Target="../media/image45.png"/><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13.jpeg"/><Relationship Id="rId5" Type="http://schemas.openxmlformats.org/officeDocument/2006/relationships/image" Target="../media/image47.png"/><Relationship Id="rId15" Type="http://schemas.microsoft.com/office/2007/relationships/hdphoto" Target="../media/hdphoto5.wdp"/><Relationship Id="rId10" Type="http://schemas.openxmlformats.org/officeDocument/2006/relationships/image" Target="../media/image50.png"/><Relationship Id="rId4" Type="http://schemas.microsoft.com/office/2007/relationships/hdphoto" Target="../media/hdphoto12.wdp"/><Relationship Id="rId9" Type="http://schemas.microsoft.com/office/2007/relationships/hdphoto" Target="../media/hdphoto14.wdp"/><Relationship Id="rId1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1.png"/><Relationship Id="rId7" Type="http://schemas.openxmlformats.org/officeDocument/2006/relationships/image" Target="../media/image29.png"/><Relationship Id="rId12"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11.wdp"/><Relationship Id="rId5" Type="http://schemas.openxmlformats.org/officeDocument/2006/relationships/image" Target="../media/image13.jpeg"/><Relationship Id="rId10" Type="http://schemas.openxmlformats.org/officeDocument/2006/relationships/image" Target="../media/image45.png"/><Relationship Id="rId4" Type="http://schemas.openxmlformats.org/officeDocument/2006/relationships/image" Target="../media/image52.png"/><Relationship Id="rId9" Type="http://schemas.microsoft.com/office/2007/relationships/hdphoto" Target="../media/hdphoto5.wdp"/></Relationships>
</file>

<file path=ppt/slides/_rels/slide2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3.jpe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43.jpeg"/><Relationship Id="rId5" Type="http://schemas.openxmlformats.org/officeDocument/2006/relationships/image" Target="../media/image19.png"/><Relationship Id="rId10" Type="http://schemas.microsoft.com/office/2007/relationships/hdphoto" Target="../media/hdphoto11.wdp"/><Relationship Id="rId4" Type="http://schemas.openxmlformats.org/officeDocument/2006/relationships/image" Target="../media/image13.jpe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4.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43.jpeg"/><Relationship Id="rId5" Type="http://schemas.openxmlformats.org/officeDocument/2006/relationships/image" Target="../media/image19.png"/><Relationship Id="rId10" Type="http://schemas.microsoft.com/office/2007/relationships/hdphoto" Target="../media/hdphoto11.wdp"/><Relationship Id="rId4" Type="http://schemas.openxmlformats.org/officeDocument/2006/relationships/image" Target="../media/image13.jpe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5.jpeg"/><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43.jpeg"/><Relationship Id="rId5" Type="http://schemas.openxmlformats.org/officeDocument/2006/relationships/image" Target="../media/image19.png"/><Relationship Id="rId10" Type="http://schemas.microsoft.com/office/2007/relationships/hdphoto" Target="../media/hdphoto11.wdp"/><Relationship Id="rId4" Type="http://schemas.openxmlformats.org/officeDocument/2006/relationships/image" Target="../media/image13.jpeg"/><Relationship Id="rId9"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6.png"/><Relationship Id="rId7"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43.jpeg"/><Relationship Id="rId5" Type="http://schemas.openxmlformats.org/officeDocument/2006/relationships/image" Target="../media/image19.png"/><Relationship Id="rId10" Type="http://schemas.microsoft.com/office/2007/relationships/hdphoto" Target="../media/hdphoto11.wdp"/><Relationship Id="rId4" Type="http://schemas.openxmlformats.org/officeDocument/2006/relationships/image" Target="../media/image13.jpeg"/><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7.jpeg"/><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43.jpeg"/><Relationship Id="rId5" Type="http://schemas.openxmlformats.org/officeDocument/2006/relationships/image" Target="../media/image19.png"/><Relationship Id="rId10" Type="http://schemas.microsoft.com/office/2007/relationships/hdphoto" Target="../media/hdphoto11.wdp"/><Relationship Id="rId4" Type="http://schemas.openxmlformats.org/officeDocument/2006/relationships/image" Target="../media/image13.jpeg"/><Relationship Id="rId9"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3.jpeg"/><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43.jpeg"/><Relationship Id="rId4" Type="http://schemas.openxmlformats.org/officeDocument/2006/relationships/image" Target="../media/image19.png"/><Relationship Id="rId9" Type="http://schemas.microsoft.com/office/2007/relationships/hdphoto" Target="../media/hdphoto11.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3.jpeg"/><Relationship Id="rId7" Type="http://schemas.microsoft.com/office/2007/relationships/hdphoto" Target="../media/hdphoto5.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43.jpeg"/><Relationship Id="rId4" Type="http://schemas.openxmlformats.org/officeDocument/2006/relationships/image" Target="../media/image19.png"/><Relationship Id="rId9" Type="http://schemas.microsoft.com/office/2007/relationships/hdphoto" Target="../media/hdphoto11.wdp"/></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1.wdp"/><Relationship Id="rId3" Type="http://schemas.openxmlformats.org/officeDocument/2006/relationships/image" Target="../media/image58.png"/><Relationship Id="rId7" Type="http://schemas.openxmlformats.org/officeDocument/2006/relationships/image" Target="../media/image13.jpeg"/><Relationship Id="rId12"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16.wdp"/><Relationship Id="rId11" Type="http://schemas.microsoft.com/office/2007/relationships/hdphoto" Target="../media/hdphoto5.wdp"/><Relationship Id="rId5" Type="http://schemas.openxmlformats.org/officeDocument/2006/relationships/image" Target="../media/image59.png"/><Relationship Id="rId10" Type="http://schemas.openxmlformats.org/officeDocument/2006/relationships/image" Target="../media/image30.png"/><Relationship Id="rId4" Type="http://schemas.microsoft.com/office/2007/relationships/hdphoto" Target="../media/hdphoto15.wdp"/><Relationship Id="rId9" Type="http://schemas.openxmlformats.org/officeDocument/2006/relationships/image" Target="../media/image29.png"/><Relationship Id="rId14" Type="http://schemas.openxmlformats.org/officeDocument/2006/relationships/image" Target="../media/image43.jpeg"/></Relationships>
</file>

<file path=ppt/slides/_rels/slide3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0.jpeg"/><Relationship Id="rId7"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43.jpeg"/><Relationship Id="rId5" Type="http://schemas.openxmlformats.org/officeDocument/2006/relationships/image" Target="../media/image19.png"/><Relationship Id="rId10" Type="http://schemas.microsoft.com/office/2007/relationships/hdphoto" Target="../media/hdphoto11.wdp"/><Relationship Id="rId4" Type="http://schemas.openxmlformats.org/officeDocument/2006/relationships/image" Target="../media/image13.jpeg"/><Relationship Id="rId9" Type="http://schemas.openxmlformats.org/officeDocument/2006/relationships/image" Target="../media/image45.png"/></Relationships>
</file>

<file path=ppt/slides/_rels/slide3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1.png"/><Relationship Id="rId7"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43.jpeg"/><Relationship Id="rId5" Type="http://schemas.openxmlformats.org/officeDocument/2006/relationships/image" Target="../media/image19.png"/><Relationship Id="rId10" Type="http://schemas.microsoft.com/office/2007/relationships/hdphoto" Target="../media/hdphoto11.wdp"/><Relationship Id="rId4" Type="http://schemas.openxmlformats.org/officeDocument/2006/relationships/image" Target="../media/image13.jpeg"/><Relationship Id="rId9"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2.png"/><Relationship Id="rId7" Type="http://schemas.openxmlformats.org/officeDocument/2006/relationships/image" Target="../media/image29.png"/><Relationship Id="rId12"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11.wdp"/><Relationship Id="rId5" Type="http://schemas.openxmlformats.org/officeDocument/2006/relationships/image" Target="../media/image13.jpeg"/><Relationship Id="rId10" Type="http://schemas.openxmlformats.org/officeDocument/2006/relationships/image" Target="../media/image45.png"/><Relationship Id="rId4" Type="http://schemas.microsoft.com/office/2007/relationships/hdphoto" Target="../media/hdphoto17.wdp"/><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7.png"/><Relationship Id="rId3" Type="http://schemas.openxmlformats.org/officeDocument/2006/relationships/image" Target="../media/image63.jpeg"/><Relationship Id="rId7" Type="http://schemas.openxmlformats.org/officeDocument/2006/relationships/image" Target="../media/image19.png"/><Relationship Id="rId12" Type="http://schemas.microsoft.com/office/2007/relationships/hdphoto" Target="../media/hdphoto18.wdp"/><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66.png"/><Relationship Id="rId5" Type="http://schemas.openxmlformats.org/officeDocument/2006/relationships/image" Target="../media/image13.jpeg"/><Relationship Id="rId15" Type="http://schemas.microsoft.com/office/2007/relationships/hdphoto" Target="../media/hdphoto19.wdp"/><Relationship Id="rId10" Type="http://schemas.openxmlformats.org/officeDocument/2006/relationships/image" Target="../media/image29.png"/><Relationship Id="rId4" Type="http://schemas.openxmlformats.org/officeDocument/2006/relationships/image" Target="../media/image64.jpg"/><Relationship Id="rId9" Type="http://schemas.microsoft.com/office/2007/relationships/hdphoto" Target="../media/hdphoto5.wdp"/><Relationship Id="rId14" Type="http://schemas.openxmlformats.org/officeDocument/2006/relationships/image" Target="../media/image68.png"/></Relationships>
</file>

<file path=ppt/slides/_rels/slide41.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66.png"/><Relationship Id="rId3" Type="http://schemas.openxmlformats.org/officeDocument/2006/relationships/image" Target="../media/image69.jpeg"/><Relationship Id="rId7" Type="http://schemas.microsoft.com/office/2007/relationships/hdphoto" Target="../media/hdphoto20.wdp"/><Relationship Id="rId12"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1.png"/><Relationship Id="rId11" Type="http://schemas.microsoft.com/office/2007/relationships/hdphoto" Target="../media/hdphoto5.wdp"/><Relationship Id="rId5" Type="http://schemas.openxmlformats.org/officeDocument/2006/relationships/image" Target="../media/image13.jpeg"/><Relationship Id="rId15" Type="http://schemas.openxmlformats.org/officeDocument/2006/relationships/image" Target="../media/image67.png"/><Relationship Id="rId10" Type="http://schemas.openxmlformats.org/officeDocument/2006/relationships/image" Target="../media/image30.png"/><Relationship Id="rId4" Type="http://schemas.openxmlformats.org/officeDocument/2006/relationships/image" Target="../media/image70.jpeg"/><Relationship Id="rId9" Type="http://schemas.openxmlformats.org/officeDocument/2006/relationships/image" Target="../media/image19.png"/><Relationship Id="rId14" Type="http://schemas.microsoft.com/office/2007/relationships/hdphoto" Target="../media/hdphoto21.wdp"/></Relationships>
</file>

<file path=ppt/slides/_rels/slide42.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22.wdp"/><Relationship Id="rId3" Type="http://schemas.openxmlformats.org/officeDocument/2006/relationships/image" Target="../media/image13.jpeg"/><Relationship Id="rId7" Type="http://schemas.microsoft.com/office/2007/relationships/hdphoto" Target="../media/hdphoto5.wdp"/><Relationship Id="rId12" Type="http://schemas.openxmlformats.org/officeDocument/2006/relationships/image" Target="../media/image72.png"/><Relationship Id="rId17" Type="http://schemas.microsoft.com/office/2007/relationships/hdphoto" Target="../media/hdphoto19.wdp"/><Relationship Id="rId2" Type="http://schemas.openxmlformats.org/officeDocument/2006/relationships/notesSlide" Target="../notesSlides/notesSlide39.xml"/><Relationship Id="rId16"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67.png"/><Relationship Id="rId5" Type="http://schemas.openxmlformats.org/officeDocument/2006/relationships/image" Target="../media/image19.png"/><Relationship Id="rId15" Type="http://schemas.openxmlformats.org/officeDocument/2006/relationships/image" Target="../media/image74.jpeg"/><Relationship Id="rId10" Type="http://schemas.microsoft.com/office/2007/relationships/hdphoto" Target="../media/hdphoto18.wdp"/><Relationship Id="rId4" Type="http://schemas.openxmlformats.org/officeDocument/2006/relationships/image" Target="../media/image65.jpeg"/><Relationship Id="rId9" Type="http://schemas.openxmlformats.org/officeDocument/2006/relationships/image" Target="../media/image66.png"/><Relationship Id="rId14" Type="http://schemas.openxmlformats.org/officeDocument/2006/relationships/image" Target="../media/image73.jpeg"/></Relationships>
</file>

<file path=ppt/slides/_rels/slide4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72.png"/><Relationship Id="rId3" Type="http://schemas.openxmlformats.org/officeDocument/2006/relationships/image" Target="../media/image75.png"/><Relationship Id="rId7" Type="http://schemas.openxmlformats.org/officeDocument/2006/relationships/image" Target="../media/image30.png"/><Relationship Id="rId12" Type="http://schemas.openxmlformats.org/officeDocument/2006/relationships/image" Target="../media/image67.png"/><Relationship Id="rId2" Type="http://schemas.openxmlformats.org/officeDocument/2006/relationships/notesSlide" Target="../notesSlides/notesSlide40.xml"/><Relationship Id="rId16" Type="http://schemas.microsoft.com/office/2007/relationships/hdphoto" Target="../media/hdphoto19.wdp"/><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18.wdp"/><Relationship Id="rId5" Type="http://schemas.openxmlformats.org/officeDocument/2006/relationships/image" Target="../media/image65.jpeg"/><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image" Target="../media/image13.jpeg"/><Relationship Id="rId9" Type="http://schemas.openxmlformats.org/officeDocument/2006/relationships/image" Target="../media/image29.png"/><Relationship Id="rId14" Type="http://schemas.microsoft.com/office/2007/relationships/hdphoto" Target="../media/hdphoto22.wdp"/></Relationships>
</file>

<file path=ppt/slides/_rels/slide4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67.png"/><Relationship Id="rId3" Type="http://schemas.openxmlformats.org/officeDocument/2006/relationships/image" Target="../media/image13.jpeg"/><Relationship Id="rId7" Type="http://schemas.openxmlformats.org/officeDocument/2006/relationships/image" Target="../media/image19.png"/><Relationship Id="rId12" Type="http://schemas.microsoft.com/office/2007/relationships/hdphoto" Target="../media/hdphoto21.wdp"/><Relationship Id="rId2" Type="http://schemas.openxmlformats.org/officeDocument/2006/relationships/notesSlide" Target="../notesSlides/notesSlide41.xml"/><Relationship Id="rId16"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66.png"/><Relationship Id="rId5" Type="http://schemas.microsoft.com/office/2007/relationships/hdphoto" Target="../media/hdphoto20.wdp"/><Relationship Id="rId15" Type="http://schemas.microsoft.com/office/2007/relationships/hdphoto" Target="../media/hdphoto22.wdp"/><Relationship Id="rId10" Type="http://schemas.openxmlformats.org/officeDocument/2006/relationships/image" Target="../media/image29.png"/><Relationship Id="rId4" Type="http://schemas.openxmlformats.org/officeDocument/2006/relationships/image" Target="../media/image71.png"/><Relationship Id="rId9" Type="http://schemas.microsoft.com/office/2007/relationships/hdphoto" Target="../media/hdphoto5.wdp"/><Relationship Id="rId14"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29.png"/><Relationship Id="rId18" Type="http://schemas.microsoft.com/office/2007/relationships/hdphoto" Target="../media/hdphoto22.wdp"/><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hdphoto" Target="../media/hdphoto5.wdp"/><Relationship Id="rId17" Type="http://schemas.openxmlformats.org/officeDocument/2006/relationships/image" Target="../media/image72.png"/><Relationship Id="rId2" Type="http://schemas.openxmlformats.org/officeDocument/2006/relationships/notesSlide" Target="../notesSlides/notesSlide42.xml"/><Relationship Id="rId16" Type="http://schemas.openxmlformats.org/officeDocument/2006/relationships/image" Target="../media/image67.png"/><Relationship Id="rId20" Type="http://schemas.microsoft.com/office/2007/relationships/hdphoto" Target="../media/hdphoto19.wdp"/><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30.png"/><Relationship Id="rId5" Type="http://schemas.openxmlformats.org/officeDocument/2006/relationships/diagramQuickStyle" Target="../diagrams/quickStyle1.xml"/><Relationship Id="rId15" Type="http://schemas.microsoft.com/office/2007/relationships/hdphoto" Target="../media/hdphoto18.wdp"/><Relationship Id="rId10" Type="http://schemas.openxmlformats.org/officeDocument/2006/relationships/image" Target="../media/image19.png"/><Relationship Id="rId19" Type="http://schemas.openxmlformats.org/officeDocument/2006/relationships/image" Target="../media/image68.png"/><Relationship Id="rId4" Type="http://schemas.openxmlformats.org/officeDocument/2006/relationships/diagramLayout" Target="../diagrams/layout1.xml"/><Relationship Id="rId9" Type="http://schemas.openxmlformats.org/officeDocument/2006/relationships/image" Target="../media/image65.jpeg"/><Relationship Id="rId14" Type="http://schemas.openxmlformats.org/officeDocument/2006/relationships/image" Target="../media/image66.png"/></Relationships>
</file>

<file path=ppt/slides/_rels/slide46.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hdphoto" Target="../media/hdphoto5.wdp"/><Relationship Id="rId18" Type="http://schemas.openxmlformats.org/officeDocument/2006/relationships/image" Target="../media/image72.png"/><Relationship Id="rId3" Type="http://schemas.openxmlformats.org/officeDocument/2006/relationships/image" Target="../media/image77.jpeg"/><Relationship Id="rId21" Type="http://schemas.microsoft.com/office/2007/relationships/hdphoto" Target="../media/hdphoto19.wdp"/><Relationship Id="rId7" Type="http://schemas.openxmlformats.org/officeDocument/2006/relationships/diagramColors" Target="../diagrams/colors2.xml"/><Relationship Id="rId12" Type="http://schemas.openxmlformats.org/officeDocument/2006/relationships/image" Target="../media/image30.png"/><Relationship Id="rId17" Type="http://schemas.openxmlformats.org/officeDocument/2006/relationships/image" Target="../media/image67.png"/><Relationship Id="rId2" Type="http://schemas.openxmlformats.org/officeDocument/2006/relationships/notesSlide" Target="../notesSlides/notesSlide43.xml"/><Relationship Id="rId16" Type="http://schemas.microsoft.com/office/2007/relationships/hdphoto" Target="../media/hdphoto18.wdp"/><Relationship Id="rId20"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19.png"/><Relationship Id="rId5" Type="http://schemas.openxmlformats.org/officeDocument/2006/relationships/diagramLayout" Target="../diagrams/layout2.xml"/><Relationship Id="rId15" Type="http://schemas.openxmlformats.org/officeDocument/2006/relationships/image" Target="../media/image66.png"/><Relationship Id="rId10" Type="http://schemas.openxmlformats.org/officeDocument/2006/relationships/image" Target="../media/image65.jpeg"/><Relationship Id="rId19" Type="http://schemas.microsoft.com/office/2007/relationships/hdphoto" Target="../media/hdphoto22.wdp"/><Relationship Id="rId4" Type="http://schemas.openxmlformats.org/officeDocument/2006/relationships/diagramData" Target="../diagrams/data2.xml"/><Relationship Id="rId9" Type="http://schemas.openxmlformats.org/officeDocument/2006/relationships/image" Target="../media/image13.jpeg"/><Relationship Id="rId14" Type="http://schemas.openxmlformats.org/officeDocument/2006/relationships/image" Target="../media/image29.png"/></Relationships>
</file>

<file path=ppt/slides/_rels/slide47.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22.wdp"/><Relationship Id="rId3" Type="http://schemas.openxmlformats.org/officeDocument/2006/relationships/image" Target="../media/image13.jpeg"/><Relationship Id="rId7" Type="http://schemas.microsoft.com/office/2007/relationships/hdphoto" Target="../media/hdphoto5.wdp"/><Relationship Id="rId12"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67.png"/><Relationship Id="rId5" Type="http://schemas.openxmlformats.org/officeDocument/2006/relationships/image" Target="../media/image19.png"/><Relationship Id="rId15" Type="http://schemas.microsoft.com/office/2007/relationships/hdphoto" Target="../media/hdphoto19.wdp"/><Relationship Id="rId10" Type="http://schemas.microsoft.com/office/2007/relationships/hdphoto" Target="../media/hdphoto18.wdp"/><Relationship Id="rId4" Type="http://schemas.openxmlformats.org/officeDocument/2006/relationships/image" Target="../media/image65.jpeg"/><Relationship Id="rId9" Type="http://schemas.openxmlformats.org/officeDocument/2006/relationships/image" Target="../media/image66.png"/><Relationship Id="rId14" Type="http://schemas.openxmlformats.org/officeDocument/2006/relationships/image" Target="../media/image68.png"/></Relationships>
</file>

<file path=ppt/slides/_rels/slide48.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22.wdp"/><Relationship Id="rId3" Type="http://schemas.openxmlformats.org/officeDocument/2006/relationships/image" Target="../media/image13.jpeg"/><Relationship Id="rId7" Type="http://schemas.microsoft.com/office/2007/relationships/hdphoto" Target="../media/hdphoto5.wdp"/><Relationship Id="rId12"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67.png"/><Relationship Id="rId5" Type="http://schemas.openxmlformats.org/officeDocument/2006/relationships/image" Target="../media/image19.png"/><Relationship Id="rId15" Type="http://schemas.microsoft.com/office/2007/relationships/hdphoto" Target="../media/hdphoto19.wdp"/><Relationship Id="rId10" Type="http://schemas.microsoft.com/office/2007/relationships/hdphoto" Target="../media/hdphoto23.wdp"/><Relationship Id="rId4" Type="http://schemas.openxmlformats.org/officeDocument/2006/relationships/image" Target="../media/image65.jpeg"/><Relationship Id="rId9" Type="http://schemas.openxmlformats.org/officeDocument/2006/relationships/image" Target="../media/image66.png"/><Relationship Id="rId14" Type="http://schemas.openxmlformats.org/officeDocument/2006/relationships/image" Target="../media/image68.png"/></Relationships>
</file>

<file path=ppt/slides/_rels/slide49.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22.wdp"/><Relationship Id="rId3" Type="http://schemas.openxmlformats.org/officeDocument/2006/relationships/image" Target="../media/image13.jpeg"/><Relationship Id="rId7" Type="http://schemas.microsoft.com/office/2007/relationships/hdphoto" Target="../media/hdphoto5.wdp"/><Relationship Id="rId12"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67.png"/><Relationship Id="rId5" Type="http://schemas.openxmlformats.org/officeDocument/2006/relationships/image" Target="../media/image19.png"/><Relationship Id="rId15" Type="http://schemas.microsoft.com/office/2007/relationships/hdphoto" Target="../media/hdphoto19.wdp"/><Relationship Id="rId10" Type="http://schemas.microsoft.com/office/2007/relationships/hdphoto" Target="../media/hdphoto23.wdp"/><Relationship Id="rId4" Type="http://schemas.openxmlformats.org/officeDocument/2006/relationships/image" Target="../media/image65.jpeg"/><Relationship Id="rId9" Type="http://schemas.openxmlformats.org/officeDocument/2006/relationships/image" Target="../media/image66.png"/><Relationship Id="rId1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72.png"/><Relationship Id="rId3" Type="http://schemas.openxmlformats.org/officeDocument/2006/relationships/chart" Target="../charts/chart2.xml"/><Relationship Id="rId7" Type="http://schemas.openxmlformats.org/officeDocument/2006/relationships/image" Target="../media/image30.png"/><Relationship Id="rId12" Type="http://schemas.openxmlformats.org/officeDocument/2006/relationships/image" Target="../media/image67.png"/><Relationship Id="rId17" Type="http://schemas.openxmlformats.org/officeDocument/2006/relationships/image" Target="../media/image78.png"/><Relationship Id="rId2" Type="http://schemas.openxmlformats.org/officeDocument/2006/relationships/notesSlide" Target="../notesSlides/notesSlide47.xml"/><Relationship Id="rId16" Type="http://schemas.microsoft.com/office/2007/relationships/hdphoto" Target="../media/hdphoto19.wdp"/><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23.wdp"/><Relationship Id="rId5" Type="http://schemas.openxmlformats.org/officeDocument/2006/relationships/image" Target="../media/image65.jpeg"/><Relationship Id="rId15" Type="http://schemas.openxmlformats.org/officeDocument/2006/relationships/image" Target="../media/image68.png"/><Relationship Id="rId10" Type="http://schemas.openxmlformats.org/officeDocument/2006/relationships/image" Target="../media/image66.png"/><Relationship Id="rId4" Type="http://schemas.openxmlformats.org/officeDocument/2006/relationships/image" Target="../media/image13.jpeg"/><Relationship Id="rId9" Type="http://schemas.openxmlformats.org/officeDocument/2006/relationships/image" Target="../media/image29.png"/><Relationship Id="rId14" Type="http://schemas.microsoft.com/office/2007/relationships/hdphoto" Target="../media/hdphoto22.wdp"/></Relationships>
</file>

<file path=ppt/slides/_rels/slide51.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29.png"/><Relationship Id="rId18" Type="http://schemas.microsoft.com/office/2007/relationships/hdphoto" Target="../media/hdphoto22.wdp"/><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hdphoto" Target="../media/hdphoto5.wdp"/><Relationship Id="rId17" Type="http://schemas.openxmlformats.org/officeDocument/2006/relationships/image" Target="../media/image72.png"/><Relationship Id="rId2" Type="http://schemas.openxmlformats.org/officeDocument/2006/relationships/notesSlide" Target="../notesSlides/notesSlide48.xml"/><Relationship Id="rId16" Type="http://schemas.openxmlformats.org/officeDocument/2006/relationships/image" Target="../media/image67.png"/><Relationship Id="rId20" Type="http://schemas.microsoft.com/office/2007/relationships/hdphoto" Target="../media/hdphoto19.wdp"/><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30.png"/><Relationship Id="rId5" Type="http://schemas.openxmlformats.org/officeDocument/2006/relationships/diagramQuickStyle" Target="../diagrams/quickStyle3.xml"/><Relationship Id="rId15" Type="http://schemas.microsoft.com/office/2007/relationships/hdphoto" Target="../media/hdphoto23.wdp"/><Relationship Id="rId10" Type="http://schemas.openxmlformats.org/officeDocument/2006/relationships/image" Target="../media/image19.png"/><Relationship Id="rId19" Type="http://schemas.openxmlformats.org/officeDocument/2006/relationships/image" Target="../media/image68.png"/><Relationship Id="rId4" Type="http://schemas.openxmlformats.org/officeDocument/2006/relationships/diagramLayout" Target="../diagrams/layout3.xml"/><Relationship Id="rId9" Type="http://schemas.openxmlformats.org/officeDocument/2006/relationships/image" Target="../media/image65.jpeg"/><Relationship Id="rId14" Type="http://schemas.openxmlformats.org/officeDocument/2006/relationships/image" Target="../media/image66.png"/></Relationships>
</file>

<file path=ppt/slides/_rels/slide52.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22.wdp"/><Relationship Id="rId3" Type="http://schemas.openxmlformats.org/officeDocument/2006/relationships/image" Target="../media/image13.jpeg"/><Relationship Id="rId7" Type="http://schemas.microsoft.com/office/2007/relationships/hdphoto" Target="../media/hdphoto5.wdp"/><Relationship Id="rId12"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67.png"/><Relationship Id="rId5" Type="http://schemas.openxmlformats.org/officeDocument/2006/relationships/image" Target="../media/image19.png"/><Relationship Id="rId15" Type="http://schemas.microsoft.com/office/2007/relationships/hdphoto" Target="../media/hdphoto19.wdp"/><Relationship Id="rId10" Type="http://schemas.microsoft.com/office/2007/relationships/hdphoto" Target="../media/hdphoto23.wdp"/><Relationship Id="rId4" Type="http://schemas.openxmlformats.org/officeDocument/2006/relationships/image" Target="../media/image65.jpeg"/><Relationship Id="rId9" Type="http://schemas.openxmlformats.org/officeDocument/2006/relationships/image" Target="../media/image66.png"/><Relationship Id="rId1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72.png"/><Relationship Id="rId3" Type="http://schemas.openxmlformats.org/officeDocument/2006/relationships/image" Target="../media/image71.png"/><Relationship Id="rId7" Type="http://schemas.openxmlformats.org/officeDocument/2006/relationships/image" Target="../media/image30.png"/><Relationship Id="rId12" Type="http://schemas.openxmlformats.org/officeDocument/2006/relationships/image" Target="../media/image6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23.wdp"/><Relationship Id="rId5" Type="http://schemas.openxmlformats.org/officeDocument/2006/relationships/image" Target="../media/image65.jpeg"/><Relationship Id="rId15" Type="http://schemas.openxmlformats.org/officeDocument/2006/relationships/chart" Target="../charts/chart3.xml"/><Relationship Id="rId10" Type="http://schemas.openxmlformats.org/officeDocument/2006/relationships/image" Target="../media/image66.png"/><Relationship Id="rId4" Type="http://schemas.microsoft.com/office/2007/relationships/hdphoto" Target="../media/hdphoto20.wdp"/><Relationship Id="rId9" Type="http://schemas.openxmlformats.org/officeDocument/2006/relationships/image" Target="../media/image29.png"/><Relationship Id="rId14" Type="http://schemas.microsoft.com/office/2007/relationships/hdphoto" Target="../media/hdphoto22.wdp"/></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gi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83.png"/><Relationship Id="rId7" Type="http://schemas.microsoft.com/office/2007/relationships/hdphoto" Target="../media/hdphoto2.wdp"/><Relationship Id="rId12"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20.wdp"/><Relationship Id="rId5" Type="http://schemas.microsoft.com/office/2007/relationships/hdphoto" Target="../media/hdphoto1.wdp"/><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13.jpeg"/></Relationships>
</file>

<file path=ppt/slides/_rels/slide6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55.jpeg"/><Relationship Id="rId7" Type="http://schemas.microsoft.com/office/2007/relationships/hdphoto" Target="../media/hdphoto2.wdp"/><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20.wdp"/><Relationship Id="rId5" Type="http://schemas.microsoft.com/office/2007/relationships/hdphoto" Target="../media/hdphoto1.wdp"/><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13.jpeg"/></Relationships>
</file>

<file path=ppt/slides/_rels/slide6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71.png"/><Relationship Id="rId3" Type="http://schemas.openxmlformats.org/officeDocument/2006/relationships/chart" Target="../charts/chart4.xml"/><Relationship Id="rId7" Type="http://schemas.openxmlformats.org/officeDocument/2006/relationships/image" Target="../media/image3.png"/><Relationship Id="rId12" Type="http://schemas.openxmlformats.org/officeDocument/2006/relationships/image" Target="../media/image13.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6.gif"/><Relationship Id="rId5" Type="http://schemas.openxmlformats.org/officeDocument/2006/relationships/image" Target="../media/image85.jpeg"/><Relationship Id="rId15" Type="http://schemas.openxmlformats.org/officeDocument/2006/relationships/image" Target="../media/image43.jpeg"/><Relationship Id="rId10" Type="http://schemas.microsoft.com/office/2007/relationships/hdphoto" Target="../media/hdphoto2.wdp"/><Relationship Id="rId4" Type="http://schemas.openxmlformats.org/officeDocument/2006/relationships/image" Target="../media/image84.jpeg"/><Relationship Id="rId9" Type="http://schemas.openxmlformats.org/officeDocument/2006/relationships/image" Target="../media/image4.png"/><Relationship Id="rId14" Type="http://schemas.microsoft.com/office/2007/relationships/hdphoto" Target="../media/hdphoto20.wdp"/></Relationships>
</file>

<file path=ppt/slides/_rels/slide6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3.jpeg"/><Relationship Id="rId3" Type="http://schemas.openxmlformats.org/officeDocument/2006/relationships/image" Target="../media/image87.png"/><Relationship Id="rId7" Type="http://schemas.openxmlformats.org/officeDocument/2006/relationships/image" Target="../media/image4.png"/><Relationship Id="rId12" Type="http://schemas.microsoft.com/office/2007/relationships/hdphoto" Target="../media/hdphoto20.wdp"/><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71.png"/><Relationship Id="rId5" Type="http://schemas.openxmlformats.org/officeDocument/2006/relationships/image" Target="../media/image3.png"/><Relationship Id="rId10" Type="http://schemas.openxmlformats.org/officeDocument/2006/relationships/image" Target="../media/image13.jpeg"/><Relationship Id="rId4" Type="http://schemas.microsoft.com/office/2007/relationships/hdphoto" Target="../media/hdphoto24.wdp"/><Relationship Id="rId9" Type="http://schemas.openxmlformats.org/officeDocument/2006/relationships/image" Target="../media/image6.gif"/></Relationships>
</file>

<file path=ppt/slides/_rels/slide64.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88.png"/><Relationship Id="rId7" Type="http://schemas.microsoft.com/office/2007/relationships/hdphoto" Target="../media/hdphoto2.wdp"/><Relationship Id="rId12"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20.wdp"/><Relationship Id="rId5" Type="http://schemas.microsoft.com/office/2007/relationships/hdphoto" Target="../media/hdphoto1.wdp"/><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13.jpeg"/></Relationships>
</file>

<file path=ppt/slides/_rels/slide65.xml.rels><?xml version="1.0" encoding="UTF-8" standalone="yes"?>
<Relationships xmlns="http://schemas.openxmlformats.org/package/2006/relationships"><Relationship Id="rId8" Type="http://schemas.microsoft.com/office/2007/relationships/hdphoto" Target="../media/hdphoto23.wdp"/><Relationship Id="rId13" Type="http://schemas.openxmlformats.org/officeDocument/2006/relationships/image" Target="../media/image67.png"/><Relationship Id="rId18" Type="http://schemas.openxmlformats.org/officeDocument/2006/relationships/image" Target="../media/image4.png"/><Relationship Id="rId3" Type="http://schemas.openxmlformats.org/officeDocument/2006/relationships/image" Target="../media/image13.jpeg"/><Relationship Id="rId21" Type="http://schemas.openxmlformats.org/officeDocument/2006/relationships/image" Target="../media/image6.gif"/><Relationship Id="rId7" Type="http://schemas.openxmlformats.org/officeDocument/2006/relationships/image" Target="../media/image66.png"/><Relationship Id="rId12" Type="http://schemas.openxmlformats.org/officeDocument/2006/relationships/image" Target="../media/image43.jpeg"/><Relationship Id="rId17" Type="http://schemas.microsoft.com/office/2007/relationships/hdphoto" Target="../media/hdphoto1.wdp"/><Relationship Id="rId2" Type="http://schemas.openxmlformats.org/officeDocument/2006/relationships/notesSlide" Target="../notesSlides/notesSlide58.xml"/><Relationship Id="rId16" Type="http://schemas.openxmlformats.org/officeDocument/2006/relationships/image" Target="../media/image3.png"/><Relationship Id="rId20"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0.wdp"/><Relationship Id="rId11" Type="http://schemas.openxmlformats.org/officeDocument/2006/relationships/image" Target="../media/image89.png"/><Relationship Id="rId5" Type="http://schemas.openxmlformats.org/officeDocument/2006/relationships/image" Target="../media/image71.png"/><Relationship Id="rId15" Type="http://schemas.microsoft.com/office/2007/relationships/hdphoto" Target="../media/hdphoto22.wdp"/><Relationship Id="rId10" Type="http://schemas.microsoft.com/office/2007/relationships/hdphoto" Target="../media/hdphoto5.wdp"/><Relationship Id="rId19" Type="http://schemas.microsoft.com/office/2007/relationships/hdphoto" Target="../media/hdphoto2.wdp"/><Relationship Id="rId4" Type="http://schemas.openxmlformats.org/officeDocument/2006/relationships/image" Target="../media/image29.png"/><Relationship Id="rId9" Type="http://schemas.openxmlformats.org/officeDocument/2006/relationships/image" Target="../media/image30.png"/><Relationship Id="rId14" Type="http://schemas.openxmlformats.org/officeDocument/2006/relationships/image" Target="../media/image72.png"/></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91.png"/><Relationship Id="rId7" Type="http://schemas.openxmlformats.org/officeDocument/2006/relationships/image" Target="../media/image13.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43.jpeg"/><Relationship Id="rId4" Type="http://schemas.openxmlformats.org/officeDocument/2006/relationships/image" Target="../media/image3.png"/><Relationship Id="rId9" Type="http://schemas.microsoft.com/office/2007/relationships/hdphoto" Target="../media/hdphoto20.wdp"/></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2.emf"/><Relationship Id="rId4" Type="http://schemas.openxmlformats.org/officeDocument/2006/relationships/package" Target="../embeddings/Microsoft_Excel_Worksheet1.xlsx"/></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3.emf"/><Relationship Id="rId4" Type="http://schemas.openxmlformats.org/officeDocument/2006/relationships/package" Target="../embeddings/Microsoft_Excel_Worksheet2.xlsx"/></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3.png"/><Relationship Id="rId12"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5.png"/><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4.png"/></Relationships>
</file>

<file path=ppt/slides/_rels/slide7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94.png"/><Relationship Id="rId7" Type="http://schemas.openxmlformats.org/officeDocument/2006/relationships/image" Target="../media/image13.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gif"/><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43.jpeg"/><Relationship Id="rId4" Type="http://schemas.openxmlformats.org/officeDocument/2006/relationships/image" Target="../media/image3.png"/><Relationship Id="rId9" Type="http://schemas.microsoft.com/office/2007/relationships/hdphoto" Target="../media/hdphoto20.wdp"/></Relationships>
</file>

<file path=ppt/slides/_rels/slide7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5.png"/><Relationship Id="rId7" Type="http://schemas.openxmlformats.org/officeDocument/2006/relationships/image" Target="../media/image6.gif"/><Relationship Id="rId12"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43.jpeg"/><Relationship Id="rId5" Type="http://schemas.openxmlformats.org/officeDocument/2006/relationships/image" Target="../media/image3.png"/><Relationship Id="rId10" Type="http://schemas.microsoft.com/office/2007/relationships/hdphoto" Target="../media/hdphoto20.wdp"/><Relationship Id="rId4" Type="http://schemas.openxmlformats.org/officeDocument/2006/relationships/image" Target="../media/image25.png"/><Relationship Id="rId9" Type="http://schemas.openxmlformats.org/officeDocument/2006/relationships/image" Target="../media/image71.png"/></Relationships>
</file>

<file path=ppt/slides/_rels/slide72.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8.wdp"/><Relationship Id="rId3" Type="http://schemas.openxmlformats.org/officeDocument/2006/relationships/chart" Target="../charts/chart5.xml"/><Relationship Id="rId7" Type="http://schemas.openxmlformats.org/officeDocument/2006/relationships/image" Target="../media/image65.jpeg"/><Relationship Id="rId12"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microsoft.com/office/2007/relationships/hdphoto" Target="../media/hdphoto20.wdp"/><Relationship Id="rId11" Type="http://schemas.openxmlformats.org/officeDocument/2006/relationships/image" Target="../media/image29.png"/><Relationship Id="rId5" Type="http://schemas.openxmlformats.org/officeDocument/2006/relationships/image" Target="../media/image71.png"/><Relationship Id="rId10" Type="http://schemas.microsoft.com/office/2007/relationships/hdphoto" Target="../media/hdphoto5.wdp"/><Relationship Id="rId4" Type="http://schemas.openxmlformats.org/officeDocument/2006/relationships/image" Target="../media/image13.jpeg"/><Relationship Id="rId9" Type="http://schemas.openxmlformats.org/officeDocument/2006/relationships/image" Target="../media/image30.png"/><Relationship Id="rId14" Type="http://schemas.openxmlformats.org/officeDocument/2006/relationships/image" Target="../media/image67.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journeytoforever.org/biodiesel_svo.html" TargetMode="External"/><Relationship Id="rId7" Type="http://schemas.microsoft.com/office/2007/relationships/hdphoto" Target="../media/hdphoto1.wdp"/><Relationship Id="rId12"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6.gif"/><Relationship Id="rId5" Type="http://schemas.openxmlformats.org/officeDocument/2006/relationships/image" Target="../media/image12.jpeg"/><Relationship Id="rId10" Type="http://schemas.openxmlformats.org/officeDocument/2006/relationships/image" Target="../media/image5.png"/><Relationship Id="rId4" Type="http://schemas.openxmlformats.org/officeDocument/2006/relationships/image" Target="../media/image11.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6.gif"/><Relationship Id="rId3" Type="http://schemas.openxmlformats.org/officeDocument/2006/relationships/image" Target="../media/image14.png"/><Relationship Id="rId7" Type="http://schemas.microsoft.com/office/2007/relationships/hdphoto" Target="../media/hdphoto4.wdp"/><Relationship Id="rId12"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11" Type="http://schemas.microsoft.com/office/2007/relationships/hdphoto" Target="../media/hdphoto2.wdp"/><Relationship Id="rId5" Type="http://schemas.microsoft.com/office/2007/relationships/hdphoto" Target="../media/hdphoto3.wdp"/><Relationship Id="rId10" Type="http://schemas.openxmlformats.org/officeDocument/2006/relationships/image" Target="../media/image4.png"/><Relationship Id="rId4" Type="http://schemas.openxmlformats.org/officeDocument/2006/relationships/image" Target="../media/image15.png"/><Relationship Id="rId9" Type="http://schemas.microsoft.com/office/2007/relationships/hdphoto" Target="../media/hdphoto1.wdp"/><Relationship Id="rId1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905000"/>
            <a:ext cx="8267702" cy="2593975"/>
          </a:xfrm>
        </p:spPr>
        <p:txBody>
          <a:bodyPr/>
          <a:lstStyle/>
          <a:p>
            <a:pPr eaLnBrk="1" fontAlgn="auto" hangingPunct="1">
              <a:spcAft>
                <a:spcPts val="0"/>
              </a:spcAft>
              <a:defRPr/>
            </a:pPr>
            <a:r>
              <a:rPr lang="en-US" sz="3800" dirty="0" smtClean="0"/>
              <a:t>Biofuel Production &amp; Implementation</a:t>
            </a:r>
            <a:br>
              <a:rPr lang="en-US" sz="3800" dirty="0" smtClean="0"/>
            </a:br>
            <a:r>
              <a:rPr lang="en-US" sz="3200" dirty="0" smtClean="0"/>
              <a:t>Feasibility Study</a:t>
            </a:r>
            <a:endParaRPr lang="en-US" sz="3200" dirty="0"/>
          </a:p>
        </p:txBody>
      </p:sp>
      <p:sp>
        <p:nvSpPr>
          <p:cNvPr id="3" name="Subtitle 2"/>
          <p:cNvSpPr>
            <a:spLocks noGrp="1"/>
          </p:cNvSpPr>
          <p:nvPr>
            <p:ph type="subTitle" idx="1"/>
          </p:nvPr>
        </p:nvSpPr>
        <p:spPr>
          <a:xfrm>
            <a:off x="685800" y="4572000"/>
            <a:ext cx="6934200" cy="1066800"/>
          </a:xfrm>
        </p:spPr>
        <p:txBody>
          <a:bodyPr rtlCol="0">
            <a:normAutofit/>
          </a:bodyPr>
          <a:lstStyle/>
          <a:p>
            <a:pPr eaLnBrk="1" fontAlgn="auto" hangingPunct="1">
              <a:spcAft>
                <a:spcPts val="0"/>
              </a:spcAft>
              <a:defRPr/>
            </a:pPr>
            <a:r>
              <a:rPr lang="en-US" sz="1700" dirty="0" smtClean="0"/>
              <a:t>A Proposal for Calvin College</a:t>
            </a:r>
          </a:p>
          <a:p>
            <a:pPr eaLnBrk="1" fontAlgn="auto" hangingPunct="1">
              <a:spcAft>
                <a:spcPts val="0"/>
              </a:spcAft>
              <a:defRPr/>
            </a:pPr>
            <a:r>
              <a:rPr lang="en-US" sz="1700" dirty="0" smtClean="0"/>
              <a:t>Presented By: Engineering 333 &amp; Business 380</a:t>
            </a:r>
          </a:p>
          <a:p>
            <a:pPr eaLnBrk="1" fontAlgn="auto" hangingPunct="1">
              <a:spcAft>
                <a:spcPts val="0"/>
              </a:spcAft>
              <a:defRPr/>
            </a:pPr>
            <a:endParaRPr lang="en-US" sz="1700" dirty="0" smtClean="0"/>
          </a:p>
          <a:p>
            <a:pPr eaLnBrk="1" fontAlgn="auto" hangingPunct="1">
              <a:spcAft>
                <a:spcPts val="0"/>
              </a:spcAft>
              <a:defRPr/>
            </a:pPr>
            <a:endParaRPr lang="en-US" dirty="0"/>
          </a:p>
        </p:txBody>
      </p:sp>
      <p:sp>
        <p:nvSpPr>
          <p:cNvPr id="4100" name="Date Placeholder 4"/>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12/09/2013</a:t>
            </a:r>
            <a:endParaRPr lang="en-US" dirty="0" smtClean="0">
              <a:solidFill>
                <a:schemeClr val="bg2"/>
              </a:solidFill>
            </a:endParaRPr>
          </a:p>
        </p:txBody>
      </p:sp>
      <p:sp>
        <p:nvSpPr>
          <p:cNvPr id="4101" name="Slide Number Placeholder 5"/>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4C338E-9F7D-4B31-A531-315F76F0A8B6}" type="slidenum">
              <a:rPr lang="en-US" smtClean="0">
                <a:solidFill>
                  <a:srgbClr val="FFFFFF"/>
                </a:solidFill>
              </a:rPr>
              <a:pPr fontAlgn="base">
                <a:spcBef>
                  <a:spcPct val="0"/>
                </a:spcBef>
                <a:spcAft>
                  <a:spcPct val="0"/>
                </a:spcAft>
              </a:pPr>
              <a:t>1</a:t>
            </a:fld>
            <a:endParaRPr lang="en-US" smtClean="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047" y="284495"/>
            <a:ext cx="6613525" cy="1143000"/>
          </a:xfrm>
        </p:spPr>
        <p:txBody>
          <a:bodyPr/>
          <a:lstStyle/>
          <a:p>
            <a:r>
              <a:rPr lang="en-US" dirty="0" smtClean="0"/>
              <a:t>Costs</a:t>
            </a:r>
            <a:endParaRPr lang="en-US" dirty="0"/>
          </a:p>
        </p:txBody>
      </p:sp>
      <p:sp>
        <p:nvSpPr>
          <p:cNvPr id="3" name="Content Placeholder 2"/>
          <p:cNvSpPr>
            <a:spLocks noGrp="1"/>
          </p:cNvSpPr>
          <p:nvPr>
            <p:ph idx="1"/>
          </p:nvPr>
        </p:nvSpPr>
        <p:spPr>
          <a:xfrm>
            <a:off x="481967" y="1628117"/>
            <a:ext cx="7620000" cy="2819400"/>
          </a:xfrm>
        </p:spPr>
        <p:txBody>
          <a:bodyPr/>
          <a:lstStyle/>
          <a:p>
            <a:r>
              <a:rPr lang="en-US" dirty="0" smtClean="0"/>
              <a:t>The Upfront Component Costs:</a:t>
            </a:r>
          </a:p>
          <a:p>
            <a:pPr lvl="1"/>
            <a:r>
              <a:rPr lang="en-US" dirty="0" smtClean="0"/>
              <a:t>Centrifuge and heating source:	$1494</a:t>
            </a:r>
          </a:p>
          <a:p>
            <a:pPr lvl="1"/>
            <a:r>
              <a:rPr lang="en-US" dirty="0" smtClean="0"/>
              <a:t>Settling tanks:			$  428</a:t>
            </a:r>
          </a:p>
          <a:p>
            <a:pPr lvl="1"/>
            <a:r>
              <a:rPr lang="en-US" dirty="0" smtClean="0"/>
              <a:t>Filter and screens:			$    50</a:t>
            </a:r>
          </a:p>
          <a:p>
            <a:pPr marL="411163" lvl="1" indent="0">
              <a:buNone/>
            </a:pPr>
            <a:r>
              <a:rPr lang="en-US" dirty="0" smtClean="0"/>
              <a:t>			       </a:t>
            </a:r>
            <a:r>
              <a:rPr lang="en-US" sz="3200" b="1" dirty="0" smtClean="0"/>
              <a:t>Total:	$1972</a:t>
            </a:r>
          </a:p>
          <a:p>
            <a:pPr marL="411163" lvl="1" indent="0">
              <a:buNone/>
            </a:pPr>
            <a:endParaRPr lang="en-US" sz="2400" b="1" dirty="0" smtClean="0"/>
          </a:p>
        </p:txBody>
      </p:sp>
      <p:sp>
        <p:nvSpPr>
          <p:cNvPr id="5" name="Date Placeholder 4"/>
          <p:cNvSpPr>
            <a:spLocks noGrp="1"/>
          </p:cNvSpPr>
          <p:nvPr>
            <p:ph type="dt" sz="half" idx="12"/>
          </p:nvPr>
        </p:nvSpPr>
        <p:spPr/>
        <p:txBody>
          <a:bodyPr/>
          <a:lstStyle/>
          <a:p>
            <a:pPr>
              <a:defRPr/>
            </a:pPr>
            <a:r>
              <a:rPr lang="en-US" smtClean="0"/>
              <a:t>12/09/2013</a:t>
            </a:r>
            <a:endParaRPr lang="en-US" dirty="0"/>
          </a:p>
        </p:txBody>
      </p:sp>
      <p:cxnSp>
        <p:nvCxnSpPr>
          <p:cNvPr id="7" name="Straight Connector 6"/>
          <p:cNvCxnSpPr/>
          <p:nvPr/>
        </p:nvCxnSpPr>
        <p:spPr>
          <a:xfrm>
            <a:off x="786767" y="3190217"/>
            <a:ext cx="7010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0"/>
          </p:nvPr>
        </p:nvSpPr>
        <p:spPr/>
        <p:txBody>
          <a:bodyPr/>
          <a:lstStyle/>
          <a:p>
            <a:pPr>
              <a:defRPr/>
            </a:pPr>
            <a:fld id="{D35DE2D1-C7C7-4E9B-AAD0-BE423C0FB56A}" type="slidenum">
              <a:rPr lang="en-US" smtClean="0"/>
              <a:pPr>
                <a:defRPr/>
              </a:pPr>
              <a:t>10</a:t>
            </a:fld>
            <a:endParaRPr lang="en-US"/>
          </a:p>
        </p:txBody>
      </p:sp>
      <p:grpSp>
        <p:nvGrpSpPr>
          <p:cNvPr id="8" name="Group 7"/>
          <p:cNvGrpSpPr/>
          <p:nvPr/>
        </p:nvGrpSpPr>
        <p:grpSpPr>
          <a:xfrm>
            <a:off x="228600" y="6012248"/>
            <a:ext cx="8082249" cy="816638"/>
            <a:chOff x="62948" y="6002309"/>
            <a:chExt cx="8082249" cy="816638"/>
          </a:xfrm>
        </p:grpSpPr>
        <p:grpSp>
          <p:nvGrpSpPr>
            <p:cNvPr id="9" name="Group 8"/>
            <p:cNvGrpSpPr/>
            <p:nvPr/>
          </p:nvGrpSpPr>
          <p:grpSpPr>
            <a:xfrm>
              <a:off x="1141839" y="6002309"/>
              <a:ext cx="7003358" cy="816638"/>
              <a:chOff x="1141839" y="6002309"/>
              <a:chExt cx="7003358" cy="816638"/>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11976" y1="90816" x2="31138" y2="96939"/>
                            <a14:foregroundMark x1="87126" y1="8673" x2="87126" y2="8673"/>
                            <a14:foregroundMark x1="85030" y1="12245" x2="85030" y2="12245"/>
                            <a14:foregroundMark x1="31437" y1="60714" x2="46707" y2="51020"/>
                            <a14:foregroundMark x1="29341" y1="92347" x2="33533" y2="91837"/>
                            <a14:foregroundMark x1="94611" y1="82653" x2="81437" y2="84694"/>
                          </a14:backgroundRemoval>
                        </a14:imgEffect>
                      </a14:imgLayer>
                    </a14:imgProps>
                  </a:ext>
                </a:extLst>
              </a:blip>
              <a:stretch>
                <a:fillRect/>
              </a:stretch>
            </p:blipFill>
            <p:spPr>
              <a:xfrm>
                <a:off x="3046756" y="6338994"/>
                <a:ext cx="1019575" cy="465367"/>
              </a:xfrm>
              <a:prstGeom prst="rect">
                <a:avLst/>
              </a:prstGeom>
            </p:spPr>
          </p:pic>
          <p:pic>
            <p:nvPicPr>
              <p:cNvPr id="13" name="Picture 6" descr="http://bestclipartblog.com/clipart-pics/vehicle-clip-art-7.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6379" y="6320702"/>
                <a:ext cx="1327660" cy="49824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a:stCxn id="10" idx="3"/>
                <a:endCxn id="11"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p:cNvCxnSpPr>
                <a:stCxn id="11" idx="3"/>
                <a:endCxn id="12" idx="1"/>
              </p:cNvCxnSpPr>
              <p:nvPr/>
            </p:nvCxnSpPr>
            <p:spPr>
              <a:xfrm>
                <a:off x="2561175" y="6569824"/>
                <a:ext cx="485581"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p:cNvCxnSpPr>
                <a:stCxn id="12" idx="3"/>
                <a:endCxn id="13" idx="1"/>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7" name="Picture 4" descr="http://www.clipsahoy.com/clipart2/as2031tn.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19" name="Straight Arrow Connector 18"/>
              <p:cNvCxnSpPr>
                <a:stCxn id="13" idx="3"/>
                <a:endCxn id="18" idx="1"/>
              </p:cNvCxnSpPr>
              <p:nvPr/>
            </p:nvCxnSpPr>
            <p:spPr>
              <a:xfrm>
                <a:off x="5984039" y="6569825"/>
                <a:ext cx="645995" cy="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p:cNvCxnSpPr>
                <a:stCxn id="12" idx="3"/>
                <a:endCxn id="17"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0" name="Picture 2" descr="http://www.creativedining.com/wp-content/uploads/cds_logo.jpg"/>
            <p:cNvPicPr>
              <a:picLocks noChangeAspect="1" noChangeArrowheads="1"/>
            </p:cNvPicPr>
            <p:nvPr/>
          </p:nvPicPr>
          <p:blipFill rotWithShape="1">
            <a:blip r:embed="rId9">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122930" y="6244406"/>
            <a:ext cx="1338117" cy="623533"/>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p:cNvSpPr txBox="1">
            <a:spLocks/>
          </p:cNvSpPr>
          <p:nvPr/>
        </p:nvSpPr>
        <p:spPr bwMode="auto">
          <a:xfrm>
            <a:off x="599903" y="4127976"/>
            <a:ext cx="7620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smtClean="0"/>
              <a:t>Monthly Operating Costs:</a:t>
            </a:r>
          </a:p>
          <a:p>
            <a:pPr lvl="1"/>
            <a:r>
              <a:rPr lang="en-US" dirty="0" smtClean="0"/>
              <a:t>Filters &amp; Screens			$    4</a:t>
            </a:r>
          </a:p>
          <a:p>
            <a:pPr lvl="1"/>
            <a:r>
              <a:rPr lang="en-US" dirty="0" smtClean="0"/>
              <a:t>Heat</a:t>
            </a:r>
            <a:r>
              <a:rPr lang="en-US" dirty="0"/>
              <a:t>	</a:t>
            </a:r>
            <a:r>
              <a:rPr lang="en-US" dirty="0" smtClean="0"/>
              <a:t>		</a:t>
            </a:r>
            <a:r>
              <a:rPr lang="en-US" dirty="0"/>
              <a:t>	$   </a:t>
            </a:r>
            <a:r>
              <a:rPr lang="en-US" dirty="0" smtClean="0"/>
              <a:t> 10</a:t>
            </a:r>
            <a:endParaRPr lang="en-US" dirty="0"/>
          </a:p>
          <a:p>
            <a:pPr marL="411163" lvl="1" indent="0">
              <a:buFont typeface="Arial" panose="020B0604020202020204" pitchFamily="34" charset="0"/>
              <a:buNone/>
            </a:pPr>
            <a:r>
              <a:rPr lang="en-US" dirty="0" smtClean="0"/>
              <a:t>			</a:t>
            </a:r>
            <a:endParaRPr lang="en-US" sz="3200" b="1" dirty="0" smtClean="0"/>
          </a:p>
          <a:p>
            <a:pPr marL="411163" lvl="1" indent="0">
              <a:buFont typeface="Arial" panose="020B0604020202020204" pitchFamily="34" charset="0"/>
              <a:buNone/>
            </a:pPr>
            <a:endParaRPr lang="en-US" sz="2400" b="1" dirty="0" smtClean="0"/>
          </a:p>
        </p:txBody>
      </p:sp>
    </p:spTree>
    <p:extLst>
      <p:ext uri="{BB962C8B-B14F-4D97-AF65-F5344CB8AC3E}">
        <p14:creationId xmlns:p14="http://schemas.microsoft.com/office/powerpoint/2010/main" val="334485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Date Placeholder 4"/>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2000250" indent="-171450" eaLnBrk="0" fontAlgn="base" hangingPunct="0">
              <a:spcBef>
                <a:spcPct val="0"/>
              </a:spcBef>
              <a:spcAft>
                <a:spcPct val="0"/>
              </a:spcAft>
              <a:defRPr>
                <a:solidFill>
                  <a:schemeClr val="tx1"/>
                </a:solidFill>
                <a:latin typeface="Calibri" panose="020F0502020204030204" pitchFamily="34" charset="0"/>
              </a:defRPr>
            </a:lvl6pPr>
            <a:lvl7pPr marL="2457450" indent="-171450" eaLnBrk="0" fontAlgn="base" hangingPunct="0">
              <a:spcBef>
                <a:spcPct val="0"/>
              </a:spcBef>
              <a:spcAft>
                <a:spcPct val="0"/>
              </a:spcAft>
              <a:defRPr>
                <a:solidFill>
                  <a:schemeClr val="tx1"/>
                </a:solidFill>
                <a:latin typeface="Calibri" panose="020F0502020204030204" pitchFamily="34" charset="0"/>
              </a:defRPr>
            </a:lvl7pPr>
            <a:lvl8pPr marL="2914650" indent="-171450" eaLnBrk="0" fontAlgn="base" hangingPunct="0">
              <a:spcBef>
                <a:spcPct val="0"/>
              </a:spcBef>
              <a:spcAft>
                <a:spcPct val="0"/>
              </a:spcAft>
              <a:defRPr>
                <a:solidFill>
                  <a:schemeClr val="tx1"/>
                </a:solidFill>
                <a:latin typeface="Calibri" panose="020F0502020204030204" pitchFamily="34" charset="0"/>
              </a:defRPr>
            </a:lvl8pPr>
            <a:lvl9pPr marL="3371850" indent="-1714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12/09/2013</a:t>
            </a:r>
          </a:p>
        </p:txBody>
      </p:sp>
      <p:sp>
        <p:nvSpPr>
          <p:cNvPr id="88067" name="Slide Number Placeholder 5"/>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2000250" indent="-171450" eaLnBrk="0" fontAlgn="base" hangingPunct="0">
              <a:spcBef>
                <a:spcPct val="0"/>
              </a:spcBef>
              <a:spcAft>
                <a:spcPct val="0"/>
              </a:spcAft>
              <a:defRPr>
                <a:solidFill>
                  <a:schemeClr val="tx1"/>
                </a:solidFill>
                <a:latin typeface="Calibri" panose="020F0502020204030204" pitchFamily="34" charset="0"/>
              </a:defRPr>
            </a:lvl6pPr>
            <a:lvl7pPr marL="2457450" indent="-171450" eaLnBrk="0" fontAlgn="base" hangingPunct="0">
              <a:spcBef>
                <a:spcPct val="0"/>
              </a:spcBef>
              <a:spcAft>
                <a:spcPct val="0"/>
              </a:spcAft>
              <a:defRPr>
                <a:solidFill>
                  <a:schemeClr val="tx1"/>
                </a:solidFill>
                <a:latin typeface="Calibri" panose="020F0502020204030204" pitchFamily="34" charset="0"/>
              </a:defRPr>
            </a:lvl7pPr>
            <a:lvl8pPr marL="2914650" indent="-171450" eaLnBrk="0" fontAlgn="base" hangingPunct="0">
              <a:spcBef>
                <a:spcPct val="0"/>
              </a:spcBef>
              <a:spcAft>
                <a:spcPct val="0"/>
              </a:spcAft>
              <a:defRPr>
                <a:solidFill>
                  <a:schemeClr val="tx1"/>
                </a:solidFill>
                <a:latin typeface="Calibri" panose="020F0502020204030204" pitchFamily="34" charset="0"/>
              </a:defRPr>
            </a:lvl8pPr>
            <a:lvl9pPr marL="3371850" indent="-171450" eaLnBrk="0" fontAlgn="base" hangingPunct="0">
              <a:spcBef>
                <a:spcPct val="0"/>
              </a:spcBef>
              <a:spcAft>
                <a:spcPct val="0"/>
              </a:spcAft>
              <a:defRPr>
                <a:solidFill>
                  <a:schemeClr val="tx1"/>
                </a:solidFill>
                <a:latin typeface="Calibri" panose="020F0502020204030204" pitchFamily="34" charset="0"/>
              </a:defRPr>
            </a:lvl9pPr>
          </a:lstStyle>
          <a:p>
            <a:fld id="{B8737F32-1353-4380-9D39-8A05E5062D03}" type="slidenum">
              <a:rPr lang="en-US" smtClean="0">
                <a:solidFill>
                  <a:srgbClr val="FFFFFF"/>
                </a:solidFill>
              </a:rPr>
              <a:pPr/>
              <a:t>11</a:t>
            </a:fld>
            <a:endParaRPr lang="en-US" smtClean="0">
              <a:solidFill>
                <a:srgbClr val="FFFFFF"/>
              </a:solidFill>
            </a:endParaRPr>
          </a:p>
        </p:txBody>
      </p:sp>
      <p:sp>
        <p:nvSpPr>
          <p:cNvPr id="7" name="Shape 88"/>
          <p:cNvSpPr txBox="1">
            <a:spLocks/>
          </p:cNvSpPr>
          <p:nvPr/>
        </p:nvSpPr>
        <p:spPr>
          <a:xfrm>
            <a:off x="1028700" y="2171700"/>
            <a:ext cx="6057900" cy="1943100"/>
          </a:xfrm>
          <a:prstGeom prst="rect">
            <a:avLst/>
          </a:prstGeom>
          <a:noFill/>
          <a:ln>
            <a:noFill/>
          </a:ln>
        </p:spPr>
        <p:txBody>
          <a:bodyPr lIns="68569" tIns="34275" rIns="68569" bIns="34275" anchor="b"/>
          <a:lstStyle>
            <a:lvl1pPr algn="l" rtl="0" eaLnBrk="1" fontAlgn="base" hangingPunct="1">
              <a:spcBef>
                <a:spcPct val="0"/>
              </a:spcBef>
              <a:spcAft>
                <a:spcPct val="0"/>
              </a:spcAft>
              <a:defRPr sz="6600" kern="1200" spc="-100">
                <a:ln>
                  <a:noFill/>
                </a:ln>
                <a:solidFill>
                  <a:schemeClr val="tx2"/>
                </a:solidFill>
                <a:latin typeface="+mj-lt"/>
                <a:ea typeface="+mj-ea"/>
                <a:cs typeface="+mj-cs"/>
              </a:defRPr>
            </a:lvl1pPr>
            <a:lvl2pPr algn="l" rtl="0" eaLnBrk="1" fontAlgn="base" hangingPunct="1">
              <a:spcBef>
                <a:spcPct val="0"/>
              </a:spcBef>
              <a:spcAft>
                <a:spcPct val="0"/>
              </a:spcAft>
              <a:defRPr sz="4600">
                <a:solidFill>
                  <a:schemeClr val="tx2"/>
                </a:solidFill>
                <a:latin typeface="Cambria" panose="02040503050406030204" pitchFamily="18" charset="0"/>
              </a:defRPr>
            </a:lvl2pPr>
            <a:lvl3pPr algn="l" rtl="0" eaLnBrk="1" fontAlgn="base" hangingPunct="1">
              <a:spcBef>
                <a:spcPct val="0"/>
              </a:spcBef>
              <a:spcAft>
                <a:spcPct val="0"/>
              </a:spcAft>
              <a:defRPr sz="4600">
                <a:solidFill>
                  <a:schemeClr val="tx2"/>
                </a:solidFill>
                <a:latin typeface="Cambria" panose="02040503050406030204" pitchFamily="18" charset="0"/>
              </a:defRPr>
            </a:lvl3pPr>
            <a:lvl4pPr algn="l" rtl="0" eaLnBrk="1" fontAlgn="base" hangingPunct="1">
              <a:spcBef>
                <a:spcPct val="0"/>
              </a:spcBef>
              <a:spcAft>
                <a:spcPct val="0"/>
              </a:spcAft>
              <a:defRPr sz="4600">
                <a:solidFill>
                  <a:schemeClr val="tx2"/>
                </a:solidFill>
                <a:latin typeface="Cambria" panose="02040503050406030204" pitchFamily="18" charset="0"/>
              </a:defRPr>
            </a:lvl4pPr>
            <a:lvl5pPr algn="l" rtl="0" eaLnBrk="1" fontAlgn="base" hangingPunct="1">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spcBef>
                <a:spcPts val="0"/>
              </a:spcBef>
              <a:spcAft>
                <a:spcPts val="0"/>
              </a:spcAft>
              <a:buSzPct val="25000"/>
              <a:defRPr/>
            </a:pPr>
            <a:r>
              <a:rPr lang="en-US" sz="3600" dirty="0" smtClean="0">
                <a:solidFill>
                  <a:schemeClr val="dk2"/>
                </a:solidFill>
                <a:ea typeface="Cambria"/>
                <a:cs typeface="Cambria"/>
                <a:sym typeface="Cambria"/>
              </a:rPr>
              <a:t>Facilities &amp; Infrastructure</a:t>
            </a:r>
            <a:endParaRPr lang="en-US" sz="3600" dirty="0">
              <a:solidFill>
                <a:schemeClr val="dk2"/>
              </a:solidFill>
              <a:ea typeface="Cambria"/>
              <a:cs typeface="Cambria"/>
              <a:sym typeface="Cambria"/>
            </a:endParaRPr>
          </a:p>
        </p:txBody>
      </p:sp>
      <p:sp>
        <p:nvSpPr>
          <p:cNvPr id="88069" name="Shape 89"/>
          <p:cNvSpPr txBox="1">
            <a:spLocks/>
          </p:cNvSpPr>
          <p:nvPr/>
        </p:nvSpPr>
        <p:spPr bwMode="auto">
          <a:xfrm>
            <a:off x="1039813" y="4114800"/>
            <a:ext cx="60007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639763" indent="-22860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004888"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279525"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1554163"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011363"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468563"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2925763"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382963"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ts val="750"/>
              </a:spcBef>
              <a:buSzPct val="25000"/>
              <a:buFont typeface="Arial" panose="020B0604020202020204" pitchFamily="34" charset="0"/>
              <a:buNone/>
            </a:pPr>
            <a:r>
              <a:rPr lang="en-US" sz="1700" dirty="0" smtClean="0">
                <a:solidFill>
                  <a:srgbClr val="9E9C97"/>
                </a:solidFill>
                <a:ea typeface="Calibri" panose="020F0502020204030204" pitchFamily="34" charset="0"/>
                <a:cs typeface="Calibri" panose="020F0502020204030204" pitchFamily="34" charset="0"/>
                <a:sym typeface="Calibri" panose="020F0502020204030204" pitchFamily="34" charset="0"/>
              </a:rPr>
              <a:t>Presented </a:t>
            </a:r>
            <a:r>
              <a:rPr lang="en-US" sz="1700" dirty="0">
                <a:solidFill>
                  <a:srgbClr val="9E9C97"/>
                </a:solidFill>
                <a:ea typeface="Calibri" panose="020F0502020204030204" pitchFamily="34" charset="0"/>
                <a:cs typeface="Calibri" panose="020F0502020204030204" pitchFamily="34" charset="0"/>
                <a:sym typeface="Calibri" panose="020F0502020204030204" pitchFamily="34" charset="0"/>
              </a:rPr>
              <a:t>By: Karl Bratt</a:t>
            </a:r>
          </a:p>
          <a:p>
            <a:pPr eaLnBrk="1" hangingPunct="1">
              <a:buFont typeface="Arial" panose="020B0604020202020204" pitchFamily="34" charset="0"/>
              <a:buNone/>
            </a:pPr>
            <a:endParaRPr lang="en-US" sz="1500" dirty="0">
              <a:solidFill>
                <a:srgbClr val="9E9C97"/>
              </a:solidFill>
              <a:ea typeface="Calibri" panose="020F0502020204030204" pitchFamily="34" charset="0"/>
              <a:cs typeface="Calibri" panose="020F0502020204030204" pitchFamily="34" charset="0"/>
              <a:sym typeface="Calibri" panose="020F0502020204030204" pitchFamily="34" charset="0"/>
            </a:endParaRPr>
          </a:p>
          <a:p>
            <a:pPr eaLnBrk="1" hangingPunct="1">
              <a:buFont typeface="Arial" panose="020B0604020202020204" pitchFamily="34" charset="0"/>
              <a:buNone/>
            </a:pPr>
            <a:endParaRPr lang="en-US" sz="1500" dirty="0">
              <a:solidFill>
                <a:srgbClr val="9E9C97"/>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98431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6304" y="2998303"/>
            <a:ext cx="4267200" cy="1143000"/>
          </a:xfrm>
        </p:spPr>
        <p:txBody>
          <a:bodyPr/>
          <a:lstStyle/>
          <a:p>
            <a:r>
              <a:rPr lang="en-US" dirty="0" smtClean="0"/>
              <a:t>How to Process?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12</a:t>
            </a:fld>
            <a:endParaRPr lang="en-US" dirty="0"/>
          </a:p>
        </p:txBody>
      </p:sp>
      <p:sp>
        <p:nvSpPr>
          <p:cNvPr id="5" name="Date Placeholder 4"/>
          <p:cNvSpPr>
            <a:spLocks noGrp="1"/>
          </p:cNvSpPr>
          <p:nvPr>
            <p:ph type="dt" sz="half" idx="12"/>
          </p:nvPr>
        </p:nvSpPr>
        <p:spPr/>
        <p:txBody>
          <a:bodyPr/>
          <a:lstStyle/>
          <a:p>
            <a:pPr>
              <a:defRPr/>
            </a:pPr>
            <a:r>
              <a:rPr lang="en-US" smtClean="0"/>
              <a:t>12/09/2013</a:t>
            </a:r>
            <a:endParaRPr lang="en-US"/>
          </a:p>
        </p:txBody>
      </p:sp>
      <p:sp>
        <p:nvSpPr>
          <p:cNvPr id="6" name="Title 1"/>
          <p:cNvSpPr txBox="1">
            <a:spLocks/>
          </p:cNvSpPr>
          <p:nvPr/>
        </p:nvSpPr>
        <p:spPr>
          <a:xfrm>
            <a:off x="2262808" y="1828799"/>
            <a:ext cx="4823791" cy="1143000"/>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4600" kern="1200" spc="-100">
                <a:solidFill>
                  <a:schemeClr val="tx2"/>
                </a:solidFill>
                <a:latin typeface="+mj-lt"/>
                <a:ea typeface="+mj-ea"/>
                <a:cs typeface="+mj-cs"/>
              </a:defRPr>
            </a:lvl1pPr>
            <a:lvl2pPr algn="l" rtl="0" eaLnBrk="1" fontAlgn="base" hangingPunct="1">
              <a:spcBef>
                <a:spcPct val="0"/>
              </a:spcBef>
              <a:spcAft>
                <a:spcPct val="0"/>
              </a:spcAft>
              <a:defRPr sz="4600">
                <a:solidFill>
                  <a:schemeClr val="tx2"/>
                </a:solidFill>
                <a:latin typeface="Cambria" panose="02040503050406030204" pitchFamily="18" charset="0"/>
              </a:defRPr>
            </a:lvl2pPr>
            <a:lvl3pPr algn="l" rtl="0" eaLnBrk="1" fontAlgn="base" hangingPunct="1">
              <a:spcBef>
                <a:spcPct val="0"/>
              </a:spcBef>
              <a:spcAft>
                <a:spcPct val="0"/>
              </a:spcAft>
              <a:defRPr sz="4600">
                <a:solidFill>
                  <a:schemeClr val="tx2"/>
                </a:solidFill>
                <a:latin typeface="Cambria" panose="02040503050406030204" pitchFamily="18" charset="0"/>
              </a:defRPr>
            </a:lvl3pPr>
            <a:lvl4pPr algn="l" rtl="0" eaLnBrk="1" fontAlgn="base" hangingPunct="1">
              <a:spcBef>
                <a:spcPct val="0"/>
              </a:spcBef>
              <a:spcAft>
                <a:spcPct val="0"/>
              </a:spcAft>
              <a:defRPr sz="4600">
                <a:solidFill>
                  <a:schemeClr val="tx2"/>
                </a:solidFill>
                <a:latin typeface="Cambria" panose="02040503050406030204" pitchFamily="18" charset="0"/>
              </a:defRPr>
            </a:lvl4pPr>
            <a:lvl5pPr algn="l" rtl="0" eaLnBrk="1" fontAlgn="base" hangingPunct="1">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r>
              <a:rPr lang="en-US" dirty="0" smtClean="0"/>
              <a:t>Where to Process?</a:t>
            </a:r>
            <a:endParaRPr lang="en-US" dirty="0"/>
          </a:p>
        </p:txBody>
      </p:sp>
      <p:sp>
        <p:nvSpPr>
          <p:cNvPr id="7" name="Slide Number Placeholder 3"/>
          <p:cNvSpPr txBox="1">
            <a:spLocks/>
          </p:cNvSpPr>
          <p:nvPr/>
        </p:nvSpPr>
        <p:spPr bwMode="auto">
          <a:xfrm>
            <a:off x="8458200" y="6164262"/>
            <a:ext cx="549275" cy="396875"/>
          </a:xfrm>
          <a:prstGeom prst="bracketPair">
            <a:avLst>
              <a:gd name="adj" fmla="val 17949"/>
            </a:avLst>
          </a:pr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lIns="0" tIns="0" rIns="0" bIns="0" rtlCol="0" anchor="ctr"/>
          <a:lstStyle>
            <a:defPPr>
              <a:defRPr lang="en-US"/>
            </a:defPPr>
            <a:lvl1pPr algn="ctr" rtl="0" eaLnBrk="1" fontAlgn="auto" hangingPunct="1">
              <a:spcBef>
                <a:spcPts val="0"/>
              </a:spcBef>
              <a:spcAft>
                <a:spcPts val="0"/>
              </a:spcAft>
              <a:defRPr sz="1800" kern="1200">
                <a:solidFill>
                  <a:schemeClr val="tx1"/>
                </a:solidFill>
                <a:latin typeface="Calibri" panose="020F0502020204030204" pitchFamily="34" charset="0"/>
                <a:ea typeface="+mn-ea"/>
                <a:cs typeface="+mn-cs"/>
              </a:defRPr>
            </a:lvl1pPr>
            <a:lvl2pPr marL="742950" indent="-28575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1143000" indent="-228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600200" indent="-228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2057400" indent="-228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n-ea"/>
                <a:cs typeface="+mn-cs"/>
              </a:defRPr>
            </a:lvl9pPr>
          </a:lstStyle>
          <a:p>
            <a:fld id="{077BA790-B67E-4D1C-BCEB-EF7134173D59}" type="slidenum">
              <a:rPr lang="en-US" smtClean="0">
                <a:solidFill>
                  <a:srgbClr val="FFFFFF"/>
                </a:solidFill>
              </a:rPr>
              <a:pPr/>
              <a:t>12</a:t>
            </a:fld>
            <a:endParaRPr lang="en-US" smtClean="0">
              <a:solidFill>
                <a:srgbClr val="FFFFFF"/>
              </a:solidFill>
            </a:endParaRPr>
          </a:p>
        </p:txBody>
      </p:sp>
      <p:grpSp>
        <p:nvGrpSpPr>
          <p:cNvPr id="8" name="Group 7"/>
          <p:cNvGrpSpPr/>
          <p:nvPr/>
        </p:nvGrpSpPr>
        <p:grpSpPr>
          <a:xfrm>
            <a:off x="255984" y="5957901"/>
            <a:ext cx="8082249" cy="816638"/>
            <a:chOff x="62948" y="6002309"/>
            <a:chExt cx="8082249" cy="816638"/>
          </a:xfrm>
        </p:grpSpPr>
        <p:grpSp>
          <p:nvGrpSpPr>
            <p:cNvPr id="9" name="Group 8"/>
            <p:cNvGrpSpPr/>
            <p:nvPr/>
          </p:nvGrpSpPr>
          <p:grpSpPr>
            <a:xfrm>
              <a:off x="1141839" y="6002309"/>
              <a:ext cx="7003358" cy="816638"/>
              <a:chOff x="1141839" y="6002309"/>
              <a:chExt cx="7003358" cy="816638"/>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1976" y1="90816" x2="31138" y2="96939"/>
                            <a14:foregroundMark x1="87126" y1="8673" x2="87126" y2="8673"/>
                            <a14:foregroundMark x1="85030" y1="12245" x2="85030" y2="12245"/>
                            <a14:foregroundMark x1="31437" y1="60714" x2="46707" y2="51020"/>
                            <a14:foregroundMark x1="29341" y1="92347" x2="33533" y2="91837"/>
                            <a14:foregroundMark x1="94611" y1="82653" x2="81437" y2="84694"/>
                          </a14:backgroundRemoval>
                        </a14:imgEffect>
                      </a14:imgLayer>
                    </a14:imgProps>
                  </a:ext>
                </a:extLst>
              </a:blip>
              <a:stretch>
                <a:fillRect/>
              </a:stretch>
            </p:blipFill>
            <p:spPr>
              <a:xfrm>
                <a:off x="3046756" y="6338994"/>
                <a:ext cx="1019575" cy="465367"/>
              </a:xfrm>
              <a:prstGeom prst="rect">
                <a:avLst/>
              </a:prstGeom>
            </p:spPr>
          </p:pic>
          <p:pic>
            <p:nvPicPr>
              <p:cNvPr id="13" name="Picture 6" descr="http://bestclipartblog.com/clipart-pics/vehicle-clip-art-7.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379" y="6320702"/>
                <a:ext cx="1327660" cy="49824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a:stCxn id="10" idx="3"/>
                <a:endCxn id="11"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p:cNvCxnSpPr>
                <a:stCxn id="11" idx="3"/>
                <a:endCxn id="12" idx="1"/>
              </p:cNvCxnSpPr>
              <p:nvPr/>
            </p:nvCxnSpPr>
            <p:spPr>
              <a:xfrm>
                <a:off x="2561175" y="6569824"/>
                <a:ext cx="485581"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p:cNvCxnSpPr>
                <a:stCxn id="12" idx="3"/>
                <a:endCxn id="13" idx="1"/>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7" name="Picture 4" descr="http://www.clipsahoy.com/clipart2/as2031tn.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19" name="Straight Arrow Connector 18"/>
              <p:cNvCxnSpPr>
                <a:stCxn id="13" idx="3"/>
                <a:endCxn id="18" idx="1"/>
              </p:cNvCxnSpPr>
              <p:nvPr/>
            </p:nvCxnSpPr>
            <p:spPr>
              <a:xfrm>
                <a:off x="5984039" y="6569825"/>
                <a:ext cx="645995" cy="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p:cNvCxnSpPr>
                <a:stCxn id="12" idx="3"/>
                <a:endCxn id="17"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0" name="Picture 2" descr="http://www.creativedining.com/wp-content/uploads/cds_logo.jpg"/>
            <p:cNvPicPr>
              <a:picLocks noChangeAspect="1" noChangeArrowheads="1"/>
            </p:cNvPicPr>
            <p:nvPr/>
          </p:nvPicPr>
          <p:blipFill rotWithShape="1">
            <a:blip r:embed="rId8">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21" name="Rectangle 20"/>
          <p:cNvSpPr/>
          <p:nvPr/>
        </p:nvSpPr>
        <p:spPr>
          <a:xfrm>
            <a:off x="1744707" y="5957901"/>
            <a:ext cx="3104707" cy="802051"/>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8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7124700" cy="1143000"/>
          </a:xfrm>
        </p:spPr>
        <p:txBody>
          <a:bodyPr/>
          <a:lstStyle/>
          <a:p>
            <a:pPr>
              <a:defRPr/>
            </a:pPr>
            <a:r>
              <a:rPr lang="en-US" dirty="0" smtClean="0"/>
              <a:t>WVO Processing Location</a:t>
            </a:r>
            <a:endParaRPr lang="en-US" dirty="0"/>
          </a:p>
        </p:txBody>
      </p:sp>
      <p:sp>
        <p:nvSpPr>
          <p:cNvPr id="100355" name="Content Placeholder 2"/>
          <p:cNvSpPr>
            <a:spLocks noGrp="1"/>
          </p:cNvSpPr>
          <p:nvPr>
            <p:ph idx="1"/>
          </p:nvPr>
        </p:nvSpPr>
        <p:spPr>
          <a:xfrm>
            <a:off x="457200" y="1600200"/>
            <a:ext cx="3581400" cy="4800600"/>
          </a:xfrm>
        </p:spPr>
        <p:txBody>
          <a:bodyPr/>
          <a:lstStyle/>
          <a:p>
            <a:pPr marL="114300" indent="0" algn="ctr">
              <a:buClrTx/>
              <a:buFont typeface="Arial" panose="020B0604020202020204" pitchFamily="34" charset="0"/>
              <a:buNone/>
            </a:pPr>
            <a:endParaRPr lang="en-US" smtClean="0"/>
          </a:p>
          <a:p>
            <a:pPr marL="114300" indent="0">
              <a:buClrTx/>
              <a:buFont typeface="Arial" panose="020B0604020202020204" pitchFamily="34" charset="0"/>
              <a:buNone/>
            </a:pPr>
            <a:endParaRPr lang="en-US" smtClean="0"/>
          </a:p>
        </p:txBody>
      </p:sp>
      <p:sp>
        <p:nvSpPr>
          <p:cNvPr id="100356"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77BA790-B67E-4D1C-BCEB-EF7134173D59}" type="slidenum">
              <a:rPr lang="en-US" smtClean="0">
                <a:solidFill>
                  <a:srgbClr val="FFFFFF"/>
                </a:solidFill>
              </a:rPr>
              <a:pPr/>
              <a:t>13</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6" name="Title 1"/>
          <p:cNvSpPr txBox="1">
            <a:spLocks/>
          </p:cNvSpPr>
          <p:nvPr/>
        </p:nvSpPr>
        <p:spPr>
          <a:xfrm>
            <a:off x="1463675" y="846138"/>
            <a:ext cx="6308725" cy="114300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anose="02040503050406030204" pitchFamily="18" charset="0"/>
              </a:defRPr>
            </a:lvl2pPr>
            <a:lvl3pPr algn="l" rtl="0" eaLnBrk="0" fontAlgn="base" hangingPunct="0">
              <a:spcBef>
                <a:spcPct val="0"/>
              </a:spcBef>
              <a:spcAft>
                <a:spcPct val="0"/>
              </a:spcAft>
              <a:defRPr sz="4600">
                <a:solidFill>
                  <a:schemeClr val="tx2"/>
                </a:solidFill>
                <a:latin typeface="Cambria" panose="02040503050406030204" pitchFamily="18" charset="0"/>
              </a:defRPr>
            </a:lvl3pPr>
            <a:lvl4pPr algn="l" rtl="0" eaLnBrk="0" fontAlgn="base" hangingPunct="0">
              <a:spcBef>
                <a:spcPct val="0"/>
              </a:spcBef>
              <a:spcAft>
                <a:spcPct val="0"/>
              </a:spcAft>
              <a:defRPr sz="4600">
                <a:solidFill>
                  <a:schemeClr val="tx2"/>
                </a:solidFill>
                <a:latin typeface="Cambria" panose="02040503050406030204" pitchFamily="18" charset="0"/>
              </a:defRPr>
            </a:lvl4pPr>
            <a:lvl5pPr algn="l" rtl="0" eaLnBrk="0" fontAlgn="base" hangingPunct="0">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defRPr/>
            </a:pPr>
            <a:r>
              <a:rPr lang="en-US" sz="3600" dirty="0" smtClean="0"/>
              <a:t>Physical Plant Warehouse</a:t>
            </a:r>
            <a:endParaRPr lang="en-US" sz="3600" dirty="0"/>
          </a:p>
        </p:txBody>
      </p:sp>
      <p:sp>
        <p:nvSpPr>
          <p:cNvPr id="100360" name="Content Placeholder 2"/>
          <p:cNvSpPr txBox="1">
            <a:spLocks/>
          </p:cNvSpPr>
          <p:nvPr/>
        </p:nvSpPr>
        <p:spPr bwMode="auto">
          <a:xfrm>
            <a:off x="4144963" y="1416883"/>
            <a:ext cx="381000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14300">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639763" indent="-22860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004888"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279525"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1554163"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011363"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468563"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2925763"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382963"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buFont typeface="Arial" panose="020B0604020202020204" pitchFamily="34" charset="0"/>
              <a:buNone/>
            </a:pPr>
            <a:endParaRPr lang="en-US" sz="2400"/>
          </a:p>
        </p:txBody>
      </p:sp>
      <p:pic>
        <p:nvPicPr>
          <p:cNvPr id="100361" name="Picture 2"/>
          <p:cNvPicPr>
            <a:picLocks noChangeAspect="1"/>
          </p:cNvPicPr>
          <p:nvPr/>
        </p:nvPicPr>
        <p:blipFill rotWithShape="1">
          <a:blip r:embed="rId3">
            <a:extLst>
              <a:ext uri="{28A0092B-C50C-407E-A947-70E740481C1C}">
                <a14:useLocalDpi xmlns:a14="http://schemas.microsoft.com/office/drawing/2010/main" val="0"/>
              </a:ext>
            </a:extLst>
          </a:blip>
          <a:srcRect l="33644"/>
          <a:stretch/>
        </p:blipFill>
        <p:spPr bwMode="auto">
          <a:xfrm>
            <a:off x="5239379" y="1951194"/>
            <a:ext cx="3032290" cy="341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2"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984" y="1934664"/>
            <a:ext cx="4767003" cy="344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25"/>
          <p:cNvGrpSpPr/>
          <p:nvPr/>
        </p:nvGrpSpPr>
        <p:grpSpPr>
          <a:xfrm>
            <a:off x="255984" y="5957901"/>
            <a:ext cx="8082249" cy="816638"/>
            <a:chOff x="62948" y="6002309"/>
            <a:chExt cx="8082249" cy="816638"/>
          </a:xfrm>
        </p:grpSpPr>
        <p:grpSp>
          <p:nvGrpSpPr>
            <p:cNvPr id="27" name="Group 26"/>
            <p:cNvGrpSpPr/>
            <p:nvPr/>
          </p:nvGrpSpPr>
          <p:grpSpPr>
            <a:xfrm>
              <a:off x="1141839" y="6002309"/>
              <a:ext cx="7003358" cy="816638"/>
              <a:chOff x="1141839" y="6002309"/>
              <a:chExt cx="7003358" cy="816638"/>
            </a:xfrm>
          </p:grpSpPr>
          <p:pic>
            <p:nvPicPr>
              <p:cNvPr id="29" name="Picture 28"/>
              <p:cNvPicPr>
                <a:picLocks noChangeAspect="1"/>
              </p:cNvPicPr>
              <p:nvPr/>
            </p:nvPicPr>
            <p:blipFill>
              <a:blip r:embed="rId5">
                <a:extLst>
                  <a:ext uri="{BEBA8EAE-BF5A-486C-A8C5-ECC9F3942E4B}">
                    <a14:imgProps xmlns:a14="http://schemas.microsoft.com/office/drawing/2010/main">
                      <a14:imgLayer r:embed="rId6">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pic>
            <p:nvPicPr>
              <p:cNvPr id="30" name="Picture 29"/>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1976" y1="90816" x2="31138" y2="96939"/>
                            <a14:foregroundMark x1="87126" y1="8673" x2="87126" y2="8673"/>
                            <a14:foregroundMark x1="85030" y1="12245" x2="85030" y2="12245"/>
                            <a14:foregroundMark x1="31437" y1="60714" x2="46707" y2="51020"/>
                            <a14:foregroundMark x1="29341" y1="92347" x2="33533" y2="91837"/>
                            <a14:foregroundMark x1="94611" y1="82653" x2="81437" y2="84694"/>
                          </a14:backgroundRemoval>
                        </a14:imgEffect>
                      </a14:imgLayer>
                    </a14:imgProps>
                  </a:ext>
                </a:extLst>
              </a:blip>
              <a:stretch>
                <a:fillRect/>
              </a:stretch>
            </p:blipFill>
            <p:spPr>
              <a:xfrm>
                <a:off x="3046756" y="6338994"/>
                <a:ext cx="1019575" cy="465367"/>
              </a:xfrm>
              <a:prstGeom prst="rect">
                <a:avLst/>
              </a:prstGeom>
            </p:spPr>
          </p:pic>
          <p:pic>
            <p:nvPicPr>
              <p:cNvPr id="31" name="Picture 6" descr="http://bestclipartblog.com/clipart-pics/vehicle-clip-art-7.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6379" y="6320702"/>
                <a:ext cx="1327660" cy="498245"/>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p:cNvCxnSpPr>
                <a:stCxn id="28" idx="3"/>
                <a:endCxn id="29"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p:cNvCxnSpPr>
                <a:stCxn id="29" idx="3"/>
                <a:endCxn id="30" idx="1"/>
              </p:cNvCxnSpPr>
              <p:nvPr/>
            </p:nvCxnSpPr>
            <p:spPr>
              <a:xfrm>
                <a:off x="2561175" y="6569824"/>
                <a:ext cx="485581"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p:cNvCxnSpPr>
                <a:stCxn id="30" idx="3"/>
                <a:endCxn id="31" idx="1"/>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5" name="Picture 4" descr="http://www.clipsahoy.com/clipart2/as2031tn.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37" name="Straight Arrow Connector 36"/>
              <p:cNvCxnSpPr>
                <a:stCxn id="31" idx="3"/>
                <a:endCxn id="36" idx="1"/>
              </p:cNvCxnSpPr>
              <p:nvPr/>
            </p:nvCxnSpPr>
            <p:spPr>
              <a:xfrm>
                <a:off x="5984039" y="6569825"/>
                <a:ext cx="645995" cy="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p:cNvCxnSpPr>
                <a:stCxn id="30" idx="3"/>
                <a:endCxn id="35"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8" name="Picture 2" descr="http://www.creativedining.com/wp-content/uploads/cds_logo.jpg"/>
            <p:cNvPicPr>
              <a:picLocks noChangeAspect="1" noChangeArrowheads="1"/>
            </p:cNvPicPr>
            <p:nvPr/>
          </p:nvPicPr>
          <p:blipFill rotWithShape="1">
            <a:blip r:embed="rId11">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39" name="Rectangle 38"/>
          <p:cNvSpPr/>
          <p:nvPr/>
        </p:nvSpPr>
        <p:spPr>
          <a:xfrm>
            <a:off x="1744707" y="5957901"/>
            <a:ext cx="3104707" cy="802051"/>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621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7124700" cy="1143000"/>
          </a:xfrm>
        </p:spPr>
        <p:txBody>
          <a:bodyPr/>
          <a:lstStyle/>
          <a:p>
            <a:pPr>
              <a:defRPr/>
            </a:pPr>
            <a:r>
              <a:rPr lang="en-US" dirty="0" smtClean="0"/>
              <a:t>Shelving</a:t>
            </a:r>
            <a:endParaRPr lang="en-US" dirty="0"/>
          </a:p>
        </p:txBody>
      </p:sp>
      <p:sp>
        <p:nvSpPr>
          <p:cNvPr id="110595" name="Content Placeholder 2"/>
          <p:cNvSpPr>
            <a:spLocks noGrp="1"/>
          </p:cNvSpPr>
          <p:nvPr>
            <p:ph idx="1"/>
          </p:nvPr>
        </p:nvSpPr>
        <p:spPr/>
        <p:txBody>
          <a:bodyPr/>
          <a:lstStyle/>
          <a:p>
            <a:pPr marL="114300" indent="0" algn="ctr">
              <a:buClrTx/>
              <a:buFont typeface="Arial" panose="020B0604020202020204" pitchFamily="34" charset="0"/>
              <a:buNone/>
            </a:pPr>
            <a:endParaRPr lang="en-US" dirty="0" smtClean="0"/>
          </a:p>
          <a:p>
            <a:pPr marL="114300" indent="0">
              <a:buClrTx/>
              <a:buFont typeface="Arial" panose="020B0604020202020204" pitchFamily="34" charset="0"/>
              <a:buNone/>
            </a:pPr>
            <a:endParaRPr lang="en-US" dirty="0" smtClean="0"/>
          </a:p>
        </p:txBody>
      </p:sp>
      <p:sp>
        <p:nvSpPr>
          <p:cNvPr id="110596"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7440D0D-1F26-42C5-9F76-8741FF89C8AC}" type="slidenum">
              <a:rPr lang="en-US" smtClean="0">
                <a:solidFill>
                  <a:srgbClr val="FFFFFF"/>
                </a:solidFill>
              </a:rPr>
              <a:pPr/>
              <a:t>14</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6" name="Title 1"/>
          <p:cNvSpPr txBox="1">
            <a:spLocks/>
          </p:cNvSpPr>
          <p:nvPr/>
        </p:nvSpPr>
        <p:spPr>
          <a:xfrm>
            <a:off x="1463675" y="846138"/>
            <a:ext cx="5948363" cy="114300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anose="02040503050406030204" pitchFamily="18" charset="0"/>
              </a:defRPr>
            </a:lvl2pPr>
            <a:lvl3pPr algn="l" rtl="0" eaLnBrk="0" fontAlgn="base" hangingPunct="0">
              <a:spcBef>
                <a:spcPct val="0"/>
              </a:spcBef>
              <a:spcAft>
                <a:spcPct val="0"/>
              </a:spcAft>
              <a:defRPr sz="4600">
                <a:solidFill>
                  <a:schemeClr val="tx2"/>
                </a:solidFill>
                <a:latin typeface="Cambria" panose="02040503050406030204" pitchFamily="18" charset="0"/>
              </a:defRPr>
            </a:lvl3pPr>
            <a:lvl4pPr algn="l" rtl="0" eaLnBrk="0" fontAlgn="base" hangingPunct="0">
              <a:spcBef>
                <a:spcPct val="0"/>
              </a:spcBef>
              <a:spcAft>
                <a:spcPct val="0"/>
              </a:spcAft>
              <a:defRPr sz="4600">
                <a:solidFill>
                  <a:schemeClr val="tx2"/>
                </a:solidFill>
                <a:latin typeface="Cambria" panose="02040503050406030204" pitchFamily="18" charset="0"/>
              </a:defRPr>
            </a:lvl4pPr>
            <a:lvl5pPr algn="l" rtl="0" eaLnBrk="0" fontAlgn="base" hangingPunct="0">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defRPr/>
            </a:pPr>
            <a:r>
              <a:rPr lang="en-US" sz="3600" dirty="0" smtClean="0"/>
              <a:t>Industrial Racking System</a:t>
            </a:r>
            <a:endParaRPr lang="en-US" sz="3600" dirty="0"/>
          </a:p>
        </p:txBody>
      </p:sp>
      <p:pic>
        <p:nvPicPr>
          <p:cNvPr id="9" name="Picture 12"/>
          <p:cNvPicPr>
            <a:picLocks noChangeAspect="1"/>
          </p:cNvPicPr>
          <p:nvPr/>
        </p:nvPicPr>
        <p:blipFill rotWithShape="1">
          <a:blip r:embed="rId3">
            <a:extLst>
              <a:ext uri="{28A0092B-C50C-407E-A947-70E740481C1C}">
                <a14:useLocalDpi xmlns:a14="http://schemas.microsoft.com/office/drawing/2010/main" val="0"/>
              </a:ext>
            </a:extLst>
          </a:blip>
          <a:srcRect t="19036"/>
          <a:stretch/>
        </p:blipFill>
        <p:spPr bwMode="auto">
          <a:xfrm>
            <a:off x="1143000" y="1965947"/>
            <a:ext cx="6248400" cy="3656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 name="Group 40"/>
          <p:cNvGrpSpPr/>
          <p:nvPr/>
        </p:nvGrpSpPr>
        <p:grpSpPr>
          <a:xfrm>
            <a:off x="255984" y="5957901"/>
            <a:ext cx="8082249" cy="816638"/>
            <a:chOff x="62948" y="6002309"/>
            <a:chExt cx="8082249" cy="816638"/>
          </a:xfrm>
        </p:grpSpPr>
        <p:grpSp>
          <p:nvGrpSpPr>
            <p:cNvPr id="42" name="Group 41"/>
            <p:cNvGrpSpPr/>
            <p:nvPr/>
          </p:nvGrpSpPr>
          <p:grpSpPr>
            <a:xfrm>
              <a:off x="1141839" y="6002309"/>
              <a:ext cx="7003358" cy="816638"/>
              <a:chOff x="1141839" y="6002309"/>
              <a:chExt cx="7003358" cy="816638"/>
            </a:xfrm>
          </p:grpSpPr>
          <p:pic>
            <p:nvPicPr>
              <p:cNvPr id="44" name="Picture 43"/>
              <p:cNvPicPr>
                <a:picLocks noChangeAspect="1"/>
              </p:cNvPicPr>
              <p:nvPr/>
            </p:nvPicPr>
            <p:blipFill>
              <a:blip r:embed="rId4">
                <a:extLst>
                  <a:ext uri="{BEBA8EAE-BF5A-486C-A8C5-ECC9F3942E4B}">
                    <a14:imgProps xmlns:a14="http://schemas.microsoft.com/office/drawing/2010/main">
                      <a14:imgLayer r:embed="rId5">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pic>
            <p:nvPicPr>
              <p:cNvPr id="45" name="Picture 6" descr="http://bestclipartblog.com/clipart-pics/vehicle-clip-art-7.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379" y="6320702"/>
                <a:ext cx="1327660" cy="498245"/>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Straight Arrow Connector 45"/>
              <p:cNvCxnSpPr>
                <a:stCxn id="43" idx="3"/>
                <a:endCxn id="44"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7" name="Straight Arrow Connector 46"/>
              <p:cNvCxnSpPr>
                <a:stCxn id="44" idx="3"/>
              </p:cNvCxnSpPr>
              <p:nvPr/>
            </p:nvCxnSpPr>
            <p:spPr>
              <a:xfrm>
                <a:off x="2561175" y="6569824"/>
                <a:ext cx="485581"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p:cNvCxnSpPr>
                <a:endCxn id="45" idx="1"/>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49" name="Picture 4" descr="http://www.clipsahoy.com/clipart2/as2031tn.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51" name="Straight Arrow Connector 50"/>
              <p:cNvCxnSpPr>
                <a:stCxn id="45" idx="3"/>
                <a:endCxn id="50" idx="1"/>
              </p:cNvCxnSpPr>
              <p:nvPr/>
            </p:nvCxnSpPr>
            <p:spPr>
              <a:xfrm>
                <a:off x="5984039" y="6569825"/>
                <a:ext cx="645995" cy="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p:cNvCxnSpPr>
                <a:endCxn id="49"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3" name="Picture 2" descr="http://www.creativedining.com/wp-content/uploads/cds_logo.jpg"/>
            <p:cNvPicPr>
              <a:picLocks noChangeAspect="1" noChangeArrowheads="1"/>
            </p:cNvPicPr>
            <p:nvPr/>
          </p:nvPicPr>
          <p:blipFill rotWithShape="1">
            <a:blip r:embed="rId8">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53" name="Rectangle 52"/>
          <p:cNvSpPr/>
          <p:nvPr/>
        </p:nvSpPr>
        <p:spPr>
          <a:xfrm>
            <a:off x="1749942" y="5878275"/>
            <a:ext cx="3104707" cy="907139"/>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07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7124700" cy="1143000"/>
          </a:xfrm>
        </p:spPr>
        <p:txBody>
          <a:bodyPr/>
          <a:lstStyle/>
          <a:p>
            <a:pPr>
              <a:defRPr/>
            </a:pPr>
            <a:r>
              <a:rPr lang="en-US" dirty="0" smtClean="0"/>
              <a:t>Heating</a:t>
            </a:r>
            <a:endParaRPr lang="en-US" dirty="0"/>
          </a:p>
        </p:txBody>
      </p:sp>
      <p:sp>
        <p:nvSpPr>
          <p:cNvPr id="106499" name="Content Placeholder 2"/>
          <p:cNvSpPr>
            <a:spLocks noGrp="1"/>
          </p:cNvSpPr>
          <p:nvPr>
            <p:ph idx="1"/>
          </p:nvPr>
        </p:nvSpPr>
        <p:spPr/>
        <p:txBody>
          <a:bodyPr/>
          <a:lstStyle/>
          <a:p>
            <a:pPr marL="114300" indent="0" algn="ctr">
              <a:buClrTx/>
              <a:buFont typeface="Arial" panose="020B0604020202020204" pitchFamily="34" charset="0"/>
              <a:buNone/>
            </a:pPr>
            <a:endParaRPr lang="en-US" smtClean="0"/>
          </a:p>
          <a:p>
            <a:pPr marL="114300" indent="0">
              <a:buClrTx/>
              <a:buFont typeface="Arial" panose="020B0604020202020204" pitchFamily="34" charset="0"/>
              <a:buNone/>
            </a:pPr>
            <a:endParaRPr lang="en-US" smtClean="0"/>
          </a:p>
        </p:txBody>
      </p:sp>
      <p:sp>
        <p:nvSpPr>
          <p:cNvPr id="106500"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FB5C99D-B117-4D70-B8BC-F7B6E68CEB32}" type="slidenum">
              <a:rPr lang="en-US" smtClean="0">
                <a:solidFill>
                  <a:srgbClr val="FFFFFF"/>
                </a:solidFill>
              </a:rPr>
              <a:pPr/>
              <a:t>15</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6" name="Title 1"/>
          <p:cNvSpPr txBox="1">
            <a:spLocks/>
          </p:cNvSpPr>
          <p:nvPr/>
        </p:nvSpPr>
        <p:spPr>
          <a:xfrm>
            <a:off x="1463675" y="846138"/>
            <a:ext cx="6613525" cy="114300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anose="02040503050406030204" pitchFamily="18" charset="0"/>
              </a:defRPr>
            </a:lvl2pPr>
            <a:lvl3pPr algn="l" rtl="0" eaLnBrk="0" fontAlgn="base" hangingPunct="0">
              <a:spcBef>
                <a:spcPct val="0"/>
              </a:spcBef>
              <a:spcAft>
                <a:spcPct val="0"/>
              </a:spcAft>
              <a:defRPr sz="4600">
                <a:solidFill>
                  <a:schemeClr val="tx2"/>
                </a:solidFill>
                <a:latin typeface="Cambria" panose="02040503050406030204" pitchFamily="18" charset="0"/>
              </a:defRPr>
            </a:lvl3pPr>
            <a:lvl4pPr algn="l" rtl="0" eaLnBrk="0" fontAlgn="base" hangingPunct="0">
              <a:spcBef>
                <a:spcPct val="0"/>
              </a:spcBef>
              <a:spcAft>
                <a:spcPct val="0"/>
              </a:spcAft>
              <a:defRPr sz="4600">
                <a:solidFill>
                  <a:schemeClr val="tx2"/>
                </a:solidFill>
                <a:latin typeface="Cambria" panose="02040503050406030204" pitchFamily="18" charset="0"/>
              </a:defRPr>
            </a:lvl4pPr>
            <a:lvl5pPr algn="l" rtl="0" eaLnBrk="0" fontAlgn="base" hangingPunct="0">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defRPr/>
            </a:pPr>
            <a:r>
              <a:rPr lang="en-US" sz="3600" dirty="0" smtClean="0"/>
              <a:t>Existing Heater &amp; Heating Tape </a:t>
            </a:r>
            <a:endParaRPr lang="en-US" sz="3600" dirty="0"/>
          </a:p>
        </p:txBody>
      </p:sp>
      <p:pic>
        <p:nvPicPr>
          <p:cNvPr id="106504" name="Picture 8"/>
          <p:cNvPicPr>
            <a:picLocks noChangeAspect="1"/>
          </p:cNvPicPr>
          <p:nvPr/>
        </p:nvPicPr>
        <p:blipFill>
          <a:blip r:embed="rId3">
            <a:extLst>
              <a:ext uri="{28A0092B-C50C-407E-A947-70E740481C1C}">
                <a14:useLocalDpi xmlns:a14="http://schemas.microsoft.com/office/drawing/2010/main" val="0"/>
              </a:ext>
            </a:extLst>
          </a:blip>
          <a:srcRect l="59476" t="10556" r="5330" b="65495"/>
          <a:stretch>
            <a:fillRect/>
          </a:stretch>
        </p:blipFill>
        <p:spPr bwMode="auto">
          <a:xfrm>
            <a:off x="252671" y="1933575"/>
            <a:ext cx="4077304" cy="371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Picture 9"/>
          <p:cNvPicPr>
            <a:picLocks noChangeAspect="1"/>
          </p:cNvPicPr>
          <p:nvPr/>
        </p:nvPicPr>
        <p:blipFill>
          <a:blip r:embed="rId4">
            <a:extLst>
              <a:ext uri="{28A0092B-C50C-407E-A947-70E740481C1C}">
                <a14:useLocalDpi xmlns:a14="http://schemas.microsoft.com/office/drawing/2010/main" val="0"/>
              </a:ext>
            </a:extLst>
          </a:blip>
          <a:srcRect l="15562" t="2" r="8087" b="44994"/>
          <a:stretch>
            <a:fillRect/>
          </a:stretch>
        </p:blipFill>
        <p:spPr bwMode="auto">
          <a:xfrm>
            <a:off x="4534504" y="1942170"/>
            <a:ext cx="3853919"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24"/>
          <p:cNvGrpSpPr/>
          <p:nvPr/>
        </p:nvGrpSpPr>
        <p:grpSpPr>
          <a:xfrm>
            <a:off x="255984" y="5957901"/>
            <a:ext cx="8082249" cy="816638"/>
            <a:chOff x="62948" y="6002309"/>
            <a:chExt cx="8082249" cy="816638"/>
          </a:xfrm>
        </p:grpSpPr>
        <p:grpSp>
          <p:nvGrpSpPr>
            <p:cNvPr id="26" name="Group 25"/>
            <p:cNvGrpSpPr/>
            <p:nvPr/>
          </p:nvGrpSpPr>
          <p:grpSpPr>
            <a:xfrm>
              <a:off x="1141839" y="6002309"/>
              <a:ext cx="7003358" cy="816638"/>
              <a:chOff x="1141839" y="6002309"/>
              <a:chExt cx="7003358" cy="816638"/>
            </a:xfrm>
          </p:grpSpPr>
          <p:pic>
            <p:nvPicPr>
              <p:cNvPr id="28" name="Picture 27"/>
              <p:cNvPicPr>
                <a:picLocks noChangeAspect="1"/>
              </p:cNvPicPr>
              <p:nvPr/>
            </p:nvPicPr>
            <p:blipFill>
              <a:blip r:embed="rId5">
                <a:extLst>
                  <a:ext uri="{BEBA8EAE-BF5A-486C-A8C5-ECC9F3942E4B}">
                    <a14:imgProps xmlns:a14="http://schemas.microsoft.com/office/drawing/2010/main">
                      <a14:imgLayer r:embed="rId6">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pic>
            <p:nvPicPr>
              <p:cNvPr id="29" name="Picture 6" descr="http://bestclipartblog.com/clipart-pics/vehicle-clip-art-7.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6379" y="6320702"/>
                <a:ext cx="1327660" cy="498245"/>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p:cNvCxnSpPr>
                <a:stCxn id="27" idx="3"/>
                <a:endCxn id="28"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p:cNvCxnSpPr>
                <a:stCxn id="28" idx="3"/>
              </p:cNvCxnSpPr>
              <p:nvPr/>
            </p:nvCxnSpPr>
            <p:spPr>
              <a:xfrm>
                <a:off x="2561175" y="6569824"/>
                <a:ext cx="485581"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p:cNvCxnSpPr>
                <a:endCxn id="29" idx="1"/>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3" name="Picture 4" descr="http://www.clipsahoy.com/clipart2/as2031tn.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35" name="Straight Arrow Connector 34"/>
              <p:cNvCxnSpPr>
                <a:stCxn id="29" idx="3"/>
                <a:endCxn id="34" idx="1"/>
              </p:cNvCxnSpPr>
              <p:nvPr/>
            </p:nvCxnSpPr>
            <p:spPr>
              <a:xfrm>
                <a:off x="5984039" y="6569825"/>
                <a:ext cx="645995" cy="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p:cNvCxnSpPr>
                <a:endCxn id="33"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7" name="Picture 2" descr="http://www.creativedining.com/wp-content/uploads/cds_logo.jpg"/>
            <p:cNvPicPr>
              <a:picLocks noChangeAspect="1" noChangeArrowheads="1"/>
            </p:cNvPicPr>
            <p:nvPr/>
          </p:nvPicPr>
          <p:blipFill rotWithShape="1">
            <a:blip r:embed="rId9">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37" name="Rectangle 36"/>
          <p:cNvSpPr/>
          <p:nvPr/>
        </p:nvSpPr>
        <p:spPr>
          <a:xfrm>
            <a:off x="1749942" y="5878275"/>
            <a:ext cx="3104707" cy="907139"/>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03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7124700" cy="1143000"/>
          </a:xfrm>
        </p:spPr>
        <p:txBody>
          <a:bodyPr/>
          <a:lstStyle/>
          <a:p>
            <a:pPr>
              <a:defRPr/>
            </a:pPr>
            <a:r>
              <a:rPr lang="en-US" dirty="0" smtClean="0"/>
              <a:t>WVO Storage</a:t>
            </a:r>
            <a:endParaRPr lang="en-US" dirty="0"/>
          </a:p>
        </p:txBody>
      </p:sp>
      <p:sp>
        <p:nvSpPr>
          <p:cNvPr id="112643" name="Content Placeholder 2"/>
          <p:cNvSpPr>
            <a:spLocks noGrp="1"/>
          </p:cNvSpPr>
          <p:nvPr>
            <p:ph idx="1"/>
          </p:nvPr>
        </p:nvSpPr>
        <p:spPr>
          <a:xfrm>
            <a:off x="503574" y="1628318"/>
            <a:ext cx="7620000" cy="4800600"/>
          </a:xfrm>
        </p:spPr>
        <p:txBody>
          <a:bodyPr/>
          <a:lstStyle/>
          <a:p>
            <a:pPr marL="114300" indent="0" algn="ctr">
              <a:buClrTx/>
              <a:buFont typeface="Arial" panose="020B0604020202020204" pitchFamily="34" charset="0"/>
              <a:buNone/>
            </a:pPr>
            <a:endParaRPr lang="en-US" dirty="0" smtClean="0"/>
          </a:p>
          <a:p>
            <a:pPr marL="114300" indent="0">
              <a:buClrTx/>
              <a:buFont typeface="Arial" panose="020B0604020202020204" pitchFamily="34" charset="0"/>
              <a:buNone/>
            </a:pPr>
            <a:endParaRPr lang="en-US" dirty="0" smtClean="0"/>
          </a:p>
        </p:txBody>
      </p:sp>
      <p:sp>
        <p:nvSpPr>
          <p:cNvPr id="112644"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2AF2958-9028-44EA-805C-12AD8941379E}" type="slidenum">
              <a:rPr lang="en-US" smtClean="0">
                <a:solidFill>
                  <a:srgbClr val="FFFFFF"/>
                </a:solidFill>
              </a:rPr>
              <a:pPr/>
              <a:t>16</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pic>
        <p:nvPicPr>
          <p:cNvPr id="112651" name="Picture 2" descr="DS5BL350.jpg (350×3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8782" y="2806463"/>
            <a:ext cx="1985986" cy="1985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212" y="1996740"/>
            <a:ext cx="3159125"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9"/>
          <p:cNvSpPr txBox="1">
            <a:spLocks noChangeArrowheads="1"/>
          </p:cNvSpPr>
          <p:nvPr/>
        </p:nvSpPr>
        <p:spPr bwMode="auto">
          <a:xfrm>
            <a:off x="341105" y="5117993"/>
            <a:ext cx="2743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800" dirty="0" smtClean="0"/>
              <a:t>Image Source: www.automotivetools.com/Liquidynamics</a:t>
            </a:r>
            <a:endParaRPr lang="en-US" sz="800" dirty="0"/>
          </a:p>
        </p:txBody>
      </p:sp>
      <p:pic>
        <p:nvPicPr>
          <p:cNvPr id="1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9473" y="1924481"/>
            <a:ext cx="3040304" cy="3040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9"/>
          <p:cNvSpPr txBox="1">
            <a:spLocks noChangeArrowheads="1"/>
          </p:cNvSpPr>
          <p:nvPr/>
        </p:nvSpPr>
        <p:spPr bwMode="auto">
          <a:xfrm>
            <a:off x="3811196" y="5117993"/>
            <a:ext cx="1905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800" dirty="0" smtClean="0"/>
              <a:t>Image Source: </a:t>
            </a:r>
            <a:r>
              <a:rPr lang="en-US" sz="800" dirty="0"/>
              <a:t>www.disasterstuff.com</a:t>
            </a:r>
          </a:p>
        </p:txBody>
      </p:sp>
      <p:sp>
        <p:nvSpPr>
          <p:cNvPr id="17" name="TextBox 9"/>
          <p:cNvSpPr txBox="1">
            <a:spLocks noChangeArrowheads="1"/>
          </p:cNvSpPr>
          <p:nvPr/>
        </p:nvSpPr>
        <p:spPr bwMode="auto">
          <a:xfrm>
            <a:off x="6396956" y="5117993"/>
            <a:ext cx="18132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800" dirty="0" smtClean="0"/>
              <a:t>Image Source: </a:t>
            </a:r>
            <a:r>
              <a:rPr lang="en-US" sz="800" dirty="0"/>
              <a:t>www.amazon.com</a:t>
            </a:r>
          </a:p>
        </p:txBody>
      </p:sp>
      <p:grpSp>
        <p:nvGrpSpPr>
          <p:cNvPr id="82" name="Group 81"/>
          <p:cNvGrpSpPr/>
          <p:nvPr/>
        </p:nvGrpSpPr>
        <p:grpSpPr>
          <a:xfrm>
            <a:off x="255984" y="5957901"/>
            <a:ext cx="8082249" cy="816638"/>
            <a:chOff x="62948" y="6002309"/>
            <a:chExt cx="8082249" cy="816638"/>
          </a:xfrm>
        </p:grpSpPr>
        <p:grpSp>
          <p:nvGrpSpPr>
            <p:cNvPr id="83" name="Group 82"/>
            <p:cNvGrpSpPr/>
            <p:nvPr/>
          </p:nvGrpSpPr>
          <p:grpSpPr>
            <a:xfrm>
              <a:off x="1141839" y="6002309"/>
              <a:ext cx="7003358" cy="816638"/>
              <a:chOff x="1141839" y="6002309"/>
              <a:chExt cx="7003358" cy="816638"/>
            </a:xfrm>
          </p:grpSpPr>
          <p:pic>
            <p:nvPicPr>
              <p:cNvPr id="85" name="Picture 84"/>
              <p:cNvPicPr>
                <a:picLocks noChangeAspect="1"/>
              </p:cNvPicPr>
              <p:nvPr/>
            </p:nvPicPr>
            <p:blipFill>
              <a:blip r:embed="rId6">
                <a:extLst>
                  <a:ext uri="{BEBA8EAE-BF5A-486C-A8C5-ECC9F3942E4B}">
                    <a14:imgProps xmlns:a14="http://schemas.microsoft.com/office/drawing/2010/main">
                      <a14:imgLayer r:embed="rId7">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pic>
            <p:nvPicPr>
              <p:cNvPr id="86" name="Picture 6" descr="http://bestclipartblog.com/clipart-pics/vehicle-clip-art-7.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6379" y="6320702"/>
                <a:ext cx="1327660" cy="498245"/>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Straight Arrow Connector 86"/>
              <p:cNvCxnSpPr>
                <a:stCxn id="84" idx="3"/>
                <a:endCxn id="85"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8" name="Straight Arrow Connector 87"/>
              <p:cNvCxnSpPr>
                <a:stCxn id="85" idx="3"/>
              </p:cNvCxnSpPr>
              <p:nvPr/>
            </p:nvCxnSpPr>
            <p:spPr>
              <a:xfrm>
                <a:off x="2561175" y="6569824"/>
                <a:ext cx="485581"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9" name="Straight Arrow Connector 88"/>
              <p:cNvCxnSpPr>
                <a:endCxn id="86" idx="1"/>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90" name="Picture 4" descr="http://www.clipsahoy.com/clipart2/as2031tn.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92" name="Straight Arrow Connector 91"/>
              <p:cNvCxnSpPr>
                <a:stCxn id="86" idx="3"/>
                <a:endCxn id="91" idx="1"/>
              </p:cNvCxnSpPr>
              <p:nvPr/>
            </p:nvCxnSpPr>
            <p:spPr>
              <a:xfrm>
                <a:off x="5984039" y="6569825"/>
                <a:ext cx="645995" cy="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3" name="Straight Arrow Connector 92"/>
              <p:cNvCxnSpPr>
                <a:endCxn id="90"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84" name="Picture 2" descr="http://www.creativedining.com/wp-content/uploads/cds_logo.jpg"/>
            <p:cNvPicPr>
              <a:picLocks noChangeAspect="1" noChangeArrowheads="1"/>
            </p:cNvPicPr>
            <p:nvPr/>
          </p:nvPicPr>
          <p:blipFill rotWithShape="1">
            <a:blip r:embed="rId10">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94" name="Rectangle 93"/>
          <p:cNvSpPr/>
          <p:nvPr/>
        </p:nvSpPr>
        <p:spPr>
          <a:xfrm>
            <a:off x="1749942" y="5878275"/>
            <a:ext cx="3104707" cy="907139"/>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10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7124700" cy="1143000"/>
          </a:xfrm>
        </p:spPr>
        <p:txBody>
          <a:bodyPr/>
          <a:lstStyle/>
          <a:p>
            <a:pPr>
              <a:defRPr/>
            </a:pPr>
            <a:r>
              <a:rPr lang="en-US" dirty="0" smtClean="0"/>
              <a:t>Process Design</a:t>
            </a:r>
            <a:endParaRPr lang="en-US" dirty="0"/>
          </a:p>
        </p:txBody>
      </p:sp>
      <p:sp>
        <p:nvSpPr>
          <p:cNvPr id="133124"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DEF5659-035C-4AFE-A225-0944A2D5FB20}" type="slidenum">
              <a:rPr lang="en-US" smtClean="0">
                <a:solidFill>
                  <a:srgbClr val="FFFFFF"/>
                </a:solidFill>
              </a:rPr>
              <a:pPr/>
              <a:t>17</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6" name="Title 1"/>
          <p:cNvSpPr txBox="1">
            <a:spLocks/>
          </p:cNvSpPr>
          <p:nvPr/>
        </p:nvSpPr>
        <p:spPr>
          <a:xfrm>
            <a:off x="1463675" y="846138"/>
            <a:ext cx="5241925" cy="114300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anose="02040503050406030204" pitchFamily="18" charset="0"/>
              </a:defRPr>
            </a:lvl2pPr>
            <a:lvl3pPr algn="l" rtl="0" eaLnBrk="0" fontAlgn="base" hangingPunct="0">
              <a:spcBef>
                <a:spcPct val="0"/>
              </a:spcBef>
              <a:spcAft>
                <a:spcPct val="0"/>
              </a:spcAft>
              <a:defRPr sz="4600">
                <a:solidFill>
                  <a:schemeClr val="tx2"/>
                </a:solidFill>
                <a:latin typeface="Cambria" panose="02040503050406030204" pitchFamily="18" charset="0"/>
              </a:defRPr>
            </a:lvl3pPr>
            <a:lvl4pPr algn="l" rtl="0" eaLnBrk="0" fontAlgn="base" hangingPunct="0">
              <a:spcBef>
                <a:spcPct val="0"/>
              </a:spcBef>
              <a:spcAft>
                <a:spcPct val="0"/>
              </a:spcAft>
              <a:defRPr sz="4600">
                <a:solidFill>
                  <a:schemeClr val="tx2"/>
                </a:solidFill>
                <a:latin typeface="Cambria" panose="02040503050406030204" pitchFamily="18" charset="0"/>
              </a:defRPr>
            </a:lvl4pPr>
            <a:lvl5pPr algn="l" rtl="0" eaLnBrk="0" fontAlgn="base" hangingPunct="0">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defRPr/>
            </a:pPr>
            <a:r>
              <a:rPr lang="en-US" sz="3600" dirty="0" smtClean="0"/>
              <a:t>Rigid, Parallel System</a:t>
            </a:r>
            <a:endParaRPr lang="en-US" sz="3600" dirty="0"/>
          </a:p>
        </p:txBody>
      </p:sp>
      <p:pic>
        <p:nvPicPr>
          <p:cNvPr id="133127" name="Picture 10"/>
          <p:cNvPicPr>
            <a:picLocks noChangeAspect="1"/>
          </p:cNvPicPr>
          <p:nvPr/>
        </p:nvPicPr>
        <p:blipFill>
          <a:blip r:embed="rId3">
            <a:extLst>
              <a:ext uri="{28A0092B-C50C-407E-A947-70E740481C1C}">
                <a14:useLocalDpi xmlns:a14="http://schemas.microsoft.com/office/drawing/2010/main" val="0"/>
              </a:ext>
            </a:extLst>
          </a:blip>
          <a:srcRect t="16158" r="9950"/>
          <a:stretch>
            <a:fillRect/>
          </a:stretch>
        </p:blipFill>
        <p:spPr bwMode="auto">
          <a:xfrm>
            <a:off x="457200" y="1767912"/>
            <a:ext cx="7772400" cy="389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Content Placeholder 2"/>
          <p:cNvSpPr>
            <a:spLocks noGrp="1"/>
          </p:cNvSpPr>
          <p:nvPr>
            <p:ph idx="1"/>
          </p:nvPr>
        </p:nvSpPr>
        <p:spPr>
          <a:xfrm>
            <a:off x="-401568" y="5082474"/>
            <a:ext cx="1905000" cy="912812"/>
          </a:xfrm>
        </p:spPr>
        <p:txBody>
          <a:bodyPr/>
          <a:lstStyle/>
          <a:p>
            <a:pPr marL="114300" indent="0" algn="ctr">
              <a:buClrTx/>
              <a:buFont typeface="Arial" panose="020B0604020202020204" pitchFamily="34" charset="0"/>
              <a:buNone/>
            </a:pPr>
            <a:endParaRPr lang="en-US" sz="1600" dirty="0" smtClean="0"/>
          </a:p>
          <a:p>
            <a:pPr marL="114300" indent="0" algn="r">
              <a:buClrTx/>
              <a:buFont typeface="Arial" panose="020B0604020202020204" pitchFamily="34" charset="0"/>
              <a:buNone/>
            </a:pPr>
            <a:r>
              <a:rPr lang="en-US" sz="1600" dirty="0" smtClean="0"/>
              <a:t> *120 Sq. Ft</a:t>
            </a:r>
          </a:p>
        </p:txBody>
      </p:sp>
      <p:sp>
        <p:nvSpPr>
          <p:cNvPr id="3" name="Right Arrow 2"/>
          <p:cNvSpPr/>
          <p:nvPr/>
        </p:nvSpPr>
        <p:spPr>
          <a:xfrm rot="7702407">
            <a:off x="6035644" y="4083713"/>
            <a:ext cx="269522" cy="152400"/>
          </a:xfrm>
          <a:prstGeom prst="rightArrow">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10800000">
            <a:off x="5715000" y="4761296"/>
            <a:ext cx="379205" cy="311551"/>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14999" y="4453717"/>
            <a:ext cx="379206" cy="30757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867400" y="5032782"/>
            <a:ext cx="90542" cy="78788"/>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785427" y="2742181"/>
            <a:ext cx="481196" cy="2286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784224" y="2408472"/>
            <a:ext cx="482399" cy="333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10"/>
          <p:cNvPicPr>
            <a:picLocks noChangeAspect="1"/>
          </p:cNvPicPr>
          <p:nvPr/>
        </p:nvPicPr>
        <p:blipFill>
          <a:blip r:embed="rId3">
            <a:extLst>
              <a:ext uri="{28A0092B-C50C-407E-A947-70E740481C1C}">
                <a14:useLocalDpi xmlns:a14="http://schemas.microsoft.com/office/drawing/2010/main" val="0"/>
              </a:ext>
            </a:extLst>
          </a:blip>
          <a:srcRect t="16158" r="9950"/>
          <a:stretch>
            <a:fillRect/>
          </a:stretch>
        </p:blipFill>
        <p:spPr bwMode="auto">
          <a:xfrm>
            <a:off x="457200" y="1779573"/>
            <a:ext cx="7772400" cy="3893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4785427" y="2752958"/>
            <a:ext cx="481196" cy="228600"/>
          </a:xfrm>
          <a:prstGeom prst="rect">
            <a:avLst/>
          </a:prstGeom>
          <a:solidFill>
            <a:schemeClr val="accent5">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784224" y="2419249"/>
            <a:ext cx="482399" cy="333707"/>
          </a:xfrm>
          <a:prstGeom prst="rect">
            <a:avLst/>
          </a:prstGeom>
          <a:solidFill>
            <a:schemeClr val="accent5">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047467" y="2742126"/>
            <a:ext cx="481196" cy="228600"/>
          </a:xfrm>
          <a:prstGeom prst="rect">
            <a:avLst/>
          </a:prstGeom>
          <a:solidFill>
            <a:schemeClr val="accent5">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046264" y="2408417"/>
            <a:ext cx="482399" cy="333707"/>
          </a:xfrm>
          <a:prstGeom prst="rect">
            <a:avLst/>
          </a:prstGeom>
          <a:solidFill>
            <a:schemeClr val="accent5">
              <a:lumMod val="60000"/>
              <a:lumOff val="4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066881" y="3794802"/>
            <a:ext cx="481196" cy="122663"/>
          </a:xfrm>
          <a:prstGeom prst="rect">
            <a:avLst/>
          </a:prstGeom>
          <a:solidFill>
            <a:schemeClr val="accent5">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066881" y="3566200"/>
            <a:ext cx="482399" cy="231564"/>
          </a:xfrm>
          <a:prstGeom prst="rect">
            <a:avLst/>
          </a:prstGeom>
          <a:solidFill>
            <a:schemeClr val="bg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802042" y="3805779"/>
            <a:ext cx="481196" cy="106271"/>
          </a:xfrm>
          <a:prstGeom prst="rect">
            <a:avLst/>
          </a:prstGeom>
          <a:solidFill>
            <a:schemeClr val="accent5">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802042" y="3557154"/>
            <a:ext cx="482399" cy="237648"/>
          </a:xfrm>
          <a:prstGeom prst="rect">
            <a:avLst/>
          </a:prstGeom>
          <a:solidFill>
            <a:schemeClr val="bg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5714999" y="4461918"/>
            <a:ext cx="379206" cy="588913"/>
            <a:chOff x="5714999" y="4461918"/>
            <a:chExt cx="379206" cy="588913"/>
          </a:xfrm>
        </p:grpSpPr>
        <p:sp>
          <p:nvSpPr>
            <p:cNvPr id="38" name="Rectangle 37"/>
            <p:cNvSpPr/>
            <p:nvPr/>
          </p:nvSpPr>
          <p:spPr>
            <a:xfrm>
              <a:off x="5717344" y="4461918"/>
              <a:ext cx="376861" cy="299378"/>
            </a:xfrm>
            <a:prstGeom prst="rect">
              <a:avLst/>
            </a:prstGeom>
            <a:solidFill>
              <a:schemeClr val="accent5">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10800000">
              <a:off x="5714999" y="4761296"/>
              <a:ext cx="379206" cy="289535"/>
            </a:xfrm>
            <a:prstGeom prst="triangle">
              <a:avLst>
                <a:gd name="adj" fmla="val 48358"/>
              </a:avLst>
            </a:prstGeom>
            <a:solidFill>
              <a:schemeClr val="accent5">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4875026" y="4697139"/>
            <a:ext cx="535173" cy="230155"/>
          </a:xfrm>
          <a:prstGeom prst="rect">
            <a:avLst/>
          </a:prstGeom>
          <a:solidFill>
            <a:schemeClr val="accent5">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3954888" y="4697139"/>
            <a:ext cx="482399" cy="227099"/>
          </a:xfrm>
          <a:prstGeom prst="rect">
            <a:avLst/>
          </a:prstGeom>
          <a:solidFill>
            <a:schemeClr val="bg2">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872851" y="4960099"/>
            <a:ext cx="90542" cy="76200"/>
          </a:xfrm>
          <a:prstGeom prst="ellipse">
            <a:avLst/>
          </a:prstGeom>
          <a:solidFill>
            <a:schemeClr val="accent5">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16950113">
            <a:off x="6033711" y="4091073"/>
            <a:ext cx="159608" cy="2454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flipH="1">
            <a:off x="5848525" y="4214214"/>
            <a:ext cx="109418" cy="754143"/>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632968" y="2390604"/>
            <a:ext cx="984846" cy="646331"/>
          </a:xfrm>
          <a:prstGeom prst="rect">
            <a:avLst/>
          </a:prstGeom>
          <a:noFill/>
        </p:spPr>
        <p:txBody>
          <a:bodyPr wrap="square" rtlCol="0">
            <a:spAutoFit/>
          </a:bodyPr>
          <a:lstStyle/>
          <a:p>
            <a:r>
              <a:rPr lang="en-US" dirty="0" smtClean="0"/>
              <a:t>Wait 1 Month…</a:t>
            </a:r>
            <a:endParaRPr lang="en-US" dirty="0"/>
          </a:p>
        </p:txBody>
      </p:sp>
      <p:sp>
        <p:nvSpPr>
          <p:cNvPr id="47" name="Oval 46"/>
          <p:cNvSpPr/>
          <p:nvPr/>
        </p:nvSpPr>
        <p:spPr>
          <a:xfrm>
            <a:off x="5004057" y="2954250"/>
            <a:ext cx="75961" cy="6644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5210614" y="2667929"/>
            <a:ext cx="72624" cy="6259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259367" y="2947451"/>
            <a:ext cx="84033" cy="68350"/>
          </a:xfrm>
          <a:prstGeom prst="ellipse">
            <a:avLst/>
          </a:prstGeom>
          <a:solidFill>
            <a:schemeClr val="accent5">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021182" y="2682092"/>
            <a:ext cx="45719" cy="6003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875026" y="4461918"/>
            <a:ext cx="535173" cy="235221"/>
          </a:xfrm>
          <a:prstGeom prst="rect">
            <a:avLst/>
          </a:prstGeom>
          <a:solidFill>
            <a:schemeClr val="accent5">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771734" y="3614875"/>
            <a:ext cx="90802" cy="79511"/>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255984" y="5957901"/>
            <a:ext cx="8082249" cy="816638"/>
            <a:chOff x="62948" y="6002309"/>
            <a:chExt cx="8082249" cy="816638"/>
          </a:xfrm>
        </p:grpSpPr>
        <p:grpSp>
          <p:nvGrpSpPr>
            <p:cNvPr id="58" name="Group 57"/>
            <p:cNvGrpSpPr/>
            <p:nvPr/>
          </p:nvGrpSpPr>
          <p:grpSpPr>
            <a:xfrm>
              <a:off x="1141839" y="6002309"/>
              <a:ext cx="7003358" cy="816638"/>
              <a:chOff x="1141839" y="6002309"/>
              <a:chExt cx="7003358" cy="816638"/>
            </a:xfrm>
          </p:grpSpPr>
          <p:pic>
            <p:nvPicPr>
              <p:cNvPr id="60" name="Picture 59"/>
              <p:cNvPicPr>
                <a:picLocks noChangeAspect="1"/>
              </p:cNvPicPr>
              <p:nvPr/>
            </p:nvPicPr>
            <p:blipFill>
              <a:blip r:embed="rId4">
                <a:extLst>
                  <a:ext uri="{BEBA8EAE-BF5A-486C-A8C5-ECC9F3942E4B}">
                    <a14:imgProps xmlns:a14="http://schemas.microsoft.com/office/drawing/2010/main">
                      <a14:imgLayer r:embed="rId5">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pic>
            <p:nvPicPr>
              <p:cNvPr id="61" name="Picture 6" descr="http://bestclipartblog.com/clipart-pics/vehicle-clip-art-7.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379" y="6320702"/>
                <a:ext cx="1327660" cy="498245"/>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Straight Arrow Connector 61"/>
              <p:cNvCxnSpPr>
                <a:stCxn id="59" idx="3"/>
                <a:endCxn id="60"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3" name="Straight Arrow Connector 62"/>
              <p:cNvCxnSpPr>
                <a:stCxn id="60" idx="3"/>
              </p:cNvCxnSpPr>
              <p:nvPr/>
            </p:nvCxnSpPr>
            <p:spPr>
              <a:xfrm>
                <a:off x="2561175" y="6569824"/>
                <a:ext cx="485581"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4" name="Straight Arrow Connector 63"/>
              <p:cNvCxnSpPr>
                <a:endCxn id="61" idx="1"/>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65" name="Picture 4" descr="http://www.clipsahoy.com/clipart2/as2031tn.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67" name="Straight Arrow Connector 66"/>
              <p:cNvCxnSpPr>
                <a:stCxn id="61" idx="3"/>
                <a:endCxn id="66" idx="1"/>
              </p:cNvCxnSpPr>
              <p:nvPr/>
            </p:nvCxnSpPr>
            <p:spPr>
              <a:xfrm>
                <a:off x="5984039" y="6569825"/>
                <a:ext cx="645995" cy="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8" name="Straight Arrow Connector 67"/>
              <p:cNvCxnSpPr>
                <a:endCxn id="65"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59" name="Picture 2" descr="http://www.creativedining.com/wp-content/uploads/cds_logo.jpg"/>
            <p:cNvPicPr>
              <a:picLocks noChangeAspect="1" noChangeArrowheads="1"/>
            </p:cNvPicPr>
            <p:nvPr/>
          </p:nvPicPr>
          <p:blipFill rotWithShape="1">
            <a:blip r:embed="rId8">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69" name="Rectangle 68"/>
          <p:cNvSpPr/>
          <p:nvPr/>
        </p:nvSpPr>
        <p:spPr>
          <a:xfrm>
            <a:off x="1749942" y="5878275"/>
            <a:ext cx="3104707" cy="907139"/>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100"/>
                                        <p:tgtEl>
                                          <p:spTgt spid="40"/>
                                        </p:tgtEl>
                                      </p:cBhvr>
                                    </p:animEffect>
                                  </p:childTnLst>
                                </p:cTn>
                              </p:par>
                            </p:childTnLst>
                          </p:cTn>
                        </p:par>
                        <p:par>
                          <p:cTn id="8" fill="hold">
                            <p:stCondLst>
                              <p:cond delay="110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500"/>
                                        <p:tgtEl>
                                          <p:spTgt spid="44"/>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2000"/>
                                        <p:tgtEl>
                                          <p:spTgt spid="25"/>
                                        </p:tgtEl>
                                      </p:cBhvr>
                                    </p:animEffect>
                                  </p:childTnLst>
                                </p:cTn>
                              </p:par>
                              <p:par>
                                <p:cTn id="16" presetID="10" presetClass="exit" presetSubtype="0" fill="hold" grpId="1" nodeType="withEffect">
                                  <p:stCondLst>
                                    <p:cond delay="0"/>
                                  </p:stCondLst>
                                  <p:childTnLst>
                                    <p:animEffect transition="out" filter="fade">
                                      <p:cBhvr>
                                        <p:cTn id="17" dur="500"/>
                                        <p:tgtEl>
                                          <p:spTgt spid="40"/>
                                        </p:tgtEl>
                                      </p:cBhvr>
                                    </p:animEffect>
                                    <p:set>
                                      <p:cBhvr>
                                        <p:cTn id="18" dur="1" fill="hold">
                                          <p:stCondLst>
                                            <p:cond delay="499"/>
                                          </p:stCondLst>
                                        </p:cTn>
                                        <p:tgtEl>
                                          <p:spTgt spid="4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44"/>
                                        </p:tgtEl>
                                      </p:cBhvr>
                                    </p:animEffect>
                                    <p:set>
                                      <p:cBhvr>
                                        <p:cTn id="21" dur="1" fill="hold">
                                          <p:stCondLst>
                                            <p:cond delay="499"/>
                                          </p:stCondLst>
                                        </p:cTn>
                                        <p:tgtEl>
                                          <p:spTgt spid="4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par>
                          <p:cTn id="27" fill="hold">
                            <p:stCondLst>
                              <p:cond delay="500"/>
                            </p:stCondLst>
                            <p:childTnLst>
                              <p:par>
                                <p:cTn id="28" presetID="10" presetClass="exit" presetSubtype="0" fill="hold" nodeType="afterEffect">
                                  <p:stCondLst>
                                    <p:cond delay="0"/>
                                  </p:stCondLst>
                                  <p:childTnLst>
                                    <p:animEffect transition="out" filter="fade">
                                      <p:cBhvr>
                                        <p:cTn id="29" dur="2000"/>
                                        <p:tgtEl>
                                          <p:spTgt spid="25"/>
                                        </p:tgtEl>
                                      </p:cBhvr>
                                    </p:animEffect>
                                    <p:set>
                                      <p:cBhvr>
                                        <p:cTn id="30" dur="1" fill="hold">
                                          <p:stCondLst>
                                            <p:cond delay="1999"/>
                                          </p:stCondLst>
                                        </p:cTn>
                                        <p:tgtEl>
                                          <p:spTgt spid="25"/>
                                        </p:tgtEl>
                                        <p:attrNameLst>
                                          <p:attrName>style.visibility</p:attrName>
                                        </p:attrNameLst>
                                      </p:cBhvr>
                                      <p:to>
                                        <p:strVal val="hidden"/>
                                      </p:to>
                                    </p:set>
                                  </p:childTnLst>
                                </p:cTn>
                              </p:par>
                            </p:childTnLst>
                          </p:cTn>
                        </p:par>
                        <p:par>
                          <p:cTn id="31" fill="hold">
                            <p:stCondLst>
                              <p:cond delay="2500"/>
                            </p:stCondLst>
                            <p:childTnLst>
                              <p:par>
                                <p:cTn id="32" presetID="0" presetClass="path" presetSubtype="0" accel="50000" decel="50000" fill="hold" grpId="1" nodeType="afterEffect">
                                  <p:stCondLst>
                                    <p:cond delay="0"/>
                                  </p:stCondLst>
                                  <p:childTnLst>
                                    <p:animMotion origin="layout" path="M 0 0 L 0 0 C -0.00018 0.00324 0.00156 0.00834 -0.0007 0.00926 C -0.00799 0.0125 -0.01597 0.00973 -0.02361 0.01019 C -0.02622 0.01042 -0.02882 0.01088 -0.03125 0.01112 C -0.03594 0.01088 -0.0408 0.0125 -0.04514 0.01019 C -0.0467 0.00949 -0.04584 0.00602 -0.04584 0.00371 C -0.04584 -0.00879 -0.04584 -0.02152 -0.04514 -0.03426 C -0.04497 -0.03958 -0.04375 -0.03865 -0.04236 -0.04259 C -0.04202 -0.04328 -0.04202 -0.04444 -0.04167 -0.04537 C -0.04132 -0.04652 -0.0408 -0.04768 -0.04028 -0.04907 C -0.04011 -0.0574 -0.03941 -0.07754 -0.03889 -0.08703 C -0.03872 -0.08981 -0.03837 -0.09259 -0.0382 -0.09537 C -0.03785 -0.10092 -0.03785 -0.10648 -0.0375 -0.11203 C -0.03785 -0.14652 -0.03802 -0.18101 -0.0382 -0.21574 C -0.03854 -0.27037 -0.03854 -0.325 -0.03889 -0.37963 C -0.03906 -0.38564 -0.03906 -0.38495 -0.04097 -0.38888 C -0.04132 -0.39027 -0.04167 -0.39189 -0.04167 -0.39351 C -0.04167 -0.39745 -0.03976 -0.40185 -0.04097 -0.40555 C -0.04167 -0.4074 -0.04427 -0.40625 -0.04584 -0.40648 C -0.05834 -0.40694 -0.07084 -0.40694 -0.08334 -0.40717 C -0.08542 -0.40694 -0.08768 -0.40671 -0.08959 -0.40648 C -0.09045 -0.40625 -0.09132 -0.40601 -0.09167 -0.40555 C -0.09254 -0.40439 -0.0934 -0.40069 -0.09375 -0.39907 C -0.0915 -0.35717 -0.09306 -0.39097 -0.09306 -0.29722 " pathEditMode="relative" ptsTypes="AAAAAAAAAAAAAAAAAAAAAAAAA">
                                      <p:cBhvr>
                                        <p:cTn id="33" dur="2000" fill="hold"/>
                                        <p:tgtEl>
                                          <p:spTgt spid="39"/>
                                        </p:tgtEl>
                                        <p:attrNameLst>
                                          <p:attrName>ppt_x</p:attrName>
                                          <p:attrName>ppt_y</p:attrName>
                                        </p:attrNameLst>
                                      </p:cBhvr>
                                    </p:animMotion>
                                  </p:childTnLst>
                                </p:cTn>
                              </p:par>
                            </p:childTnLst>
                          </p:cTn>
                        </p:par>
                        <p:par>
                          <p:cTn id="34" fill="hold">
                            <p:stCondLst>
                              <p:cond delay="4500"/>
                            </p:stCondLst>
                            <p:childTnLst>
                              <p:par>
                                <p:cTn id="35" presetID="10" presetClass="entr" presetSubtype="0"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childTnLst>
                                </p:cTn>
                              </p:par>
                              <p:par>
                                <p:cTn id="38" presetID="10" presetClass="entr" presetSubtype="0" fill="hold" grpId="0" nodeType="withEffect">
                                  <p:stCondLst>
                                    <p:cond delay="10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20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1600"/>
                                        <p:tgtEl>
                                          <p:spTgt spid="46"/>
                                        </p:tgtEl>
                                      </p:cBhvr>
                                    </p:animEffect>
                                  </p:childTnLst>
                                </p:cTn>
                              </p:par>
                            </p:childTnLst>
                          </p:cTn>
                        </p:par>
                        <p:par>
                          <p:cTn id="46" fill="hold">
                            <p:stCondLst>
                              <p:cond delay="1600"/>
                            </p:stCondLst>
                            <p:childTnLst>
                              <p:par>
                                <p:cTn id="47" presetID="10" presetClass="exit" presetSubtype="0" fill="hold" grpId="1" nodeType="after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2000"/>
                                        <p:tgtEl>
                                          <p:spTgt spid="25"/>
                                        </p:tgtEl>
                                      </p:cBhvr>
                                    </p:animEffect>
                                  </p:childTnLst>
                                </p:cTn>
                              </p:par>
                              <p:par>
                                <p:cTn id="55" presetID="10" presetClass="entr" presetSubtype="0" fill="hold" grpId="2"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par>
                          <p:cTn id="58" fill="hold">
                            <p:stCondLst>
                              <p:cond delay="2000"/>
                            </p:stCondLst>
                            <p:childTnLst>
                              <p:par>
                                <p:cTn id="59" presetID="0" presetClass="path" presetSubtype="0" accel="50000" decel="50000" fill="hold" grpId="3" nodeType="afterEffect">
                                  <p:stCondLst>
                                    <p:cond delay="0"/>
                                  </p:stCondLst>
                                  <p:childTnLst>
                                    <p:animMotion origin="layout" path="M -2.5E-6 4.07407E-6 L -2.5E-6 4.07407E-6 C -0.00191 0.00208 -0.0033 0.00579 -0.00555 0.00648 C -0.01319 0.00833 -0.02101 0.00671 -0.02847 0.00741 C -0.0342 0.00787 -0.03507 0.00833 -0.03889 0.01018 C -0.0526 0.00741 -0.04427 0.01134 -0.04305 -0.02685 C -0.04288 -0.03542 -0.0434 -0.03333 -0.04097 -0.03796 C -0.0408 -0.03958 -0.04062 -0.0412 -0.04028 -0.04259 C -0.0401 -0.04375 -0.03976 -0.04444 -0.03958 -0.04537 C -0.03923 -0.06458 -0.03923 -0.0838 -0.03889 -0.10278 C -0.03871 -0.15278 -0.03819 -0.20278 -0.03819 -0.25278 C -0.03819 -0.38009 -0.03715 -0.34769 -0.03958 -0.40833 L -0.17153 -0.40741 C -0.1783 -0.40741 -0.17691 -0.40787 -0.18055 -0.40463 C -0.18333 -0.39931 -0.18142 -0.40486 -0.18125 -0.39815 C -0.18108 -0.36528 -0.18125 -0.33218 -0.18125 -0.29907 " pathEditMode="relative" ptsTypes="AAAAAAAAAAAAAAAA">
                                      <p:cBhvr>
                                        <p:cTn id="60" dur="2000" fill="hold"/>
                                        <p:tgtEl>
                                          <p:spTgt spid="39"/>
                                        </p:tgtEl>
                                        <p:attrNameLst>
                                          <p:attrName>ppt_x</p:attrName>
                                          <p:attrName>ppt_y</p:attrName>
                                        </p:attrNameLst>
                                      </p:cBhvr>
                                    </p:animMotion>
                                  </p:childTnLst>
                                </p:cTn>
                              </p:par>
                            </p:childTnLst>
                          </p:cTn>
                        </p:par>
                        <p:par>
                          <p:cTn id="61" fill="hold">
                            <p:stCondLst>
                              <p:cond delay="4000"/>
                            </p:stCondLst>
                            <p:childTnLst>
                              <p:par>
                                <p:cTn id="62" presetID="10" presetClass="exit" presetSubtype="0" fill="hold" grpId="4" nodeType="afterEffect">
                                  <p:stCondLst>
                                    <p:cond delay="0"/>
                                  </p:stCondLst>
                                  <p:childTnLst>
                                    <p:animEffect transition="out" filter="fade">
                                      <p:cBhvr>
                                        <p:cTn id="63" dur="500"/>
                                        <p:tgtEl>
                                          <p:spTgt spid="39"/>
                                        </p:tgtEl>
                                      </p:cBhvr>
                                    </p:animEffect>
                                    <p:set>
                                      <p:cBhvr>
                                        <p:cTn id="64" dur="1" fill="hold">
                                          <p:stCondLst>
                                            <p:cond delay="499"/>
                                          </p:stCondLst>
                                        </p:cTn>
                                        <p:tgtEl>
                                          <p:spTgt spid="39"/>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2000"/>
                                        <p:tgtEl>
                                          <p:spTgt spid="25"/>
                                        </p:tgtEl>
                                      </p:cBhvr>
                                    </p:animEffect>
                                    <p:set>
                                      <p:cBhvr>
                                        <p:cTn id="67" dur="1" fill="hold">
                                          <p:stCondLst>
                                            <p:cond delay="1999"/>
                                          </p:stCondLst>
                                        </p:cTn>
                                        <p:tgtEl>
                                          <p:spTgt spid="25"/>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1000"/>
                                        <p:tgtEl>
                                          <p:spTgt spid="32"/>
                                        </p:tgtEl>
                                      </p:cBhvr>
                                    </p:animEffect>
                                  </p:childTnLst>
                                </p:cTn>
                              </p:par>
                              <p:par>
                                <p:cTn id="71" presetID="10" presetClass="entr" presetSubtype="0" fill="hold" grpId="0" nodeType="withEffect">
                                  <p:stCondLst>
                                    <p:cond delay="10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1100"/>
                                        <p:tgtEl>
                                          <p:spTgt spid="48"/>
                                        </p:tgtEl>
                                      </p:cBhvr>
                                    </p:animEffect>
                                  </p:childTnLst>
                                </p:cTn>
                              </p:par>
                            </p:childTnLst>
                          </p:cTn>
                        </p:par>
                      </p:childTnLst>
                    </p:cTn>
                  </p:par>
                  <p:par>
                    <p:cTn id="77" fill="hold">
                      <p:stCondLst>
                        <p:cond delay="indefinite"/>
                      </p:stCondLst>
                      <p:childTnLst>
                        <p:par>
                          <p:cTn id="78" fill="hold">
                            <p:stCondLst>
                              <p:cond delay="0"/>
                            </p:stCondLst>
                            <p:childTnLst>
                              <p:par>
                                <p:cTn id="79" presetID="0" presetClass="path" presetSubtype="0" accel="50000" decel="50000" fill="hold" grpId="1" nodeType="clickEffect">
                                  <p:stCondLst>
                                    <p:cond delay="0"/>
                                  </p:stCondLst>
                                  <p:childTnLst>
                                    <p:animMotion origin="layout" path="M 0 0 L 0 0 C 0.00434 0.00046 0.00955 -0.00209 0.01319 0.00092 C 0.01545 0.00301 0.01372 0.00833 0.01389 0.01203 C 0.01424 0.01944 0.01406 0.02708 0.01458 0.03426 C 0.01476 0.03819 0.01597 0.04537 0.01597 0.04537 C 0.01615 0.05509 0.01667 0.06458 0.01667 0.07407 C 0.01667 0.07639 0.01753 0.08032 0.01597 0.08055 C 0.00295 0.0831 -0.01042 0.08125 -0.02361 0.08148 C -0.02344 0.11203 -0.02292 0.17338 -0.02292 0.17338 " pathEditMode="relative" ptsTypes="AAAAAAAAAA">
                                      <p:cBhvr>
                                        <p:cTn id="80" dur="2000" fill="hold"/>
                                        <p:tgtEl>
                                          <p:spTgt spid="48"/>
                                        </p:tgtEl>
                                        <p:attrNameLst>
                                          <p:attrName>ppt_x</p:attrName>
                                          <p:attrName>ppt_y</p:attrName>
                                        </p:attrNameLst>
                                      </p:cBhvr>
                                    </p:animMotion>
                                  </p:childTnLst>
                                </p:cTn>
                              </p:par>
                              <p:par>
                                <p:cTn id="81" presetID="10" presetClass="exit" presetSubtype="0" fill="hold" grpId="1" nodeType="withEffect">
                                  <p:stCondLst>
                                    <p:cond delay="0"/>
                                  </p:stCondLst>
                                  <p:childTnLst>
                                    <p:animEffect transition="out" filter="fade">
                                      <p:cBhvr>
                                        <p:cTn id="82" dur="2000"/>
                                        <p:tgtEl>
                                          <p:spTgt spid="31"/>
                                        </p:tgtEl>
                                      </p:cBhvr>
                                    </p:animEffect>
                                    <p:set>
                                      <p:cBhvr>
                                        <p:cTn id="83" dur="1" fill="hold">
                                          <p:stCondLst>
                                            <p:cond delay="1999"/>
                                          </p:stCondLst>
                                        </p:cTn>
                                        <p:tgtEl>
                                          <p:spTgt spid="31"/>
                                        </p:tgtEl>
                                        <p:attrNameLst>
                                          <p:attrName>style.visibility</p:attrName>
                                        </p:attrNameLst>
                                      </p:cBhvr>
                                      <p:to>
                                        <p:strVal val="hidden"/>
                                      </p:to>
                                    </p:set>
                                  </p:childTnLst>
                                </p:cTn>
                              </p:par>
                              <p:par>
                                <p:cTn id="84" presetID="10" presetClass="entr" presetSubtype="0"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2000"/>
                                        <p:tgtEl>
                                          <p:spTgt spid="3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2200"/>
                                        <p:tgtEl>
                                          <p:spTgt spid="3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par>
                    <p:cTn id="93" fill="hold">
                      <p:stCondLst>
                        <p:cond delay="indefinite"/>
                      </p:stCondLst>
                      <p:childTnLst>
                        <p:par>
                          <p:cTn id="94" fill="hold">
                            <p:stCondLst>
                              <p:cond delay="0"/>
                            </p:stCondLst>
                            <p:childTnLst>
                              <p:par>
                                <p:cTn id="95" presetID="0" presetClass="path" presetSubtype="0" accel="50000" decel="50000" fill="hold" grpId="1" nodeType="clickEffect">
                                  <p:stCondLst>
                                    <p:cond delay="0"/>
                                  </p:stCondLst>
                                  <p:childTnLst>
                                    <p:animMotion origin="layout" path="M 0 0 L 0 0 C 0.00052 0.0037 0.00399 0.02014 0.00069 0.02222 C -0.00677 0.02639 -0.01563 0.02268 -0.02361 0.02315 C -0.02813 0.02315 -0.03247 0.02361 -0.03681 0.02407 C -0.03715 0.05926 -0.03715 0.09444 -0.0375 0.12963 C -0.03767 0.13657 -0.0382 0.14375 -0.0382 0.15092 C -0.0382 0.15393 -0.03785 0.15532 -0.03542 0.15555 C -0.02969 0.15602 -0.02396 0.15602 -0.01806 0.15648 C -0.0184 0.15833 -0.01875 0.15995 -0.01875 0.16204 C -0.01875 0.18287 -0.01458 0.1713 0.00833 0.17222 C 0.01024 0.17292 0.01094 0.17245 0.01111 0.17592 C 0.0125 0.24167 0.00677 0.21805 0.0125 0.24074 C 0.01371 0.2588 0.01319 0.24676 0.01319 0.27685 " pathEditMode="relative" ptsTypes="AAAAAAAAAAAAAA">
                                      <p:cBhvr>
                                        <p:cTn id="96" dur="2000" fill="hold"/>
                                        <p:tgtEl>
                                          <p:spTgt spid="47"/>
                                        </p:tgtEl>
                                        <p:attrNameLst>
                                          <p:attrName>ppt_x</p:attrName>
                                          <p:attrName>ppt_y</p:attrName>
                                        </p:attrNameLst>
                                      </p:cBhvr>
                                    </p:animMotion>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fade">
                                      <p:cBhvr>
                                        <p:cTn id="100" dur="500"/>
                                        <p:tgtEl>
                                          <p:spTgt spid="41"/>
                                        </p:tgtEl>
                                      </p:cBhvr>
                                    </p:animEffect>
                                  </p:childTnLst>
                                </p:cTn>
                              </p:par>
                              <p:par>
                                <p:cTn id="101" presetID="10" presetClass="exit" presetSubtype="0" fill="hold" grpId="1" nodeType="with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2" nodeType="click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fade">
                                      <p:cBhvr>
                                        <p:cTn id="108" dur="1500"/>
                                        <p:tgtEl>
                                          <p:spTgt spid="46"/>
                                        </p:tgtEl>
                                      </p:cBhvr>
                                    </p:animEffect>
                                  </p:childTnLst>
                                </p:cTn>
                              </p:par>
                            </p:childTnLst>
                          </p:cTn>
                        </p:par>
                        <p:par>
                          <p:cTn id="109" fill="hold">
                            <p:stCondLst>
                              <p:cond delay="1500"/>
                            </p:stCondLst>
                            <p:childTnLst>
                              <p:par>
                                <p:cTn id="110" presetID="10" presetClass="exit" presetSubtype="0" fill="hold" grpId="3" nodeType="afterEffect">
                                  <p:stCondLst>
                                    <p:cond delay="0"/>
                                  </p:stCondLst>
                                  <p:childTnLst>
                                    <p:animEffect transition="out" filter="fade">
                                      <p:cBhvr>
                                        <p:cTn id="111" dur="500"/>
                                        <p:tgtEl>
                                          <p:spTgt spid="46"/>
                                        </p:tgtEl>
                                      </p:cBhvr>
                                    </p:animEffect>
                                    <p:set>
                                      <p:cBhvr>
                                        <p:cTn id="112" dur="1" fill="hold">
                                          <p:stCondLst>
                                            <p:cond delay="499"/>
                                          </p:stCondLst>
                                        </p:cTn>
                                        <p:tgtEl>
                                          <p:spTgt spid="46"/>
                                        </p:tgtEl>
                                        <p:attrNameLst>
                                          <p:attrName>style.visibility</p:attrName>
                                        </p:attrNameLst>
                                      </p:cBhvr>
                                      <p:to>
                                        <p:strVal val="hidden"/>
                                      </p:to>
                                    </p:set>
                                  </p:childTnLst>
                                </p:cTn>
                              </p:par>
                            </p:childTnLst>
                          </p:cTn>
                        </p:par>
                        <p:par>
                          <p:cTn id="113" fill="hold">
                            <p:stCondLst>
                              <p:cond delay="2000"/>
                            </p:stCondLst>
                            <p:childTnLst>
                              <p:par>
                                <p:cTn id="114" presetID="10" presetClass="entr" presetSubtype="0" fill="hold" nodeType="after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2000"/>
                                        <p:tgtEl>
                                          <p:spTgt spid="25"/>
                                        </p:tgtEl>
                                      </p:cBhvr>
                                    </p:animEffect>
                                  </p:childTnLst>
                                </p:cTn>
                              </p:par>
                              <p:par>
                                <p:cTn id="117" presetID="10" presetClass="entr" presetSubtype="0" fill="hold" grpId="5" nodeType="with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fade">
                                      <p:cBhvr>
                                        <p:cTn id="119" dur="500"/>
                                        <p:tgtEl>
                                          <p:spTgt spid="39"/>
                                        </p:tgtEl>
                                      </p:cBhvr>
                                    </p:animEffect>
                                  </p:childTnLst>
                                </p:cTn>
                              </p:par>
                            </p:childTnLst>
                          </p:cTn>
                        </p:par>
                        <p:par>
                          <p:cTn id="120" fill="hold">
                            <p:stCondLst>
                              <p:cond delay="4000"/>
                            </p:stCondLst>
                            <p:childTnLst>
                              <p:par>
                                <p:cTn id="121" presetID="0" presetClass="path" presetSubtype="0" accel="50000" decel="50000" fill="hold" grpId="6" nodeType="afterEffect">
                                  <p:stCondLst>
                                    <p:cond delay="0"/>
                                  </p:stCondLst>
                                  <p:childTnLst>
                                    <p:animMotion origin="layout" path="M 3.05556E-6 3.7037E-6 L 3.05556E-6 3.7037E-6 C -0.0007 0.00069 -0.00591 0.00764 -0.00834 0.00926 C -0.00903 0.00972 -0.00973 0.00995 -0.01042 0.01042 L -0.03959 0.00926 C -0.05053 0.0088 -0.04827 0.01227 -0.0507 0.0037 C -0.05053 -0.00093 -0.05018 -0.00532 -0.05 -0.01019 C -0.04983 -0.01852 -0.05018 -0.02685 -0.04931 -0.03519 C -0.04931 -0.03657 -0.04809 -0.03773 -0.04723 -0.03889 C -0.04601 -0.04074 -0.04445 -0.04259 -0.04306 -0.04444 C -0.04289 -0.04537 -0.04271 -0.0463 -0.04237 -0.04722 C -0.04202 -0.04861 -0.04132 -0.05023 -0.04098 -0.05185 C -0.04063 -0.0537 -0.03993 -0.06019 -0.03959 -0.06204 C -0.03941 -0.06319 -0.03924 -0.06435 -0.03889 -0.06574 C -0.03924 -0.10694 -0.03924 -0.14838 -0.03959 -0.18981 C -0.03976 -0.19167 -0.04028 -0.19352 -0.04028 -0.19537 C -0.04028 -0.20856 -0.03993 -0.22176 -0.03959 -0.23519 C -0.03993 -0.26204 -0.03976 -0.28889 -0.04028 -0.31574 C -0.04046 -0.3169 -0.04167 -0.31736 -0.04167 -0.31852 C -0.04237 -0.33056 -0.04219 -0.34259 -0.04237 -0.35463 C -0.04219 -0.36435 -0.04202 -0.37431 -0.04167 -0.38426 C -0.04167 -0.38819 -0.0415 -0.39236 -0.04098 -0.3963 C -0.0408 -0.39769 -0.04011 -0.39884 -0.03959 -0.4 C -0.03993 -0.40116 -0.03941 -0.40347 -0.04028 -0.4037 C -0.05521 -0.40579 -0.0823 -0.40417 -0.09792 -0.4037 C -0.09827 -0.40278 -0.09862 -0.40185 -0.09862 -0.40093 C -0.09966 -0.3669 -0.09931 -0.33194 -0.09931 -0.29815 " pathEditMode="relative" ptsTypes="AAAAAAAAAAAAAAAAAAAAAAAAAAA">
                                      <p:cBhvr>
                                        <p:cTn id="122" dur="2000" fill="hold"/>
                                        <p:tgtEl>
                                          <p:spTgt spid="39"/>
                                        </p:tgtEl>
                                        <p:attrNameLst>
                                          <p:attrName>ppt_x</p:attrName>
                                          <p:attrName>ppt_y</p:attrName>
                                        </p:attrNameLst>
                                      </p:cBhvr>
                                    </p:animMotion>
                                  </p:childTnLst>
                                </p:cTn>
                              </p:par>
                              <p:par>
                                <p:cTn id="123" presetID="10" presetClass="exit" presetSubtype="0" fill="hold" nodeType="withEffect">
                                  <p:stCondLst>
                                    <p:cond delay="0"/>
                                  </p:stCondLst>
                                  <p:childTnLst>
                                    <p:animEffect transition="out" filter="fade">
                                      <p:cBhvr>
                                        <p:cTn id="124" dur="500"/>
                                        <p:tgtEl>
                                          <p:spTgt spid="25"/>
                                        </p:tgtEl>
                                      </p:cBhvr>
                                    </p:animEffect>
                                    <p:set>
                                      <p:cBhvr>
                                        <p:cTn id="125" dur="1" fill="hold">
                                          <p:stCondLst>
                                            <p:cond delay="499"/>
                                          </p:stCondLst>
                                        </p:cTn>
                                        <p:tgtEl>
                                          <p:spTgt spid="25"/>
                                        </p:tgtEl>
                                        <p:attrNameLst>
                                          <p:attrName>style.visibility</p:attrName>
                                        </p:attrNameLst>
                                      </p:cBhvr>
                                      <p:to>
                                        <p:strVal val="hidden"/>
                                      </p:to>
                                    </p:set>
                                  </p:childTnLst>
                                </p:cTn>
                              </p:par>
                            </p:childTnLst>
                          </p:cTn>
                        </p:par>
                        <p:par>
                          <p:cTn id="126" fill="hold">
                            <p:stCondLst>
                              <p:cond delay="6000"/>
                            </p:stCondLst>
                            <p:childTnLst>
                              <p:par>
                                <p:cTn id="127" presetID="10" presetClass="exit" presetSubtype="0" fill="hold" grpId="7" nodeType="afterEffect">
                                  <p:stCondLst>
                                    <p:cond delay="1500"/>
                                  </p:stCondLst>
                                  <p:childTnLst>
                                    <p:animEffect transition="out" filter="fade">
                                      <p:cBhvr>
                                        <p:cTn id="128" dur="500"/>
                                        <p:tgtEl>
                                          <p:spTgt spid="39"/>
                                        </p:tgtEl>
                                      </p:cBhvr>
                                    </p:animEffect>
                                    <p:set>
                                      <p:cBhvr>
                                        <p:cTn id="129" dur="1" fill="hold">
                                          <p:stCondLst>
                                            <p:cond delay="499"/>
                                          </p:stCondLst>
                                        </p:cTn>
                                        <p:tgtEl>
                                          <p:spTgt spid="39"/>
                                        </p:tgtEl>
                                        <p:attrNameLst>
                                          <p:attrName>style.visibility</p:attrName>
                                        </p:attrNameLst>
                                      </p:cBhvr>
                                      <p:to>
                                        <p:strVal val="hidden"/>
                                      </p:to>
                                    </p:set>
                                  </p:childTnLst>
                                </p:cTn>
                              </p:par>
                            </p:childTnLst>
                          </p:cTn>
                        </p:par>
                        <p:par>
                          <p:cTn id="130" fill="hold">
                            <p:stCondLst>
                              <p:cond delay="8000"/>
                            </p:stCondLst>
                            <p:childTnLst>
                              <p:par>
                                <p:cTn id="131" presetID="10" presetClass="entr" presetSubtype="0" fill="hold" grpId="2" nodeType="after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fade">
                                      <p:cBhvr>
                                        <p:cTn id="133" dur="500"/>
                                        <p:tgtEl>
                                          <p:spTgt spid="30"/>
                                        </p:tgtEl>
                                      </p:cBhvr>
                                    </p:animEffect>
                                  </p:childTnLst>
                                </p:cTn>
                              </p:par>
                              <p:par>
                                <p:cTn id="134" presetID="10" presetClass="entr" presetSubtype="0" fill="hold" grpId="2" nodeType="withEffect">
                                  <p:stCondLst>
                                    <p:cond delay="0"/>
                                  </p:stCondLst>
                                  <p:childTnLst>
                                    <p:set>
                                      <p:cBhvr>
                                        <p:cTn id="135" dur="1" fill="hold">
                                          <p:stCondLst>
                                            <p:cond delay="0"/>
                                          </p:stCondLst>
                                        </p:cTn>
                                        <p:tgtEl>
                                          <p:spTgt spid="31"/>
                                        </p:tgtEl>
                                        <p:attrNameLst>
                                          <p:attrName>style.visibility</p:attrName>
                                        </p:attrNameLst>
                                      </p:cBhvr>
                                      <p:to>
                                        <p:strVal val="visible"/>
                                      </p:to>
                                    </p:set>
                                    <p:animEffect transition="in" filter="fade">
                                      <p:cBhvr>
                                        <p:cTn id="136" dur="500"/>
                                        <p:tgtEl>
                                          <p:spTgt spid="31"/>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49"/>
                                        </p:tgtEl>
                                        <p:attrNameLst>
                                          <p:attrName>style.visibility</p:attrName>
                                        </p:attrNameLst>
                                      </p:cBhvr>
                                      <p:to>
                                        <p:strVal val="visible"/>
                                      </p:to>
                                    </p:set>
                                    <p:animEffect transition="in" filter="fade">
                                      <p:cBhvr>
                                        <p:cTn id="139" dur="500"/>
                                        <p:tgtEl>
                                          <p:spTgt spid="49"/>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51"/>
                                        </p:tgtEl>
                                        <p:attrNameLst>
                                          <p:attrName>style.visibility</p:attrName>
                                        </p:attrNameLst>
                                      </p:cBhvr>
                                      <p:to>
                                        <p:strVal val="visible"/>
                                      </p:to>
                                    </p:set>
                                    <p:animEffect transition="in" filter="fade">
                                      <p:cBhvr>
                                        <p:cTn id="142" dur="500"/>
                                        <p:tgtEl>
                                          <p:spTgt spid="51"/>
                                        </p:tgtEl>
                                      </p:cBhvr>
                                    </p:animEffect>
                                  </p:childTnLst>
                                </p:cTn>
                              </p:par>
                            </p:childTnLst>
                          </p:cTn>
                        </p:par>
                      </p:childTnLst>
                    </p:cTn>
                  </p:par>
                  <p:par>
                    <p:cTn id="143" fill="hold">
                      <p:stCondLst>
                        <p:cond delay="indefinite"/>
                      </p:stCondLst>
                      <p:childTnLst>
                        <p:par>
                          <p:cTn id="144" fill="hold">
                            <p:stCondLst>
                              <p:cond delay="0"/>
                            </p:stCondLst>
                            <p:childTnLst>
                              <p:par>
                                <p:cTn id="145" presetID="0" presetClass="path" presetSubtype="0" accel="50000" decel="50000" fill="hold" grpId="1" nodeType="clickEffect">
                                  <p:stCondLst>
                                    <p:cond delay="0"/>
                                  </p:stCondLst>
                                  <p:childTnLst>
                                    <p:animMotion origin="layout" path="M 0 0 L 0 0 C -0.01441 0.03194 -0.00504 0.00717 -0.00347 0.08981 C -0.00347 0.09074 -0.00313 0.08773 -0.00278 0.08704 C -0.00243 0.08542 -0.00261 0.08264 -0.00139 0.08241 C 0.00469 0.08055 0.01111 0.08171 0.01736 0.08148 C 0.02292 0.08171 0.03229 0.07523 0.03403 0.08241 C 0.03472 0.08542 0.03455 0.14884 0.03455 0.17315 " pathEditMode="relative" ptsTypes="AAAAAAAA">
                                      <p:cBhvr>
                                        <p:cTn id="146" dur="2000" fill="hold"/>
                                        <p:tgtEl>
                                          <p:spTgt spid="51"/>
                                        </p:tgtEl>
                                        <p:attrNameLst>
                                          <p:attrName>ppt_x</p:attrName>
                                          <p:attrName>ppt_y</p:attrName>
                                        </p:attrNameLst>
                                      </p:cBhvr>
                                    </p:animMotion>
                                  </p:childTnLst>
                                </p:cTn>
                              </p:par>
                              <p:par>
                                <p:cTn id="147" presetID="10" presetClass="exit" presetSubtype="0" fill="hold" grpId="1" nodeType="withEffect">
                                  <p:stCondLst>
                                    <p:cond delay="0"/>
                                  </p:stCondLst>
                                  <p:childTnLst>
                                    <p:animEffect transition="out" filter="fade">
                                      <p:cBhvr>
                                        <p:cTn id="148" dur="2000"/>
                                        <p:tgtEl>
                                          <p:spTgt spid="33"/>
                                        </p:tgtEl>
                                      </p:cBhvr>
                                    </p:animEffect>
                                    <p:set>
                                      <p:cBhvr>
                                        <p:cTn id="149" dur="1" fill="hold">
                                          <p:stCondLst>
                                            <p:cond delay="1999"/>
                                          </p:stCondLst>
                                        </p:cTn>
                                        <p:tgtEl>
                                          <p:spTgt spid="33"/>
                                        </p:tgtEl>
                                        <p:attrNameLst>
                                          <p:attrName>style.visibility</p:attrName>
                                        </p:attrNameLst>
                                      </p:cBhvr>
                                      <p:to>
                                        <p:strVal val="hidden"/>
                                      </p:to>
                                    </p:set>
                                  </p:childTnLst>
                                </p:cTn>
                              </p:par>
                            </p:childTnLst>
                          </p:cTn>
                        </p:par>
                        <p:par>
                          <p:cTn id="150" fill="hold">
                            <p:stCondLst>
                              <p:cond delay="2000"/>
                            </p:stCondLst>
                            <p:childTnLst>
                              <p:par>
                                <p:cTn id="151" presetID="10" presetClass="entr" presetSubtype="0" fill="hold" grpId="0" nodeType="afterEffect">
                                  <p:stCondLst>
                                    <p:cond delay="0"/>
                                  </p:stCondLst>
                                  <p:childTnLst>
                                    <p:set>
                                      <p:cBhvr>
                                        <p:cTn id="152" dur="1" fill="hold">
                                          <p:stCondLst>
                                            <p:cond delay="0"/>
                                          </p:stCondLst>
                                        </p:cTn>
                                        <p:tgtEl>
                                          <p:spTgt spid="34"/>
                                        </p:tgtEl>
                                        <p:attrNameLst>
                                          <p:attrName>style.visibility</p:attrName>
                                        </p:attrNameLst>
                                      </p:cBhvr>
                                      <p:to>
                                        <p:strVal val="visible"/>
                                      </p:to>
                                    </p:set>
                                    <p:animEffect transition="in" filter="fade">
                                      <p:cBhvr>
                                        <p:cTn id="153" dur="1500"/>
                                        <p:tgtEl>
                                          <p:spTgt spid="34"/>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35"/>
                                        </p:tgtEl>
                                        <p:attrNameLst>
                                          <p:attrName>style.visibility</p:attrName>
                                        </p:attrNameLst>
                                      </p:cBhvr>
                                      <p:to>
                                        <p:strVal val="visible"/>
                                      </p:to>
                                    </p:set>
                                    <p:animEffect transition="in" filter="fade">
                                      <p:cBhvr>
                                        <p:cTn id="156" dur="2000"/>
                                        <p:tgtEl>
                                          <p:spTgt spid="35"/>
                                        </p:tgtEl>
                                      </p:cBhvr>
                                    </p:animEffect>
                                  </p:childTnLst>
                                </p:cTn>
                              </p:par>
                            </p:childTnLst>
                          </p:cTn>
                        </p:par>
                      </p:childTnLst>
                    </p:cTn>
                  </p:par>
                  <p:par>
                    <p:cTn id="157" fill="hold">
                      <p:stCondLst>
                        <p:cond delay="indefinite"/>
                      </p:stCondLst>
                      <p:childTnLst>
                        <p:par>
                          <p:cTn id="158" fill="hold">
                            <p:stCondLst>
                              <p:cond delay="0"/>
                            </p:stCondLst>
                            <p:childTnLst>
                              <p:par>
                                <p:cTn id="159" presetID="0" presetClass="path" presetSubtype="0" accel="50000" decel="50000" fill="hold" grpId="1" nodeType="clickEffect">
                                  <p:stCondLst>
                                    <p:cond delay="0"/>
                                  </p:stCondLst>
                                  <p:childTnLst>
                                    <p:animMotion origin="layout" path="M 0 0 L 0 0 C 0.00174 0.07454 -0.00781 -0.02569 0.04584 0.02963 C 0.05486 0.03889 0.04618 0.06042 0.04653 0.07593 C 0.04618 0.08449 0.04618 0.09306 0.04584 0.10185 C 0.04566 0.1037 0.04514 0.10533 0.04514 0.10741 C 0.04462 0.11528 0.04462 0.12338 0.04445 0.13148 C 0.04532 0.15995 0.03941 0.15255 0.05764 0.15463 C 0.0592 0.15463 0.06077 0.15509 0.0625 0.15556 C 0.06268 0.16158 0.05973 0.16968 0.0632 0.17408 C 0.06667 0.17847 0.07292 0.17431 0.07778 0.175 C 0.07917 0.175 0.08039 0.1757 0.08195 0.17593 C 0.08507 0.17616 0.08837 0.17639 0.09167 0.17685 C 0.09393 0.18588 0.09011 0.16991 0.09306 0.19445 C 0.09306 0.19537 0.09393 0.1963 0.09445 0.19722 C 0.0941 0.20185 0.09375 0.20625 0.09375 0.21111 C 0.09289 0.23403 0.09306 0.23171 0.09306 0.24815 " pathEditMode="relative" ptsTypes="AAAAAAAAAAAAAAAAA">
                                      <p:cBhvr>
                                        <p:cTn id="160" dur="2000" fill="hold"/>
                                        <p:tgtEl>
                                          <p:spTgt spid="49"/>
                                        </p:tgtEl>
                                        <p:attrNameLst>
                                          <p:attrName>ppt_x</p:attrName>
                                          <p:attrName>ppt_y</p:attrName>
                                        </p:attrNameLst>
                                      </p:cBhvr>
                                    </p:animMotion>
                                  </p:childTnLst>
                                </p:cTn>
                              </p:par>
                              <p:par>
                                <p:cTn id="161" presetID="10" presetClass="exit" presetSubtype="0" fill="hold" grpId="1" nodeType="withEffect">
                                  <p:stCondLst>
                                    <p:cond delay="0"/>
                                  </p:stCondLst>
                                  <p:childTnLst>
                                    <p:animEffect transition="out" filter="fade">
                                      <p:cBhvr>
                                        <p:cTn id="162" dur="2000"/>
                                        <p:tgtEl>
                                          <p:spTgt spid="32"/>
                                        </p:tgtEl>
                                      </p:cBhvr>
                                    </p:animEffect>
                                    <p:set>
                                      <p:cBhvr>
                                        <p:cTn id="163" dur="1" fill="hold">
                                          <p:stCondLst>
                                            <p:cond delay="1999"/>
                                          </p:stCondLst>
                                        </p:cTn>
                                        <p:tgtEl>
                                          <p:spTgt spid="32"/>
                                        </p:tgtEl>
                                        <p:attrNameLst>
                                          <p:attrName>style.visibility</p:attrName>
                                        </p:attrNameLst>
                                      </p:cBhvr>
                                      <p:to>
                                        <p:strVal val="hidden"/>
                                      </p:to>
                                    </p:set>
                                  </p:childTnLst>
                                </p:cTn>
                              </p:par>
                              <p:par>
                                <p:cTn id="164" presetID="10" presetClass="entr" presetSubtype="0" fill="hold" grpId="0" nodeType="withEffect">
                                  <p:stCondLst>
                                    <p:cond delay="0"/>
                                  </p:stCondLst>
                                  <p:childTnLst>
                                    <p:set>
                                      <p:cBhvr>
                                        <p:cTn id="165" dur="1" fill="hold">
                                          <p:stCondLst>
                                            <p:cond delay="0"/>
                                          </p:stCondLst>
                                        </p:cTn>
                                        <p:tgtEl>
                                          <p:spTgt spid="52"/>
                                        </p:tgtEl>
                                        <p:attrNameLst>
                                          <p:attrName>style.visibility</p:attrName>
                                        </p:attrNameLst>
                                      </p:cBhvr>
                                      <p:to>
                                        <p:strVal val="visible"/>
                                      </p:to>
                                    </p:set>
                                    <p:animEffect transition="in" filter="fade">
                                      <p:cBhvr>
                                        <p:cTn id="166" dur="2200"/>
                                        <p:tgtEl>
                                          <p:spTgt spid="52"/>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53"/>
                                        </p:tgtEl>
                                        <p:attrNameLst>
                                          <p:attrName>style.visibility</p:attrName>
                                        </p:attrNameLst>
                                      </p:cBhvr>
                                      <p:to>
                                        <p:strVal val="visible"/>
                                      </p:to>
                                    </p:set>
                                    <p:animEffect transition="in" filter="fade">
                                      <p:cBhvr>
                                        <p:cTn id="169" dur="500"/>
                                        <p:tgtEl>
                                          <p:spTgt spid="53"/>
                                        </p:tgtEl>
                                      </p:cBhvr>
                                    </p:animEffect>
                                  </p:childTnLst>
                                </p:cTn>
                              </p:par>
                            </p:childTnLst>
                          </p:cTn>
                        </p:par>
                      </p:childTnLst>
                    </p:cTn>
                  </p:par>
                  <p:par>
                    <p:cTn id="170" fill="hold">
                      <p:stCondLst>
                        <p:cond delay="indefinite"/>
                      </p:stCondLst>
                      <p:childTnLst>
                        <p:par>
                          <p:cTn id="171" fill="hold">
                            <p:stCondLst>
                              <p:cond delay="0"/>
                            </p:stCondLst>
                            <p:childTnLst>
                              <p:par>
                                <p:cTn id="172" presetID="0" presetClass="path" presetSubtype="0" accel="50000" decel="50000" fill="hold" grpId="1" nodeType="clickEffect">
                                  <p:stCondLst>
                                    <p:cond delay="0"/>
                                  </p:stCondLst>
                                  <p:childTnLst>
                                    <p:animMotion origin="layout" path="M 0 0 L 0 0 C -0.01389 0.00116 -0.01077 -0.00417 -0.0125 0.00463 C -0.01285 0.00555 -0.01303 0.00648 -0.0132 0.00741 C -0.01303 0.05185 -0.0132 0.09629 -0.0125 0.14074 C -0.0125 0.14398 -0.0099 0.14398 -0.00834 0.14444 C -0.0066 0.15463 -0.00643 0.15393 -0.00834 0.17129 C -0.00851 0.17245 -0.00973 0.17199 -0.01042 0.17222 C -0.01737 0.17199 -0.02796 0.1794 -0.03125 0.17129 C -0.0375 0.15717 -0.0316 0.13866 -0.03195 0.12222 C -0.0323 0.11435 -0.03299 0.10625 -0.03334 0.09815 L -0.03403 0.08333 C -0.06684 0.08426 -0.07136 0.06921 -0.06806 0.08889 C -0.06789 0.09028 -0.06771 0.09143 -0.06737 0.09259 C -0.06719 0.10416 -0.06737 0.11551 -0.06667 0.12685 C -0.06667 0.12963 -0.06546 0.13403 -0.06459 0.13703 C -0.06441 0.14213 -0.06441 0.14699 -0.06389 0.15185 C -0.06389 0.15301 -0.06337 0.1537 -0.0632 0.15463 C -0.06303 0.1625 -0.0632 0.17014 -0.0632 0.17801 " pathEditMode="relative" ptsTypes="AAAAAAAAAAAAAAAAAAA">
                                      <p:cBhvr>
                                        <p:cTn id="173" dur="2000" fill="hold"/>
                                        <p:tgtEl>
                                          <p:spTgt spid="53"/>
                                        </p:tgtEl>
                                        <p:attrNameLst>
                                          <p:attrName>ppt_x</p:attrName>
                                          <p:attrName>ppt_y</p:attrName>
                                        </p:attrNameLst>
                                      </p:cBhvr>
                                    </p:animMotion>
                                  </p:childTnLst>
                                </p:cTn>
                              </p:par>
                              <p:par>
                                <p:cTn id="174" presetID="10" presetClass="exit" presetSubtype="0" fill="hold" grpId="1" nodeType="withEffect">
                                  <p:stCondLst>
                                    <p:cond delay="0"/>
                                  </p:stCondLst>
                                  <p:childTnLst>
                                    <p:animEffect transition="out" filter="fade">
                                      <p:cBhvr>
                                        <p:cTn id="175" dur="2000"/>
                                        <p:tgtEl>
                                          <p:spTgt spid="37"/>
                                        </p:tgtEl>
                                      </p:cBhvr>
                                    </p:animEffect>
                                    <p:set>
                                      <p:cBhvr>
                                        <p:cTn id="176" dur="1" fill="hold">
                                          <p:stCondLst>
                                            <p:cond delay="1999"/>
                                          </p:stCondLst>
                                        </p:cTn>
                                        <p:tgtEl>
                                          <p:spTgt spid="37"/>
                                        </p:tgtEl>
                                        <p:attrNameLst>
                                          <p:attrName>style.visibility</p:attrName>
                                        </p:attrNameLst>
                                      </p:cBhvr>
                                      <p:to>
                                        <p:strVal val="hidden"/>
                                      </p:to>
                                    </p:set>
                                  </p:childTnLst>
                                </p:cTn>
                              </p:par>
                              <p:par>
                                <p:cTn id="177" presetID="10" presetClass="entr" presetSubtype="0" fill="hold" grpId="0" nodeType="withEffect">
                                  <p:stCondLst>
                                    <p:cond delay="0"/>
                                  </p:stCondLst>
                                  <p:childTnLst>
                                    <p:set>
                                      <p:cBhvr>
                                        <p:cTn id="178" dur="1" fill="hold">
                                          <p:stCondLst>
                                            <p:cond delay="0"/>
                                          </p:stCondLst>
                                        </p:cTn>
                                        <p:tgtEl>
                                          <p:spTgt spid="42"/>
                                        </p:tgtEl>
                                        <p:attrNameLst>
                                          <p:attrName>style.visibility</p:attrName>
                                        </p:attrNameLst>
                                      </p:cBhvr>
                                      <p:to>
                                        <p:strVal val="visible"/>
                                      </p:to>
                                    </p:set>
                                    <p:animEffect transition="in" filter="fade">
                                      <p:cBhvr>
                                        <p:cTn id="179"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0" grpId="2" animBg="1"/>
      <p:bldP spid="31" grpId="0" animBg="1"/>
      <p:bldP spid="31" grpId="1" animBg="1"/>
      <p:bldP spid="31" grpId="2" animBg="1"/>
      <p:bldP spid="32" grpId="0" animBg="1"/>
      <p:bldP spid="32" grpId="1" animBg="1"/>
      <p:bldP spid="33" grpId="0" animBg="1"/>
      <p:bldP spid="33" grpId="1" animBg="1"/>
      <p:bldP spid="34" grpId="0" animBg="1"/>
      <p:bldP spid="35" grpId="0" animBg="1"/>
      <p:bldP spid="36" grpId="0" animBg="1"/>
      <p:bldP spid="37" grpId="0" animBg="1"/>
      <p:bldP spid="37" grpId="1" animBg="1"/>
      <p:bldP spid="41" grpId="0" animBg="1"/>
      <p:bldP spid="42" grpId="0" animBg="1"/>
      <p:bldP spid="39" grpId="0" animBg="1"/>
      <p:bldP spid="39" grpId="1" animBg="1"/>
      <p:bldP spid="39" grpId="2" animBg="1"/>
      <p:bldP spid="39" grpId="3" animBg="1"/>
      <p:bldP spid="39" grpId="4" animBg="1"/>
      <p:bldP spid="39" grpId="5" animBg="1"/>
      <p:bldP spid="39" grpId="6" animBg="1"/>
      <p:bldP spid="39" grpId="7" animBg="1"/>
      <p:bldP spid="40" grpId="0" animBg="1"/>
      <p:bldP spid="40" grpId="1" animBg="1"/>
      <p:bldP spid="46" grpId="0"/>
      <p:bldP spid="46" grpId="1"/>
      <p:bldP spid="46" grpId="2"/>
      <p:bldP spid="46" grpId="3"/>
      <p:bldP spid="47" grpId="0" animBg="1"/>
      <p:bldP spid="47" grpId="1" animBg="1"/>
      <p:bldP spid="48" grpId="0" animBg="1"/>
      <p:bldP spid="48" grpId="1" animBg="1"/>
      <p:bldP spid="49" grpId="0" animBg="1"/>
      <p:bldP spid="49" grpId="1" animBg="1"/>
      <p:bldP spid="51" grpId="0" animBg="1"/>
      <p:bldP spid="51" grpId="1" animBg="1"/>
      <p:bldP spid="52" grpId="0" animBg="1"/>
      <p:bldP spid="53" grpId="0" animBg="1"/>
      <p:bldP spid="5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7124700" cy="1143000"/>
          </a:xfrm>
        </p:spPr>
        <p:txBody>
          <a:bodyPr/>
          <a:lstStyle/>
          <a:p>
            <a:pPr>
              <a:defRPr/>
            </a:pPr>
            <a:r>
              <a:rPr lang="en-US" dirty="0" smtClean="0"/>
              <a:t>Raw WVO Transportation</a:t>
            </a:r>
            <a:endParaRPr lang="en-US" dirty="0"/>
          </a:p>
        </p:txBody>
      </p:sp>
      <p:sp>
        <p:nvSpPr>
          <p:cNvPr id="149507" name="Content Placeholder 2"/>
          <p:cNvSpPr>
            <a:spLocks noGrp="1"/>
          </p:cNvSpPr>
          <p:nvPr>
            <p:ph idx="1"/>
          </p:nvPr>
        </p:nvSpPr>
        <p:spPr/>
        <p:txBody>
          <a:bodyPr/>
          <a:lstStyle/>
          <a:p>
            <a:pPr marL="114300" indent="0" algn="ctr">
              <a:buClrTx/>
              <a:buFont typeface="Arial" panose="020B0604020202020204" pitchFamily="34" charset="0"/>
              <a:buNone/>
            </a:pPr>
            <a:endParaRPr lang="en-US" smtClean="0"/>
          </a:p>
          <a:p>
            <a:pPr marL="114300" indent="0">
              <a:buClrTx/>
              <a:buFont typeface="Arial" panose="020B0604020202020204" pitchFamily="34" charset="0"/>
              <a:buNone/>
            </a:pPr>
            <a:r>
              <a:rPr lang="en-US" smtClean="0"/>
              <a:t/>
            </a:r>
            <a:br>
              <a:rPr lang="en-US" smtClean="0"/>
            </a:br>
            <a:endParaRPr lang="en-US" smtClean="0"/>
          </a:p>
        </p:txBody>
      </p:sp>
      <p:sp>
        <p:nvSpPr>
          <p:cNvPr id="149508"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10B7D61-FD9A-4D1C-99D8-EF883AEF9699}" type="slidenum">
              <a:rPr lang="en-US" smtClean="0">
                <a:solidFill>
                  <a:srgbClr val="FFFFFF"/>
                </a:solidFill>
              </a:rPr>
              <a:pPr/>
              <a:t>18</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6" name="Title 1"/>
          <p:cNvSpPr txBox="1">
            <a:spLocks/>
          </p:cNvSpPr>
          <p:nvPr/>
        </p:nvSpPr>
        <p:spPr>
          <a:xfrm>
            <a:off x="1463675" y="846138"/>
            <a:ext cx="6765925" cy="114300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anose="02040503050406030204" pitchFamily="18" charset="0"/>
              </a:defRPr>
            </a:lvl2pPr>
            <a:lvl3pPr algn="l" rtl="0" eaLnBrk="0" fontAlgn="base" hangingPunct="0">
              <a:spcBef>
                <a:spcPct val="0"/>
              </a:spcBef>
              <a:spcAft>
                <a:spcPct val="0"/>
              </a:spcAft>
              <a:defRPr sz="4600">
                <a:solidFill>
                  <a:schemeClr val="tx2"/>
                </a:solidFill>
                <a:latin typeface="Cambria" panose="02040503050406030204" pitchFamily="18" charset="0"/>
              </a:defRPr>
            </a:lvl3pPr>
            <a:lvl4pPr algn="l" rtl="0" eaLnBrk="0" fontAlgn="base" hangingPunct="0">
              <a:spcBef>
                <a:spcPct val="0"/>
              </a:spcBef>
              <a:spcAft>
                <a:spcPct val="0"/>
              </a:spcAft>
              <a:defRPr sz="4600">
                <a:solidFill>
                  <a:schemeClr val="tx2"/>
                </a:solidFill>
                <a:latin typeface="Cambria" panose="02040503050406030204" pitchFamily="18" charset="0"/>
              </a:defRPr>
            </a:lvl4pPr>
            <a:lvl5pPr algn="l" rtl="0" eaLnBrk="0" fontAlgn="base" hangingPunct="0">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defRPr/>
            </a:pPr>
            <a:r>
              <a:rPr lang="en-US" sz="3600" dirty="0" smtClean="0"/>
              <a:t>Recycling Truck</a:t>
            </a:r>
            <a:endParaRPr lang="en-US" sz="3600" dirty="0"/>
          </a:p>
        </p:txBody>
      </p:sp>
      <p:pic>
        <p:nvPicPr>
          <p:cNvPr id="149512" name="Picture 8"/>
          <p:cNvPicPr>
            <a:picLocks noChangeAspect="1"/>
          </p:cNvPicPr>
          <p:nvPr/>
        </p:nvPicPr>
        <p:blipFill>
          <a:blip r:embed="rId3">
            <a:extLst>
              <a:ext uri="{28A0092B-C50C-407E-A947-70E740481C1C}">
                <a14:useLocalDpi xmlns:a14="http://schemas.microsoft.com/office/drawing/2010/main" val="0"/>
              </a:ext>
            </a:extLst>
          </a:blip>
          <a:srcRect t="16438" b="13252"/>
          <a:stretch>
            <a:fillRect/>
          </a:stretch>
        </p:blipFill>
        <p:spPr bwMode="auto">
          <a:xfrm>
            <a:off x="1001712" y="1979199"/>
            <a:ext cx="7227888" cy="379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p:cNvGrpSpPr/>
          <p:nvPr/>
        </p:nvGrpSpPr>
        <p:grpSpPr>
          <a:xfrm>
            <a:off x="255984" y="5957901"/>
            <a:ext cx="8082249" cy="816638"/>
            <a:chOff x="62948" y="6002309"/>
            <a:chExt cx="8082249" cy="816638"/>
          </a:xfrm>
        </p:grpSpPr>
        <p:grpSp>
          <p:nvGrpSpPr>
            <p:cNvPr id="24" name="Group 23"/>
            <p:cNvGrpSpPr/>
            <p:nvPr/>
          </p:nvGrpSpPr>
          <p:grpSpPr>
            <a:xfrm>
              <a:off x="1141839" y="6002309"/>
              <a:ext cx="7003358" cy="816638"/>
              <a:chOff x="1141839" y="6002309"/>
              <a:chExt cx="7003358" cy="816638"/>
            </a:xfrm>
          </p:grpSpPr>
          <p:pic>
            <p:nvPicPr>
              <p:cNvPr id="26" name="Picture 25"/>
              <p:cNvPicPr>
                <a:picLocks noChangeAspect="1"/>
              </p:cNvPicPr>
              <p:nvPr/>
            </p:nvPicPr>
            <p:blipFill>
              <a:blip r:embed="rId4">
                <a:extLst>
                  <a:ext uri="{BEBA8EAE-BF5A-486C-A8C5-ECC9F3942E4B}">
                    <a14:imgProps xmlns:a14="http://schemas.microsoft.com/office/drawing/2010/main">
                      <a14:imgLayer r:embed="rId5">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pic>
            <p:nvPicPr>
              <p:cNvPr id="27" name="Picture 6" descr="http://bestclipartblog.com/clipart-pics/vehicle-clip-art-7.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379" y="6320702"/>
                <a:ext cx="1327660" cy="49824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a:stCxn id="25" idx="3"/>
                <a:endCxn id="26"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p:cNvCxnSpPr>
                <a:stCxn id="26" idx="3"/>
              </p:cNvCxnSpPr>
              <p:nvPr/>
            </p:nvCxnSpPr>
            <p:spPr>
              <a:xfrm>
                <a:off x="2561175" y="6569824"/>
                <a:ext cx="485581"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p:cNvCxnSpPr>
                <a:endCxn id="27" idx="1"/>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1" name="Picture 4" descr="http://www.clipsahoy.com/clipart2/as2031tn.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33" name="Straight Arrow Connector 32"/>
              <p:cNvCxnSpPr>
                <a:stCxn id="27" idx="3"/>
                <a:endCxn id="32" idx="1"/>
              </p:cNvCxnSpPr>
              <p:nvPr/>
            </p:nvCxnSpPr>
            <p:spPr>
              <a:xfrm>
                <a:off x="5984039" y="6569825"/>
                <a:ext cx="645995" cy="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p:cNvCxnSpPr>
                <a:endCxn id="31"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5" name="Picture 2" descr="http://www.creativedining.com/wp-content/uploads/cds_logo.jpg"/>
            <p:cNvPicPr>
              <a:picLocks noChangeAspect="1" noChangeArrowheads="1"/>
            </p:cNvPicPr>
            <p:nvPr/>
          </p:nvPicPr>
          <p:blipFill rotWithShape="1">
            <a:blip r:embed="rId8">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35" name="Rectangle 34"/>
          <p:cNvSpPr/>
          <p:nvPr/>
        </p:nvSpPr>
        <p:spPr>
          <a:xfrm>
            <a:off x="1749942" y="5878275"/>
            <a:ext cx="3104707" cy="907139"/>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03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7124700" cy="1143000"/>
          </a:xfrm>
        </p:spPr>
        <p:txBody>
          <a:bodyPr/>
          <a:lstStyle/>
          <a:p>
            <a:pPr>
              <a:defRPr/>
            </a:pPr>
            <a:r>
              <a:rPr lang="en-US" dirty="0" smtClean="0"/>
              <a:t>Compost</a:t>
            </a:r>
            <a:endParaRPr lang="en-US" dirty="0"/>
          </a:p>
        </p:txBody>
      </p:sp>
      <p:sp>
        <p:nvSpPr>
          <p:cNvPr id="153603" name="Content Placeholder 2"/>
          <p:cNvSpPr>
            <a:spLocks noGrp="1"/>
          </p:cNvSpPr>
          <p:nvPr>
            <p:ph idx="1"/>
          </p:nvPr>
        </p:nvSpPr>
        <p:spPr/>
        <p:txBody>
          <a:bodyPr/>
          <a:lstStyle/>
          <a:p>
            <a:pPr marL="114300" indent="0" algn="ctr">
              <a:buClrTx/>
              <a:buFont typeface="Arial" panose="020B0604020202020204" pitchFamily="34" charset="0"/>
              <a:buNone/>
            </a:pPr>
            <a:endParaRPr lang="en-US" smtClean="0"/>
          </a:p>
          <a:p>
            <a:pPr marL="114300" indent="0">
              <a:buClrTx/>
              <a:buFont typeface="Arial" panose="020B0604020202020204" pitchFamily="34" charset="0"/>
              <a:buNone/>
            </a:pPr>
            <a:endParaRPr lang="en-US" smtClean="0"/>
          </a:p>
        </p:txBody>
      </p:sp>
      <p:sp>
        <p:nvSpPr>
          <p:cNvPr id="153604"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30DDF5D-E726-4EE3-B378-60AB37709FEE}" type="slidenum">
              <a:rPr lang="en-US" smtClean="0">
                <a:solidFill>
                  <a:srgbClr val="FFFFFF"/>
                </a:solidFill>
              </a:rPr>
              <a:pPr/>
              <a:t>19</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6" name="Title 1"/>
          <p:cNvSpPr txBox="1">
            <a:spLocks/>
          </p:cNvSpPr>
          <p:nvPr/>
        </p:nvSpPr>
        <p:spPr>
          <a:xfrm>
            <a:off x="1463675" y="846138"/>
            <a:ext cx="5318125" cy="114300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anose="02040503050406030204" pitchFamily="18" charset="0"/>
              </a:defRPr>
            </a:lvl2pPr>
            <a:lvl3pPr algn="l" rtl="0" eaLnBrk="0" fontAlgn="base" hangingPunct="0">
              <a:spcBef>
                <a:spcPct val="0"/>
              </a:spcBef>
              <a:spcAft>
                <a:spcPct val="0"/>
              </a:spcAft>
              <a:defRPr sz="4600">
                <a:solidFill>
                  <a:schemeClr val="tx2"/>
                </a:solidFill>
                <a:latin typeface="Cambria" panose="02040503050406030204" pitchFamily="18" charset="0"/>
              </a:defRPr>
            </a:lvl3pPr>
            <a:lvl4pPr algn="l" rtl="0" eaLnBrk="0" fontAlgn="base" hangingPunct="0">
              <a:spcBef>
                <a:spcPct val="0"/>
              </a:spcBef>
              <a:spcAft>
                <a:spcPct val="0"/>
              </a:spcAft>
              <a:defRPr sz="4600">
                <a:solidFill>
                  <a:schemeClr val="tx2"/>
                </a:solidFill>
                <a:latin typeface="Cambria" panose="02040503050406030204" pitchFamily="18" charset="0"/>
              </a:defRPr>
            </a:lvl4pPr>
            <a:lvl5pPr algn="l" rtl="0" eaLnBrk="0" fontAlgn="base" hangingPunct="0">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defRPr/>
            </a:pPr>
            <a:endParaRPr lang="en-US" sz="3600" dirty="0"/>
          </a:p>
        </p:txBody>
      </p:sp>
      <p:pic>
        <p:nvPicPr>
          <p:cNvPr id="153608" name="Picture 8"/>
          <p:cNvPicPr>
            <a:picLocks noChangeAspect="1"/>
          </p:cNvPicPr>
          <p:nvPr/>
        </p:nvPicPr>
        <p:blipFill>
          <a:blip r:embed="rId3">
            <a:extLst>
              <a:ext uri="{28A0092B-C50C-407E-A947-70E740481C1C}">
                <a14:useLocalDpi xmlns:a14="http://schemas.microsoft.com/office/drawing/2010/main" val="0"/>
              </a:ext>
            </a:extLst>
          </a:blip>
          <a:srcRect l="44019" t="48988" r="41608" b="35841"/>
          <a:stretch>
            <a:fillRect/>
          </a:stretch>
        </p:blipFill>
        <p:spPr bwMode="auto">
          <a:xfrm>
            <a:off x="3664719" y="4349200"/>
            <a:ext cx="1447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9" name="Picture 9"/>
          <p:cNvPicPr>
            <a:picLocks noChangeAspect="1"/>
          </p:cNvPicPr>
          <p:nvPr/>
        </p:nvPicPr>
        <p:blipFill>
          <a:blip r:embed="rId4" cstate="print">
            <a:extLst>
              <a:ext uri="{28A0092B-C50C-407E-A947-70E740481C1C}">
                <a14:useLocalDpi xmlns:a14="http://schemas.microsoft.com/office/drawing/2010/main" val="0"/>
              </a:ext>
            </a:extLst>
          </a:blip>
          <a:srcRect l="3403"/>
          <a:stretch>
            <a:fillRect/>
          </a:stretch>
        </p:blipFill>
        <p:spPr bwMode="auto">
          <a:xfrm>
            <a:off x="319064" y="1370437"/>
            <a:ext cx="3345655" cy="259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Arrow 2"/>
          <p:cNvSpPr/>
          <p:nvPr/>
        </p:nvSpPr>
        <p:spPr>
          <a:xfrm rot="12855275">
            <a:off x="2018131" y="4262398"/>
            <a:ext cx="1219200" cy="5603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Left Arrow 10"/>
          <p:cNvSpPr/>
          <p:nvPr/>
        </p:nvSpPr>
        <p:spPr>
          <a:xfrm rot="8573627">
            <a:off x="5373100" y="4109073"/>
            <a:ext cx="1219200" cy="65841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3"/>
          <p:cNvPicPr>
            <a:picLocks noChangeAspect="1"/>
          </p:cNvPicPr>
          <p:nvPr/>
        </p:nvPicPr>
        <p:blipFill>
          <a:blip r:embed="rId5"/>
          <a:stretch>
            <a:fillRect/>
          </a:stretch>
        </p:blipFill>
        <p:spPr>
          <a:xfrm>
            <a:off x="5827356" y="1791385"/>
            <a:ext cx="1908888" cy="1798760"/>
          </a:xfrm>
          <a:prstGeom prst="rect">
            <a:avLst/>
          </a:prstGeom>
        </p:spPr>
      </p:pic>
      <p:pic>
        <p:nvPicPr>
          <p:cNvPr id="29" name="Picture 2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sp>
        <p:nvSpPr>
          <p:cNvPr id="54" name="Rectangle 53"/>
          <p:cNvSpPr/>
          <p:nvPr/>
        </p:nvSpPr>
        <p:spPr>
          <a:xfrm>
            <a:off x="1631207" y="5909129"/>
            <a:ext cx="3104707" cy="907139"/>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255984" y="5977819"/>
            <a:ext cx="8082249" cy="796720"/>
            <a:chOff x="255984" y="5977819"/>
            <a:chExt cx="8082249" cy="796720"/>
          </a:xfrm>
        </p:grpSpPr>
        <p:grpSp>
          <p:nvGrpSpPr>
            <p:cNvPr id="42" name="Group 41"/>
            <p:cNvGrpSpPr/>
            <p:nvPr/>
          </p:nvGrpSpPr>
          <p:grpSpPr>
            <a:xfrm>
              <a:off x="255984" y="6136420"/>
              <a:ext cx="8082249" cy="638119"/>
              <a:chOff x="62948" y="6180828"/>
              <a:chExt cx="8082249" cy="638119"/>
            </a:xfrm>
          </p:grpSpPr>
          <p:grpSp>
            <p:nvGrpSpPr>
              <p:cNvPr id="43" name="Group 42"/>
              <p:cNvGrpSpPr/>
              <p:nvPr/>
            </p:nvGrpSpPr>
            <p:grpSpPr>
              <a:xfrm>
                <a:off x="1141839" y="6180828"/>
                <a:ext cx="7003358" cy="638119"/>
                <a:chOff x="1141839" y="6180828"/>
                <a:chExt cx="7003358" cy="638119"/>
              </a:xfrm>
            </p:grpSpPr>
            <p:pic>
              <p:nvPicPr>
                <p:cNvPr id="46" name="Picture 6" descr="http://bestclipartblog.com/clipart-pics/vehicle-clip-art-7.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6379" y="6320702"/>
                  <a:ext cx="1327660" cy="498245"/>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Arrow Connector 46"/>
                <p:cNvCxnSpPr>
                  <a:stCxn id="44" idx="3"/>
                  <a:endCxn id="29" idx="1"/>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29" idx="3"/>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9" name="Straight Arrow Connector 48"/>
                <p:cNvCxnSpPr>
                  <a:endCxn id="46" idx="1"/>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1" name="TextBox 50"/>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52" name="Straight Arrow Connector 51"/>
                <p:cNvCxnSpPr>
                  <a:stCxn id="46" idx="3"/>
                  <a:endCxn id="51" idx="1"/>
                </p:cNvCxnSpPr>
                <p:nvPr/>
              </p:nvCxnSpPr>
              <p:spPr>
                <a:xfrm>
                  <a:off x="5984039" y="6569825"/>
                  <a:ext cx="645995" cy="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3" name="Straight Arrow Connector 52"/>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4" name="Picture 2" descr="http://www.creativedining.com/wp-content/uploads/cds_logo.jpg"/>
              <p:cNvPicPr>
                <a:picLocks noChangeAspect="1" noChangeArrowheads="1"/>
              </p:cNvPicPr>
              <p:nvPr/>
            </p:nvPicPr>
            <p:blipFill rotWithShape="1">
              <a:blip r:embed="rId9">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55" name="Picture 12"/>
            <p:cNvPicPr>
              <a:picLocks noChangeAspect="1"/>
            </p:cNvPicPr>
            <p:nvPr/>
          </p:nvPicPr>
          <p:blipFill rotWithShape="1">
            <a:blip r:embed="rId10"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p:cNvPicPr>
              <a:picLocks noChangeAspect="1"/>
            </p:cNvPicPr>
            <p:nvPr/>
          </p:nvPicPr>
          <p:blipFill>
            <a:blip r:embed="rId5"/>
            <a:stretch>
              <a:fillRect/>
            </a:stretch>
          </p:blipFill>
          <p:spPr>
            <a:xfrm>
              <a:off x="4298097" y="5977819"/>
              <a:ext cx="335490" cy="316135"/>
            </a:xfrm>
            <a:prstGeom prst="rect">
              <a:avLst/>
            </a:prstGeom>
          </p:spPr>
        </p:pic>
      </p:grpSp>
    </p:spTree>
    <p:extLst>
      <p:ext uri="{BB962C8B-B14F-4D97-AF65-F5344CB8AC3E}">
        <p14:creationId xmlns:p14="http://schemas.microsoft.com/office/powerpoint/2010/main" val="342820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65242"/>
            <a:ext cx="7315200" cy="1511808"/>
          </a:xfrm>
        </p:spPr>
        <p:txBody>
          <a:bodyPr/>
          <a:lstStyle/>
          <a:p>
            <a:pPr marL="114300" indent="0">
              <a:buNone/>
            </a:pPr>
            <a:r>
              <a:rPr lang="en-US" dirty="0"/>
              <a:t>What would it take to operate </a:t>
            </a:r>
            <a:r>
              <a:rPr lang="en-US" dirty="0" smtClean="0"/>
              <a:t>a biofuel vehicle using only on-campus resources?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sp>
        <p:nvSpPr>
          <p:cNvPr id="8" name="Title 1"/>
          <p:cNvSpPr>
            <a:spLocks noGrp="1"/>
          </p:cNvSpPr>
          <p:nvPr>
            <p:ph type="title"/>
          </p:nvPr>
        </p:nvSpPr>
        <p:spPr>
          <a:xfrm>
            <a:off x="1463675" y="274638"/>
            <a:ext cx="6613525" cy="1143000"/>
          </a:xfrm>
        </p:spPr>
        <p:txBody>
          <a:bodyPr/>
          <a:lstStyle/>
          <a:p>
            <a:pPr>
              <a:defRPr/>
            </a:pPr>
            <a:r>
              <a:rPr lang="en-US" dirty="0" smtClean="0"/>
              <a:t>Project Objective	</a:t>
            </a:r>
            <a:endParaRPr lang="en-US" dirty="0"/>
          </a:p>
        </p:txBody>
      </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654402" y="3886291"/>
            <a:ext cx="1231674" cy="453774"/>
          </a:xfrm>
          <a:prstGeom prst="rect">
            <a:avLst/>
          </a:prstGeom>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11976" y1="90816" x2="31138" y2="96939"/>
                        <a14:foregroundMark x1="87126" y1="8673" x2="87126" y2="8673"/>
                        <a14:foregroundMark x1="85030" y1="12245" x2="85030" y2="12245"/>
                        <a14:foregroundMark x1="31437" y1="60714" x2="46707" y2="51020"/>
                        <a14:foregroundMark x1="29341" y1="92347" x2="33533" y2="91837"/>
                        <a14:foregroundMark x1="94611" y1="82653" x2="81437" y2="84694"/>
                      </a14:backgroundRemoval>
                    </a14:imgEffect>
                  </a14:imgLayer>
                </a14:imgProps>
              </a:ext>
            </a:extLst>
          </a:blip>
          <a:stretch>
            <a:fillRect/>
          </a:stretch>
        </p:blipFill>
        <p:spPr>
          <a:xfrm>
            <a:off x="3328774" y="3732638"/>
            <a:ext cx="1296943" cy="761080"/>
          </a:xfrm>
          <a:prstGeom prst="rect">
            <a:avLst/>
          </a:prstGeom>
        </p:spPr>
      </p:pic>
      <p:pic>
        <p:nvPicPr>
          <p:cNvPr id="24" name="Picture 6" descr="http://bestclipartblog.com/clipart-pics/vehicle-clip-art-7.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6873" y="3751277"/>
            <a:ext cx="1491820" cy="71978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227647" y="3941894"/>
            <a:ext cx="1051207" cy="338554"/>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600" b="1" dirty="0" smtClean="0"/>
              <a:t>Feedstock</a:t>
            </a:r>
            <a:endParaRPr lang="en-US" sz="1600" b="1" dirty="0"/>
          </a:p>
        </p:txBody>
      </p:sp>
      <p:cxnSp>
        <p:nvCxnSpPr>
          <p:cNvPr id="26" name="Straight Arrow Connector 25"/>
          <p:cNvCxnSpPr>
            <a:stCxn id="25" idx="3"/>
            <a:endCxn id="22" idx="1"/>
          </p:cNvCxnSpPr>
          <p:nvPr/>
        </p:nvCxnSpPr>
        <p:spPr>
          <a:xfrm>
            <a:off x="1278854" y="4111171"/>
            <a:ext cx="375548" cy="200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22" idx="3"/>
            <a:endCxn id="23" idx="1"/>
          </p:cNvCxnSpPr>
          <p:nvPr/>
        </p:nvCxnSpPr>
        <p:spPr>
          <a:xfrm>
            <a:off x="2886076" y="4113178"/>
            <a:ext cx="44269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23" idx="3"/>
            <a:endCxn id="24" idx="1"/>
          </p:cNvCxnSpPr>
          <p:nvPr/>
        </p:nvCxnSpPr>
        <p:spPr>
          <a:xfrm flipV="1">
            <a:off x="4625717" y="4111172"/>
            <a:ext cx="441156" cy="20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9" name="Picture 4" descr="http://www.clipsahoy.com/clipart2/as2031tn.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04252" y="4740093"/>
            <a:ext cx="345986" cy="446322"/>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p:cNvCxnSpPr>
            <a:stCxn id="23" idx="2"/>
            <a:endCxn id="29" idx="0"/>
          </p:cNvCxnSpPr>
          <p:nvPr/>
        </p:nvCxnSpPr>
        <p:spPr>
          <a:xfrm flipH="1">
            <a:off x="3977245" y="4493718"/>
            <a:ext cx="1" cy="24637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6934241" y="3941894"/>
            <a:ext cx="1295359" cy="338554"/>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600" b="1" dirty="0" smtClean="0"/>
              <a:t>Application</a:t>
            </a:r>
            <a:endParaRPr lang="en-US" sz="1600" b="1" dirty="0"/>
          </a:p>
        </p:txBody>
      </p:sp>
      <p:cxnSp>
        <p:nvCxnSpPr>
          <p:cNvPr id="32" name="Straight Arrow Connector 31"/>
          <p:cNvCxnSpPr>
            <a:stCxn id="24" idx="3"/>
            <a:endCxn id="31" idx="1"/>
          </p:cNvCxnSpPr>
          <p:nvPr/>
        </p:nvCxnSpPr>
        <p:spPr>
          <a:xfrm flipV="1">
            <a:off x="6558693" y="4111171"/>
            <a:ext cx="375548"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3" name="TextBox 32"/>
          <p:cNvSpPr txBox="1"/>
          <p:nvPr/>
        </p:nvSpPr>
        <p:spPr>
          <a:xfrm>
            <a:off x="1484397" y="3393615"/>
            <a:ext cx="1777227" cy="369332"/>
          </a:xfrm>
          <a:prstGeom prst="rect">
            <a:avLst/>
          </a:prstGeom>
          <a:noFill/>
        </p:spPr>
        <p:txBody>
          <a:bodyPr wrap="square" rtlCol="0">
            <a:spAutoFit/>
          </a:bodyPr>
          <a:lstStyle/>
          <a:p>
            <a:pPr algn="ctr"/>
            <a:r>
              <a:rPr lang="en-US" dirty="0" smtClean="0"/>
              <a:t>Transportation</a:t>
            </a:r>
            <a:endParaRPr lang="en-US" dirty="0"/>
          </a:p>
        </p:txBody>
      </p:sp>
      <p:sp>
        <p:nvSpPr>
          <p:cNvPr id="34" name="TextBox 33"/>
          <p:cNvSpPr txBox="1"/>
          <p:nvPr/>
        </p:nvSpPr>
        <p:spPr>
          <a:xfrm>
            <a:off x="3327232" y="3395870"/>
            <a:ext cx="1364093" cy="646331"/>
          </a:xfrm>
          <a:prstGeom prst="rect">
            <a:avLst/>
          </a:prstGeom>
          <a:noFill/>
        </p:spPr>
        <p:txBody>
          <a:bodyPr wrap="square" rtlCol="0">
            <a:spAutoFit/>
          </a:bodyPr>
          <a:lstStyle/>
          <a:p>
            <a:pPr algn="ctr"/>
            <a:r>
              <a:rPr lang="en-US" dirty="0" smtClean="0"/>
              <a:t>Processing Plant</a:t>
            </a:r>
            <a:endParaRPr lang="en-US" dirty="0"/>
          </a:p>
        </p:txBody>
      </p:sp>
      <p:sp>
        <p:nvSpPr>
          <p:cNvPr id="35" name="TextBox 34"/>
          <p:cNvSpPr txBox="1"/>
          <p:nvPr/>
        </p:nvSpPr>
        <p:spPr>
          <a:xfrm>
            <a:off x="3582860" y="5191520"/>
            <a:ext cx="862866" cy="369332"/>
          </a:xfrm>
          <a:prstGeom prst="rect">
            <a:avLst/>
          </a:prstGeom>
          <a:noFill/>
        </p:spPr>
        <p:txBody>
          <a:bodyPr wrap="square" rtlCol="0">
            <a:spAutoFit/>
          </a:bodyPr>
          <a:lstStyle/>
          <a:p>
            <a:pPr algn="ctr"/>
            <a:r>
              <a:rPr lang="en-US" dirty="0" smtClean="0"/>
              <a:t>Waste</a:t>
            </a:r>
            <a:endParaRPr lang="en-US" dirty="0"/>
          </a:p>
        </p:txBody>
      </p:sp>
      <p:sp>
        <p:nvSpPr>
          <p:cNvPr id="36" name="TextBox 35"/>
          <p:cNvSpPr txBox="1"/>
          <p:nvPr/>
        </p:nvSpPr>
        <p:spPr>
          <a:xfrm>
            <a:off x="5040901" y="3393615"/>
            <a:ext cx="1737994" cy="369332"/>
          </a:xfrm>
          <a:prstGeom prst="rect">
            <a:avLst/>
          </a:prstGeom>
          <a:noFill/>
        </p:spPr>
        <p:txBody>
          <a:bodyPr wrap="square" rtlCol="0">
            <a:spAutoFit/>
          </a:bodyPr>
          <a:lstStyle/>
          <a:p>
            <a:pPr algn="ctr"/>
            <a:r>
              <a:rPr lang="en-US" dirty="0" smtClean="0"/>
              <a:t>Biofuel Vehicle</a:t>
            </a:r>
            <a:endParaRPr lang="en-US" dirty="0"/>
          </a:p>
        </p:txBody>
      </p:sp>
    </p:spTree>
    <p:extLst>
      <p:ext uri="{BB962C8B-B14F-4D97-AF65-F5344CB8AC3E}">
        <p14:creationId xmlns:p14="http://schemas.microsoft.com/office/powerpoint/2010/main" val="371027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10"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1" grpId="0" animBg="1"/>
      <p:bldP spid="33" grpId="0"/>
      <p:bldP spid="34" grpId="0"/>
      <p:bldP spid="35"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Costs</a:t>
            </a:r>
            <a:endParaRPr lang="en-US" dirty="0"/>
          </a:p>
        </p:txBody>
      </p:sp>
      <p:sp>
        <p:nvSpPr>
          <p:cNvPr id="3" name="Content Placeholder 2"/>
          <p:cNvSpPr>
            <a:spLocks noGrp="1"/>
          </p:cNvSpPr>
          <p:nvPr>
            <p:ph idx="1"/>
          </p:nvPr>
        </p:nvSpPr>
        <p:spPr>
          <a:xfrm>
            <a:off x="615417" y="1421362"/>
            <a:ext cx="7620000" cy="2819400"/>
          </a:xfrm>
        </p:spPr>
        <p:txBody>
          <a:bodyPr/>
          <a:lstStyle/>
          <a:p>
            <a:r>
              <a:rPr lang="en-US" dirty="0" smtClean="0"/>
              <a:t>Upfront Component Costs:</a:t>
            </a:r>
          </a:p>
          <a:p>
            <a:pPr lvl="1"/>
            <a:r>
              <a:rPr lang="en-US" dirty="0" smtClean="0"/>
              <a:t>Pipes Pipe Connectors:		$ 1,200</a:t>
            </a:r>
          </a:p>
          <a:p>
            <a:pPr lvl="1"/>
            <a:r>
              <a:rPr lang="en-US" dirty="0" smtClean="0"/>
              <a:t>Calvin Physical Plant labor:		$    600</a:t>
            </a:r>
          </a:p>
          <a:p>
            <a:pPr lvl="1"/>
            <a:r>
              <a:rPr lang="en-US" dirty="0" smtClean="0"/>
              <a:t>Valves &amp; Actuators:</a:t>
            </a:r>
            <a:r>
              <a:rPr lang="en-US" dirty="0"/>
              <a:t>		</a:t>
            </a:r>
            <a:r>
              <a:rPr lang="en-US" dirty="0" smtClean="0"/>
              <a:t>	$    428</a:t>
            </a:r>
          </a:p>
          <a:p>
            <a:pPr lvl="1"/>
            <a:r>
              <a:rPr lang="en-US" dirty="0" smtClean="0"/>
              <a:t>Electronic Components:		$    185</a:t>
            </a:r>
          </a:p>
          <a:p>
            <a:pPr marL="411163" lvl="1" indent="0">
              <a:buNone/>
            </a:pPr>
            <a:r>
              <a:rPr lang="en-US" dirty="0" smtClean="0"/>
              <a:t>			       </a:t>
            </a:r>
            <a:r>
              <a:rPr lang="en-US" sz="3200" b="1" dirty="0" smtClean="0"/>
              <a:t>Total: 	$2,413</a:t>
            </a:r>
          </a:p>
          <a:p>
            <a:pPr marL="411163" lvl="1" indent="0">
              <a:buNone/>
            </a:pPr>
            <a:endParaRPr lang="en-US" sz="2400" b="1" dirty="0" smtClean="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20</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dirty="0"/>
          </a:p>
        </p:txBody>
      </p:sp>
      <p:cxnSp>
        <p:nvCxnSpPr>
          <p:cNvPr id="7" name="Straight Connector 6"/>
          <p:cNvCxnSpPr/>
          <p:nvPr/>
        </p:nvCxnSpPr>
        <p:spPr>
          <a:xfrm>
            <a:off x="725235" y="3355185"/>
            <a:ext cx="701040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 name="Content Placeholder 2"/>
          <p:cNvSpPr txBox="1">
            <a:spLocks/>
          </p:cNvSpPr>
          <p:nvPr/>
        </p:nvSpPr>
        <p:spPr bwMode="auto">
          <a:xfrm>
            <a:off x="617107" y="4213785"/>
            <a:ext cx="7620000" cy="150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smtClean="0"/>
              <a:t>Monthly Operating Costs:</a:t>
            </a:r>
          </a:p>
          <a:p>
            <a:pPr lvl="1"/>
            <a:r>
              <a:rPr lang="en-US" dirty="0" smtClean="0"/>
              <a:t>Student Labor (Year 1):		$   450</a:t>
            </a:r>
          </a:p>
          <a:p>
            <a:pPr lvl="1"/>
            <a:r>
              <a:rPr lang="en-US" dirty="0" smtClean="0"/>
              <a:t>Student Labor (Year 2):</a:t>
            </a:r>
            <a:r>
              <a:rPr lang="en-US" dirty="0"/>
              <a:t>		$   </a:t>
            </a:r>
            <a:r>
              <a:rPr lang="en-US" dirty="0" smtClean="0"/>
              <a:t>150</a:t>
            </a:r>
            <a:endParaRPr lang="en-US" dirty="0"/>
          </a:p>
          <a:p>
            <a:pPr marL="411163" lvl="1" indent="0">
              <a:buFont typeface="Arial" panose="020B0604020202020204" pitchFamily="34" charset="0"/>
              <a:buNone/>
            </a:pPr>
            <a:r>
              <a:rPr lang="en-US" dirty="0" smtClean="0"/>
              <a:t>			</a:t>
            </a:r>
            <a:endParaRPr lang="en-US" sz="3200" b="1" dirty="0" smtClean="0"/>
          </a:p>
          <a:p>
            <a:pPr marL="411163" lvl="1" indent="0">
              <a:buFont typeface="Arial" panose="020B0604020202020204" pitchFamily="34" charset="0"/>
              <a:buNone/>
            </a:pPr>
            <a:endParaRPr lang="en-US" sz="2400" b="1" dirty="0" smtClean="0"/>
          </a:p>
        </p:txBody>
      </p:sp>
      <p:grpSp>
        <p:nvGrpSpPr>
          <p:cNvPr id="6" name="Group 5"/>
          <p:cNvGrpSpPr/>
          <p:nvPr/>
        </p:nvGrpSpPr>
        <p:grpSpPr>
          <a:xfrm>
            <a:off x="255984" y="5977819"/>
            <a:ext cx="8082249" cy="916567"/>
            <a:chOff x="255984" y="5977819"/>
            <a:chExt cx="8082249" cy="916567"/>
          </a:xfrm>
        </p:grpSpPr>
        <p:grpSp>
          <p:nvGrpSpPr>
            <p:cNvPr id="26" name="Group 25"/>
            <p:cNvGrpSpPr/>
            <p:nvPr/>
          </p:nvGrpSpPr>
          <p:grpSpPr>
            <a:xfrm>
              <a:off x="255984" y="5977819"/>
              <a:ext cx="8082249" cy="796720"/>
              <a:chOff x="255984" y="5977819"/>
              <a:chExt cx="8082249" cy="796720"/>
            </a:xfrm>
          </p:grpSpPr>
          <p:grpSp>
            <p:nvGrpSpPr>
              <p:cNvPr id="27" name="Group 26"/>
              <p:cNvGrpSpPr/>
              <p:nvPr/>
            </p:nvGrpSpPr>
            <p:grpSpPr>
              <a:xfrm>
                <a:off x="255984" y="6136420"/>
                <a:ext cx="8082249" cy="638119"/>
                <a:chOff x="62948" y="6180828"/>
                <a:chExt cx="8082249" cy="638119"/>
              </a:xfrm>
            </p:grpSpPr>
            <p:grpSp>
              <p:nvGrpSpPr>
                <p:cNvPr id="30" name="Group 29"/>
                <p:cNvGrpSpPr/>
                <p:nvPr/>
              </p:nvGrpSpPr>
              <p:grpSpPr>
                <a:xfrm>
                  <a:off x="1141839" y="6180828"/>
                  <a:ext cx="7003358" cy="638119"/>
                  <a:chOff x="1141839" y="6180828"/>
                  <a:chExt cx="7003358" cy="638119"/>
                </a:xfrm>
              </p:grpSpPr>
              <p:pic>
                <p:nvPicPr>
                  <p:cNvPr id="32" name="Picture 6" descr="http://bestclipartblog.com/clipart-pics/vehicle-clip-art-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379" y="6320702"/>
                    <a:ext cx="1327660" cy="498245"/>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Arrow Connector 32"/>
                  <p:cNvCxnSpPr>
                    <a:stCxn id="31"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p:cNvCxnSpPr>
                    <a:endCxn id="32" idx="1"/>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6" name="TextBox 35"/>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37" name="Straight Arrow Connector 36"/>
                  <p:cNvCxnSpPr>
                    <a:stCxn id="32" idx="3"/>
                    <a:endCxn id="36" idx="1"/>
                  </p:cNvCxnSpPr>
                  <p:nvPr/>
                </p:nvCxnSpPr>
                <p:spPr>
                  <a:xfrm>
                    <a:off x="5984039" y="6569825"/>
                    <a:ext cx="645995" cy="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1" name="Picture 2" descr="http://www.creativedining.com/wp-content/uploads/cds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28"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6"/>
              <a:stretch>
                <a:fillRect/>
              </a:stretch>
            </p:blipFill>
            <p:spPr>
              <a:xfrm>
                <a:off x="4338045" y="5977819"/>
                <a:ext cx="335490" cy="316135"/>
              </a:xfrm>
              <a:prstGeom prst="rect">
                <a:avLst/>
              </a:prstGeom>
            </p:spPr>
          </p:pic>
        </p:grpSp>
        <p:pic>
          <p:nvPicPr>
            <p:cNvPr id="39" name="Picture 3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41" name="Rectangle 40"/>
          <p:cNvSpPr/>
          <p:nvPr/>
        </p:nvSpPr>
        <p:spPr>
          <a:xfrm>
            <a:off x="1631207" y="5909129"/>
            <a:ext cx="3104707" cy="907139"/>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79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905000"/>
            <a:ext cx="8267702" cy="2593975"/>
          </a:xfrm>
        </p:spPr>
        <p:txBody>
          <a:bodyPr/>
          <a:lstStyle/>
          <a:p>
            <a:pPr eaLnBrk="1" fontAlgn="auto" hangingPunct="1">
              <a:spcAft>
                <a:spcPts val="0"/>
              </a:spcAft>
              <a:defRPr/>
            </a:pPr>
            <a:r>
              <a:rPr lang="en-US" sz="3800" dirty="0" smtClean="0"/>
              <a:t>A Biofuel Vehicle</a:t>
            </a:r>
            <a:endParaRPr lang="en-US" sz="3800" dirty="0"/>
          </a:p>
        </p:txBody>
      </p:sp>
      <p:sp>
        <p:nvSpPr>
          <p:cNvPr id="3" name="Subtitle 2"/>
          <p:cNvSpPr>
            <a:spLocks noGrp="1"/>
          </p:cNvSpPr>
          <p:nvPr>
            <p:ph type="subTitle" idx="1"/>
          </p:nvPr>
        </p:nvSpPr>
        <p:spPr>
          <a:xfrm>
            <a:off x="685800" y="4572000"/>
            <a:ext cx="3352800" cy="381000"/>
          </a:xfrm>
        </p:spPr>
        <p:txBody>
          <a:bodyPr rtlCol="0">
            <a:normAutofit/>
          </a:bodyPr>
          <a:lstStyle/>
          <a:p>
            <a:pPr eaLnBrk="1" fontAlgn="auto" hangingPunct="1">
              <a:spcAft>
                <a:spcPts val="0"/>
              </a:spcAft>
              <a:defRPr/>
            </a:pPr>
            <a:r>
              <a:rPr lang="en-US" sz="1700" dirty="0" smtClean="0"/>
              <a:t>Presented by: Mike Houtman</a:t>
            </a:r>
            <a:endParaRPr lang="en-US" sz="1700" dirty="0"/>
          </a:p>
        </p:txBody>
      </p:sp>
      <p:sp>
        <p:nvSpPr>
          <p:cNvPr id="4100" name="Date Placeholder 4"/>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chemeClr val="bg2"/>
                </a:solidFill>
              </a:rPr>
              <a:t>12/09/2013</a:t>
            </a:r>
          </a:p>
        </p:txBody>
      </p:sp>
      <p:sp>
        <p:nvSpPr>
          <p:cNvPr id="4101" name="Slide Number Placeholder 5"/>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4C338E-9F7D-4B31-A531-315F76F0A8B6}" type="slidenum">
              <a:rPr lang="en-US" smtClean="0">
                <a:solidFill>
                  <a:srgbClr val="FFFFFF"/>
                </a:solidFill>
              </a:rPr>
              <a:pPr fontAlgn="base">
                <a:spcBef>
                  <a:spcPct val="0"/>
                </a:spcBef>
                <a:spcAft>
                  <a:spcPct val="0"/>
                </a:spcAft>
              </a:pPr>
              <a:t>21</a:t>
            </a:fld>
            <a:endParaRPr lang="en-US" smtClean="0">
              <a:solidFill>
                <a:srgbClr val="FFFFFF"/>
              </a:solidFill>
            </a:endParaRPr>
          </a:p>
        </p:txBody>
      </p:sp>
    </p:spTree>
    <p:extLst>
      <p:ext uri="{BB962C8B-B14F-4D97-AF65-F5344CB8AC3E}">
        <p14:creationId xmlns:p14="http://schemas.microsoft.com/office/powerpoint/2010/main" val="408720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011557"/>
            <a:ext cx="4267200" cy="1143000"/>
          </a:xfrm>
        </p:spPr>
        <p:txBody>
          <a:bodyPr/>
          <a:lstStyle/>
          <a:p>
            <a:r>
              <a:rPr lang="en-US" dirty="0" smtClean="0"/>
              <a:t>How to Convert?</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22</a:t>
            </a:fld>
            <a:endParaRPr lang="en-US" dirty="0"/>
          </a:p>
        </p:txBody>
      </p:sp>
      <p:sp>
        <p:nvSpPr>
          <p:cNvPr id="5" name="Date Placeholder 4"/>
          <p:cNvSpPr>
            <a:spLocks noGrp="1"/>
          </p:cNvSpPr>
          <p:nvPr>
            <p:ph type="dt" sz="half" idx="12"/>
          </p:nvPr>
        </p:nvSpPr>
        <p:spPr/>
        <p:txBody>
          <a:bodyPr/>
          <a:lstStyle/>
          <a:p>
            <a:pPr>
              <a:defRPr/>
            </a:pPr>
            <a:r>
              <a:rPr lang="en-US" smtClean="0"/>
              <a:t>12/09/2013</a:t>
            </a:r>
            <a:endParaRPr lang="en-US"/>
          </a:p>
        </p:txBody>
      </p:sp>
      <p:sp>
        <p:nvSpPr>
          <p:cNvPr id="6" name="Title 1"/>
          <p:cNvSpPr txBox="1">
            <a:spLocks/>
          </p:cNvSpPr>
          <p:nvPr/>
        </p:nvSpPr>
        <p:spPr>
          <a:xfrm>
            <a:off x="2262809" y="1828799"/>
            <a:ext cx="3810000" cy="1143000"/>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4600" kern="1200" spc="-100">
                <a:solidFill>
                  <a:schemeClr val="tx2"/>
                </a:solidFill>
                <a:latin typeface="+mj-lt"/>
                <a:ea typeface="+mj-ea"/>
                <a:cs typeface="+mj-cs"/>
              </a:defRPr>
            </a:lvl1pPr>
            <a:lvl2pPr algn="l" rtl="0" eaLnBrk="1" fontAlgn="base" hangingPunct="1">
              <a:spcBef>
                <a:spcPct val="0"/>
              </a:spcBef>
              <a:spcAft>
                <a:spcPct val="0"/>
              </a:spcAft>
              <a:defRPr sz="4600">
                <a:solidFill>
                  <a:schemeClr val="tx2"/>
                </a:solidFill>
                <a:latin typeface="Cambria" panose="02040503050406030204" pitchFamily="18" charset="0"/>
              </a:defRPr>
            </a:lvl2pPr>
            <a:lvl3pPr algn="l" rtl="0" eaLnBrk="1" fontAlgn="base" hangingPunct="1">
              <a:spcBef>
                <a:spcPct val="0"/>
              </a:spcBef>
              <a:spcAft>
                <a:spcPct val="0"/>
              </a:spcAft>
              <a:defRPr sz="4600">
                <a:solidFill>
                  <a:schemeClr val="tx2"/>
                </a:solidFill>
                <a:latin typeface="Cambria" panose="02040503050406030204" pitchFamily="18" charset="0"/>
              </a:defRPr>
            </a:lvl3pPr>
            <a:lvl4pPr algn="l" rtl="0" eaLnBrk="1" fontAlgn="base" hangingPunct="1">
              <a:spcBef>
                <a:spcPct val="0"/>
              </a:spcBef>
              <a:spcAft>
                <a:spcPct val="0"/>
              </a:spcAft>
              <a:defRPr sz="4600">
                <a:solidFill>
                  <a:schemeClr val="tx2"/>
                </a:solidFill>
                <a:latin typeface="Cambria" panose="02040503050406030204" pitchFamily="18" charset="0"/>
              </a:defRPr>
            </a:lvl4pPr>
            <a:lvl5pPr algn="l" rtl="0" eaLnBrk="1" fontAlgn="base" hangingPunct="1">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r>
              <a:rPr lang="en-US" dirty="0" smtClean="0"/>
              <a:t>What Vehicle?</a:t>
            </a:r>
            <a:endParaRPr lang="en-US" dirty="0"/>
          </a:p>
        </p:txBody>
      </p:sp>
      <p:grpSp>
        <p:nvGrpSpPr>
          <p:cNvPr id="7" name="Group 6"/>
          <p:cNvGrpSpPr/>
          <p:nvPr/>
        </p:nvGrpSpPr>
        <p:grpSpPr>
          <a:xfrm>
            <a:off x="255984" y="5977819"/>
            <a:ext cx="8082249" cy="916567"/>
            <a:chOff x="255984" y="5977819"/>
            <a:chExt cx="8082249" cy="916567"/>
          </a:xfrm>
        </p:grpSpPr>
        <p:grpSp>
          <p:nvGrpSpPr>
            <p:cNvPr id="8" name="Group 7"/>
            <p:cNvGrpSpPr/>
            <p:nvPr/>
          </p:nvGrpSpPr>
          <p:grpSpPr>
            <a:xfrm>
              <a:off x="255984" y="5977819"/>
              <a:ext cx="8082249" cy="796720"/>
              <a:chOff x="255984" y="5977819"/>
              <a:chExt cx="8082249" cy="796720"/>
            </a:xfrm>
          </p:grpSpPr>
          <p:grpSp>
            <p:nvGrpSpPr>
              <p:cNvPr id="10" name="Group 9"/>
              <p:cNvGrpSpPr/>
              <p:nvPr/>
            </p:nvGrpSpPr>
            <p:grpSpPr>
              <a:xfrm>
                <a:off x="255984" y="6136420"/>
                <a:ext cx="8082249" cy="638119"/>
                <a:chOff x="62948" y="6180828"/>
                <a:chExt cx="8082249" cy="638119"/>
              </a:xfrm>
            </p:grpSpPr>
            <p:grpSp>
              <p:nvGrpSpPr>
                <p:cNvPr id="13" name="Group 12"/>
                <p:cNvGrpSpPr/>
                <p:nvPr/>
              </p:nvGrpSpPr>
              <p:grpSpPr>
                <a:xfrm>
                  <a:off x="1141839" y="6180828"/>
                  <a:ext cx="7003358" cy="638119"/>
                  <a:chOff x="1141839" y="6180828"/>
                  <a:chExt cx="7003358" cy="638119"/>
                </a:xfrm>
              </p:grpSpPr>
              <p:pic>
                <p:nvPicPr>
                  <p:cNvPr id="15" name="Picture 6" descr="http://bestclipartblog.com/clipart-pics/vehicle-clip-art-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379" y="6320702"/>
                    <a:ext cx="1327660" cy="49824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a:stCxn id="14"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p:cNvCxnSpPr>
                    <a:endCxn id="15" idx="1"/>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20" name="Straight Arrow Connector 19"/>
                  <p:cNvCxnSpPr>
                    <a:stCxn id="15" idx="3"/>
                    <a:endCxn id="19" idx="1"/>
                  </p:cNvCxnSpPr>
                  <p:nvPr/>
                </p:nvCxnSpPr>
                <p:spPr>
                  <a:xfrm>
                    <a:off x="5984039" y="6569825"/>
                    <a:ext cx="645995" cy="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4" name="Picture 2" descr="http://www.creativedining.com/wp-content/uploads/cds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11"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stretch>
                <a:fillRect/>
              </a:stretch>
            </p:blipFill>
            <p:spPr>
              <a:xfrm>
                <a:off x="4338045" y="5977819"/>
                <a:ext cx="335490" cy="316135"/>
              </a:xfrm>
              <a:prstGeom prst="rect">
                <a:avLst/>
              </a:prstGeom>
            </p:spPr>
          </p:pic>
        </p:grpSp>
        <p:pic>
          <p:nvPicPr>
            <p:cNvPr id="9" name="Picture 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38" name="Rectangle 37"/>
          <p:cNvSpPr/>
          <p:nvPr/>
        </p:nvSpPr>
        <p:spPr>
          <a:xfrm>
            <a:off x="4806180" y="6135887"/>
            <a:ext cx="1422746" cy="680381"/>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43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WVO Conversion</a:t>
            </a:r>
            <a:endParaRPr lang="en-US" dirty="0"/>
          </a:p>
        </p:txBody>
      </p:sp>
      <p:sp>
        <p:nvSpPr>
          <p:cNvPr id="3" name="Content Placeholder 2"/>
          <p:cNvSpPr>
            <a:spLocks noGrp="1"/>
          </p:cNvSpPr>
          <p:nvPr>
            <p:ph idx="1"/>
          </p:nvPr>
        </p:nvSpPr>
        <p:spPr>
          <a:xfrm>
            <a:off x="457200" y="1163152"/>
            <a:ext cx="7620000" cy="508971"/>
          </a:xfrm>
        </p:spPr>
        <p:txBody>
          <a:bodyPr/>
          <a:lstStyle/>
          <a:p>
            <a:pPr marL="114300" indent="0" algn="ctr">
              <a:buNone/>
            </a:pPr>
            <a:r>
              <a:rPr lang="en-US" sz="2400" dirty="0" smtClean="0"/>
              <a:t>WVO criteria to be met:</a:t>
            </a:r>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23</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dirty="0"/>
          </a:p>
        </p:txBody>
      </p:sp>
      <p:sp>
        <p:nvSpPr>
          <p:cNvPr id="6" name="Rectangle 5"/>
          <p:cNvSpPr/>
          <p:nvPr/>
        </p:nvSpPr>
        <p:spPr>
          <a:xfrm>
            <a:off x="1978990" y="2279648"/>
            <a:ext cx="1844351" cy="400110"/>
          </a:xfrm>
          <a:prstGeom prst="rect">
            <a:avLst/>
          </a:prstGeom>
        </p:spPr>
        <p:txBody>
          <a:bodyPr wrap="none">
            <a:spAutoFit/>
          </a:bodyPr>
          <a:lstStyle/>
          <a:p>
            <a:pPr lvl="1"/>
            <a:r>
              <a:rPr lang="en-US" sz="2000" dirty="0" smtClean="0"/>
              <a:t>WVO Purge</a:t>
            </a:r>
            <a:endParaRPr lang="en-US" sz="2000" dirty="0"/>
          </a:p>
        </p:txBody>
      </p:sp>
      <p:sp>
        <p:nvSpPr>
          <p:cNvPr id="7" name="Rectangle 6"/>
          <p:cNvSpPr/>
          <p:nvPr/>
        </p:nvSpPr>
        <p:spPr>
          <a:xfrm>
            <a:off x="4124683" y="2301359"/>
            <a:ext cx="1735475" cy="400110"/>
          </a:xfrm>
          <a:prstGeom prst="rect">
            <a:avLst/>
          </a:prstGeom>
        </p:spPr>
        <p:txBody>
          <a:bodyPr wrap="none">
            <a:spAutoFit/>
          </a:bodyPr>
          <a:lstStyle/>
          <a:p>
            <a:pPr lvl="1" algn="ctr"/>
            <a:r>
              <a:rPr lang="en-US" sz="2000" dirty="0"/>
              <a:t>5 Microns </a:t>
            </a:r>
          </a:p>
        </p:txBody>
      </p:sp>
      <p:sp>
        <p:nvSpPr>
          <p:cNvPr id="8" name="Rectangle 7"/>
          <p:cNvSpPr/>
          <p:nvPr/>
        </p:nvSpPr>
        <p:spPr>
          <a:xfrm>
            <a:off x="6693244" y="2281594"/>
            <a:ext cx="1298753" cy="400110"/>
          </a:xfrm>
          <a:prstGeom prst="rect">
            <a:avLst/>
          </a:prstGeom>
        </p:spPr>
        <p:txBody>
          <a:bodyPr wrap="none">
            <a:spAutoFit/>
          </a:bodyPr>
          <a:lstStyle/>
          <a:p>
            <a:pPr lvl="1"/>
            <a:r>
              <a:rPr lang="en-US" sz="2000" dirty="0"/>
              <a:t>160°F </a:t>
            </a:r>
          </a:p>
        </p:txBody>
      </p:sp>
      <p:sp>
        <p:nvSpPr>
          <p:cNvPr id="9" name="Rectangle 8"/>
          <p:cNvSpPr/>
          <p:nvPr/>
        </p:nvSpPr>
        <p:spPr>
          <a:xfrm>
            <a:off x="-60351" y="2281672"/>
            <a:ext cx="2039341" cy="400110"/>
          </a:xfrm>
          <a:prstGeom prst="rect">
            <a:avLst/>
          </a:prstGeom>
        </p:spPr>
        <p:txBody>
          <a:bodyPr wrap="none">
            <a:spAutoFit/>
          </a:bodyPr>
          <a:lstStyle/>
          <a:p>
            <a:pPr lvl="1"/>
            <a:r>
              <a:rPr lang="en-US" sz="2000" dirty="0"/>
              <a:t>Diesel Engine</a:t>
            </a:r>
          </a:p>
        </p:txBody>
      </p:sp>
      <p:grpSp>
        <p:nvGrpSpPr>
          <p:cNvPr id="20" name="Group 19"/>
          <p:cNvGrpSpPr/>
          <p:nvPr/>
        </p:nvGrpSpPr>
        <p:grpSpPr>
          <a:xfrm>
            <a:off x="3697233" y="2513464"/>
            <a:ext cx="2693374" cy="1963991"/>
            <a:chOff x="5300858" y="2270816"/>
            <a:chExt cx="2857500" cy="2013848"/>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6500" b="97000" l="2000" r="95000">
                          <a14:foregroundMark x1="15167" y1="60000" x2="36833" y2="86250"/>
                          <a14:foregroundMark x1="33000" y1="56250" x2="38333" y2="85500"/>
                          <a14:foregroundMark x1="27000" y1="87750" x2="27000" y2="87750"/>
                          <a14:foregroundMark x1="85667" y1="28500" x2="85667" y2="47000"/>
                          <a14:foregroundMark x1="38333" y1="87000" x2="38333" y2="87000"/>
                          <a14:backgroundMark x1="14667" y1="33500" x2="14667" y2="33500"/>
                          <a14:backgroundMark x1="32000" y1="20000" x2="32000" y2="20000"/>
                        </a14:backgroundRemoval>
                      </a14:imgEffect>
                    </a14:imgLayer>
                  </a14:imgProps>
                </a:ext>
              </a:extLst>
            </a:blip>
            <a:stretch>
              <a:fillRect/>
            </a:stretch>
          </p:blipFill>
          <p:spPr>
            <a:xfrm>
              <a:off x="5300858" y="2270816"/>
              <a:ext cx="2857500" cy="1905000"/>
            </a:xfrm>
            <a:prstGeom prst="rect">
              <a:avLst/>
            </a:prstGeom>
          </p:spPr>
        </p:pic>
        <p:sp>
          <p:nvSpPr>
            <p:cNvPr id="14" name="TextBox 13"/>
            <p:cNvSpPr txBox="1">
              <a:spLocks noChangeArrowheads="1"/>
            </p:cNvSpPr>
            <p:nvPr/>
          </p:nvSpPr>
          <p:spPr bwMode="auto">
            <a:xfrm>
              <a:off x="5690322" y="4023054"/>
              <a:ext cx="23681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1050" dirty="0"/>
                <a:t>Image source: Greasecar.com</a:t>
              </a:r>
            </a:p>
          </p:txBody>
        </p:sp>
      </p:grpSp>
      <p:grpSp>
        <p:nvGrpSpPr>
          <p:cNvPr id="18" name="Group 17"/>
          <p:cNvGrpSpPr/>
          <p:nvPr/>
        </p:nvGrpSpPr>
        <p:grpSpPr>
          <a:xfrm>
            <a:off x="106857" y="2774358"/>
            <a:ext cx="2070924" cy="1737841"/>
            <a:chOff x="257000" y="2270816"/>
            <a:chExt cx="2452037" cy="2018952"/>
          </a:xfrm>
        </p:grpSpPr>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2833" b="98017" l="8011" r="92818"/>
                      </a14:imgEffect>
                    </a14:imgLayer>
                  </a14:imgProps>
                </a:ext>
              </a:extLst>
            </a:blip>
            <a:stretch>
              <a:fillRect/>
            </a:stretch>
          </p:blipFill>
          <p:spPr>
            <a:xfrm>
              <a:off x="672441" y="2270816"/>
              <a:ext cx="2036596" cy="1985962"/>
            </a:xfrm>
            <a:prstGeom prst="rect">
              <a:avLst/>
            </a:prstGeom>
          </p:spPr>
        </p:pic>
        <p:sp>
          <p:nvSpPr>
            <p:cNvPr id="15" name="TextBox 14"/>
            <p:cNvSpPr txBox="1">
              <a:spLocks noChangeArrowheads="1"/>
            </p:cNvSpPr>
            <p:nvPr/>
          </p:nvSpPr>
          <p:spPr bwMode="auto">
            <a:xfrm>
              <a:off x="257000" y="4028158"/>
              <a:ext cx="23681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1050" dirty="0"/>
                <a:t>Image source: </a:t>
              </a:r>
              <a:r>
                <a:rPr lang="en-US" sz="1050" dirty="0" smtClean="0"/>
                <a:t>Dieseltronics</a:t>
              </a:r>
              <a:endParaRPr lang="en-US" sz="1050" dirty="0"/>
            </a:p>
          </p:txBody>
        </p:sp>
      </p:grpSp>
      <p:grpSp>
        <p:nvGrpSpPr>
          <p:cNvPr id="21" name="Group 20"/>
          <p:cNvGrpSpPr/>
          <p:nvPr/>
        </p:nvGrpSpPr>
        <p:grpSpPr>
          <a:xfrm>
            <a:off x="6400800" y="2601578"/>
            <a:ext cx="1928138" cy="1814948"/>
            <a:chOff x="5584572" y="4705803"/>
            <a:chExt cx="2368178" cy="2111438"/>
          </a:xfrm>
        </p:grpSpPr>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4091" b="97273" l="1429" r="98095"/>
                      </a14:imgEffect>
                    </a14:imgLayer>
                  </a14:imgProps>
                </a:ext>
              </a:extLst>
            </a:blip>
            <a:srcRect t="3713" b="5378"/>
            <a:stretch/>
          </p:blipFill>
          <p:spPr>
            <a:xfrm>
              <a:off x="5791200" y="4705803"/>
              <a:ext cx="2000250" cy="1905000"/>
            </a:xfrm>
            <a:prstGeom prst="rect">
              <a:avLst/>
            </a:prstGeom>
          </p:spPr>
        </p:pic>
        <p:sp>
          <p:nvSpPr>
            <p:cNvPr id="16" name="TextBox 15"/>
            <p:cNvSpPr txBox="1">
              <a:spLocks noChangeArrowheads="1"/>
            </p:cNvSpPr>
            <p:nvPr/>
          </p:nvSpPr>
          <p:spPr bwMode="auto">
            <a:xfrm>
              <a:off x="5584572" y="6555630"/>
              <a:ext cx="2368178" cy="26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1050" dirty="0"/>
                <a:t>Image source: </a:t>
              </a:r>
              <a:r>
                <a:rPr lang="en-US" sz="1050" dirty="0" smtClean="0"/>
                <a:t>Glow Shift Direct</a:t>
              </a:r>
              <a:endParaRPr lang="en-US" sz="1050" dirty="0"/>
            </a:p>
          </p:txBody>
        </p:sp>
      </p:grpSp>
      <p:grpSp>
        <p:nvGrpSpPr>
          <p:cNvPr id="19" name="Group 18"/>
          <p:cNvGrpSpPr/>
          <p:nvPr/>
        </p:nvGrpSpPr>
        <p:grpSpPr>
          <a:xfrm>
            <a:off x="2177781" y="2617541"/>
            <a:ext cx="1910976" cy="1860524"/>
            <a:chOff x="479643" y="4639156"/>
            <a:chExt cx="2415957" cy="2409829"/>
          </a:xfrm>
        </p:grpSpPr>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1214" b="96845" l="10000" r="90000"/>
                      </a14:imgEffect>
                    </a14:imgLayer>
                  </a14:imgProps>
                </a:ext>
              </a:extLst>
            </a:blip>
            <a:stretch>
              <a:fillRect/>
            </a:stretch>
          </p:blipFill>
          <p:spPr>
            <a:xfrm>
              <a:off x="538623" y="4639156"/>
              <a:ext cx="2356977" cy="2111032"/>
            </a:xfrm>
            <a:prstGeom prst="rect">
              <a:avLst/>
            </a:prstGeom>
          </p:spPr>
        </p:pic>
        <p:sp>
          <p:nvSpPr>
            <p:cNvPr id="17" name="TextBox 16"/>
            <p:cNvSpPr txBox="1">
              <a:spLocks noChangeArrowheads="1"/>
            </p:cNvSpPr>
            <p:nvPr/>
          </p:nvSpPr>
          <p:spPr bwMode="auto">
            <a:xfrm>
              <a:off x="479643" y="6787375"/>
              <a:ext cx="23681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1050" dirty="0"/>
                <a:t>Image source: </a:t>
              </a:r>
              <a:r>
                <a:rPr lang="en-US" sz="1050" dirty="0" smtClean="0"/>
                <a:t>WVO Designs</a:t>
              </a:r>
              <a:endParaRPr lang="en-US" sz="1050" dirty="0"/>
            </a:p>
          </p:txBody>
        </p:sp>
      </p:grpSp>
      <p:grpSp>
        <p:nvGrpSpPr>
          <p:cNvPr id="36" name="Group 35"/>
          <p:cNvGrpSpPr/>
          <p:nvPr/>
        </p:nvGrpSpPr>
        <p:grpSpPr>
          <a:xfrm>
            <a:off x="255984" y="5977819"/>
            <a:ext cx="8082249" cy="916567"/>
            <a:chOff x="255984" y="5977819"/>
            <a:chExt cx="8082249" cy="916567"/>
          </a:xfrm>
        </p:grpSpPr>
        <p:grpSp>
          <p:nvGrpSpPr>
            <p:cNvPr id="37" name="Group 36"/>
            <p:cNvGrpSpPr/>
            <p:nvPr/>
          </p:nvGrpSpPr>
          <p:grpSpPr>
            <a:xfrm>
              <a:off x="255984" y="5977819"/>
              <a:ext cx="8082249" cy="796720"/>
              <a:chOff x="255984" y="5977819"/>
              <a:chExt cx="8082249" cy="796720"/>
            </a:xfrm>
          </p:grpSpPr>
          <p:grpSp>
            <p:nvGrpSpPr>
              <p:cNvPr id="39" name="Group 38"/>
              <p:cNvGrpSpPr/>
              <p:nvPr/>
            </p:nvGrpSpPr>
            <p:grpSpPr>
              <a:xfrm>
                <a:off x="255984" y="6136420"/>
                <a:ext cx="8082249" cy="638119"/>
                <a:chOff x="62948" y="6180828"/>
                <a:chExt cx="8082249" cy="638119"/>
              </a:xfrm>
            </p:grpSpPr>
            <p:grpSp>
              <p:nvGrpSpPr>
                <p:cNvPr id="42" name="Group 41"/>
                <p:cNvGrpSpPr/>
                <p:nvPr/>
              </p:nvGrpSpPr>
              <p:grpSpPr>
                <a:xfrm>
                  <a:off x="1141839" y="6180828"/>
                  <a:ext cx="7003358" cy="638119"/>
                  <a:chOff x="1141839" y="6180828"/>
                  <a:chExt cx="7003358" cy="638119"/>
                </a:xfrm>
              </p:grpSpPr>
              <p:pic>
                <p:nvPicPr>
                  <p:cNvPr id="44" name="Picture 6" descr="http://bestclipartblog.com/clipart-pics/vehicle-clip-art-7.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6379" y="6320702"/>
                    <a:ext cx="1327660" cy="498245"/>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p:cNvCxnSpPr>
                    <a:stCxn id="43"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7" name="Straight Arrow Connector 46"/>
                  <p:cNvCxnSpPr>
                    <a:endCxn id="44" idx="1"/>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8" name="TextBox 47"/>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49" name="Straight Arrow Connector 48"/>
                  <p:cNvCxnSpPr>
                    <a:stCxn id="44" idx="3"/>
                    <a:endCxn id="48" idx="1"/>
                  </p:cNvCxnSpPr>
                  <p:nvPr/>
                </p:nvCxnSpPr>
                <p:spPr>
                  <a:xfrm>
                    <a:off x="5984039" y="6569825"/>
                    <a:ext cx="645995" cy="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0" name="Straight Arrow Connector 49"/>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3" name="Picture 2" descr="http://www.creativedining.com/wp-content/uploads/cds_logo.jpg"/>
                <p:cNvPicPr>
                  <a:picLocks noChangeAspect="1" noChangeArrowheads="1"/>
                </p:cNvPicPr>
                <p:nvPr/>
              </p:nvPicPr>
              <p:blipFill rotWithShape="1">
                <a:blip r:embed="rId12">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40" name="Picture 12"/>
              <p:cNvPicPr>
                <a:picLocks noChangeAspect="1"/>
              </p:cNvPicPr>
              <p:nvPr/>
            </p:nvPicPr>
            <p:blipFill rotWithShape="1">
              <a:blip r:embed="rId13"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p:cNvPicPr>
                <a:picLocks noChangeAspect="1"/>
              </p:cNvPicPr>
              <p:nvPr/>
            </p:nvPicPr>
            <p:blipFill>
              <a:blip r:embed="rId14"/>
              <a:stretch>
                <a:fillRect/>
              </a:stretch>
            </p:blipFill>
            <p:spPr>
              <a:xfrm>
                <a:off x="4338045" y="5977819"/>
                <a:ext cx="335490" cy="316135"/>
              </a:xfrm>
              <a:prstGeom prst="rect">
                <a:avLst/>
              </a:prstGeom>
            </p:spPr>
          </p:pic>
        </p:grpSp>
        <p:pic>
          <p:nvPicPr>
            <p:cNvPr id="38" name="Picture 37"/>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51" name="Rectangle 50"/>
          <p:cNvSpPr/>
          <p:nvPr/>
        </p:nvSpPr>
        <p:spPr>
          <a:xfrm>
            <a:off x="4806180" y="6135887"/>
            <a:ext cx="1422746" cy="680381"/>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989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Vehicle Yearly Usage </a:t>
            </a:r>
            <a:r>
              <a:rPr lang="en-US" sz="2600" dirty="0" smtClean="0"/>
              <a:t>(hours)</a:t>
            </a:r>
            <a:endParaRPr lang="en-US" sz="2600"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24</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01119397"/>
              </p:ext>
            </p:extLst>
          </p:nvPr>
        </p:nvGraphicFramePr>
        <p:xfrm>
          <a:off x="381000" y="833870"/>
          <a:ext cx="8077200" cy="3920692"/>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6272" y="4809207"/>
            <a:ext cx="1038475" cy="77885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135" y="4811920"/>
            <a:ext cx="1083733" cy="812800"/>
          </a:xfrm>
          <a:prstGeom prst="rect">
            <a:avLst/>
          </a:prstGeom>
        </p:spPr>
      </p:pic>
      <p:sp>
        <p:nvSpPr>
          <p:cNvPr id="3" name="Oval 2"/>
          <p:cNvSpPr/>
          <p:nvPr/>
        </p:nvSpPr>
        <p:spPr>
          <a:xfrm>
            <a:off x="391453" y="3962400"/>
            <a:ext cx="1143000" cy="1092200"/>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 r="10893"/>
          <a:stretch/>
        </p:blipFill>
        <p:spPr>
          <a:xfrm>
            <a:off x="7315200" y="4808745"/>
            <a:ext cx="965681" cy="81280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13876" r="11579"/>
          <a:stretch/>
        </p:blipFill>
        <p:spPr>
          <a:xfrm>
            <a:off x="2704927" y="4808745"/>
            <a:ext cx="1066800" cy="779318"/>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r="11882"/>
          <a:stretch/>
        </p:blipFill>
        <p:spPr>
          <a:xfrm>
            <a:off x="1574959" y="4808745"/>
            <a:ext cx="954958" cy="81280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9018" y="4808745"/>
            <a:ext cx="1039091" cy="779318"/>
          </a:xfrm>
          <a:prstGeom prst="rect">
            <a:avLst/>
          </a:prstGeom>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1" r="2825" b="3037"/>
          <a:stretch/>
        </p:blipFill>
        <p:spPr>
          <a:xfrm>
            <a:off x="3873365" y="4808745"/>
            <a:ext cx="1041362" cy="779318"/>
          </a:xfrm>
          <a:prstGeom prst="rect">
            <a:avLst/>
          </a:prstGeom>
        </p:spPr>
      </p:pic>
      <p:grpSp>
        <p:nvGrpSpPr>
          <p:cNvPr id="28" name="Group 27"/>
          <p:cNvGrpSpPr/>
          <p:nvPr/>
        </p:nvGrpSpPr>
        <p:grpSpPr>
          <a:xfrm>
            <a:off x="255984" y="5977819"/>
            <a:ext cx="6567086" cy="916567"/>
            <a:chOff x="255984" y="5977819"/>
            <a:chExt cx="6567086" cy="916567"/>
          </a:xfrm>
        </p:grpSpPr>
        <p:grpSp>
          <p:nvGrpSpPr>
            <p:cNvPr id="43" name="Group 42"/>
            <p:cNvGrpSpPr/>
            <p:nvPr/>
          </p:nvGrpSpPr>
          <p:grpSpPr>
            <a:xfrm>
              <a:off x="255984" y="5977819"/>
              <a:ext cx="6567086" cy="783197"/>
              <a:chOff x="255984" y="5977819"/>
              <a:chExt cx="6567086" cy="783197"/>
            </a:xfrm>
          </p:grpSpPr>
          <p:grpSp>
            <p:nvGrpSpPr>
              <p:cNvPr id="45" name="Group 44"/>
              <p:cNvGrpSpPr/>
              <p:nvPr/>
            </p:nvGrpSpPr>
            <p:grpSpPr>
              <a:xfrm>
                <a:off x="255984" y="6136420"/>
                <a:ext cx="6567086" cy="527573"/>
                <a:chOff x="62948" y="6180828"/>
                <a:chExt cx="6567086" cy="527573"/>
              </a:xfrm>
            </p:grpSpPr>
            <p:grpSp>
              <p:nvGrpSpPr>
                <p:cNvPr id="48" name="Group 47"/>
                <p:cNvGrpSpPr/>
                <p:nvPr/>
              </p:nvGrpSpPr>
              <p:grpSpPr>
                <a:xfrm>
                  <a:off x="1141839" y="6180828"/>
                  <a:ext cx="5488195" cy="390850"/>
                  <a:chOff x="1141839" y="6180828"/>
                  <a:chExt cx="5488195" cy="390850"/>
                </a:xfrm>
              </p:grpSpPr>
              <p:cxnSp>
                <p:nvCxnSpPr>
                  <p:cNvPr id="51" name="Straight Arrow Connector 50"/>
                  <p:cNvCxnSpPr>
                    <a:stCxn id="49"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3" name="Straight Arrow Connector 52"/>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5" name="Straight Arrow Connector 54"/>
                  <p:cNvCxnSpPr/>
                  <p:nvPr/>
                </p:nvCxnSpPr>
                <p:spPr>
                  <a:xfrm>
                    <a:off x="5935303" y="6559544"/>
                    <a:ext cx="694731" cy="10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6" name="Straight Arrow Connector 55"/>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9" name="Picture 2" descr="http://www.creativedining.com/wp-content/uploads/cds_logo.jpg"/>
                <p:cNvPicPr>
                  <a:picLocks noChangeAspect="1" noChangeArrowheads="1"/>
                </p:cNvPicPr>
                <p:nvPr/>
              </p:nvPicPr>
              <p:blipFill rotWithShape="1">
                <a:blip r:embed="rId11">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46"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13"/>
              <a:stretch>
                <a:fillRect/>
              </a:stretch>
            </p:blipFill>
            <p:spPr>
              <a:xfrm>
                <a:off x="4338045" y="5977819"/>
                <a:ext cx="335490" cy="316135"/>
              </a:xfrm>
              <a:prstGeom prst="rect">
                <a:avLst/>
              </a:prstGeom>
            </p:spPr>
          </p:pic>
        </p:grpSp>
        <p:pic>
          <p:nvPicPr>
            <p:cNvPr id="44" name="Picture 43"/>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57" name="Rectangle 56"/>
          <p:cNvSpPr/>
          <p:nvPr/>
        </p:nvSpPr>
        <p:spPr>
          <a:xfrm>
            <a:off x="4751670" y="6037866"/>
            <a:ext cx="1552602" cy="840917"/>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16" cstate="print">
            <a:extLst>
              <a:ext uri="{BEBA8EAE-BF5A-486C-A8C5-ECC9F3942E4B}">
                <a14:imgProps xmlns:a14="http://schemas.microsoft.com/office/drawing/2010/main">
                  <a14:imgLayer r:embed="rId17">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114447" y="6135886"/>
            <a:ext cx="893925" cy="670444"/>
          </a:xfrm>
          <a:prstGeom prst="rect">
            <a:avLst/>
          </a:prstGeom>
        </p:spPr>
      </p:pic>
      <p:pic>
        <p:nvPicPr>
          <p:cNvPr id="59" name="Picture 8" descr="http://media.mlive.com/education_impact/photo/commons-lawncalvin2jpg-e33041260e118252_large.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9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6918325" cy="1143000"/>
          </a:xfrm>
        </p:spPr>
        <p:txBody>
          <a:bodyPr/>
          <a:lstStyle/>
          <a:p>
            <a:pPr algn="ctr"/>
            <a:r>
              <a:rPr lang="en-US" sz="3400" dirty="0"/>
              <a:t>2006 Toro </a:t>
            </a:r>
            <a:r>
              <a:rPr lang="en-US" sz="3400" i="1" dirty="0"/>
              <a:t>GROUNDSMASTER </a:t>
            </a:r>
            <a:r>
              <a:rPr lang="en-US" sz="3400" dirty="0"/>
              <a:t>4000-D</a:t>
            </a:r>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25</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8957" y="1219201"/>
            <a:ext cx="6305550" cy="4488854"/>
          </a:xfrm>
          <a:prstGeom prst="rect">
            <a:avLst/>
          </a:prstGeom>
        </p:spPr>
      </p:pic>
      <p:grpSp>
        <p:nvGrpSpPr>
          <p:cNvPr id="37" name="Group 36"/>
          <p:cNvGrpSpPr/>
          <p:nvPr/>
        </p:nvGrpSpPr>
        <p:grpSpPr>
          <a:xfrm>
            <a:off x="255984" y="5977819"/>
            <a:ext cx="6567086" cy="916567"/>
            <a:chOff x="255984" y="5977819"/>
            <a:chExt cx="6567086" cy="916567"/>
          </a:xfrm>
        </p:grpSpPr>
        <p:grpSp>
          <p:nvGrpSpPr>
            <p:cNvPr id="38" name="Group 37"/>
            <p:cNvGrpSpPr/>
            <p:nvPr/>
          </p:nvGrpSpPr>
          <p:grpSpPr>
            <a:xfrm>
              <a:off x="255984" y="5977819"/>
              <a:ext cx="6567086" cy="783197"/>
              <a:chOff x="255984" y="5977819"/>
              <a:chExt cx="6567086" cy="783197"/>
            </a:xfrm>
          </p:grpSpPr>
          <p:grpSp>
            <p:nvGrpSpPr>
              <p:cNvPr id="40" name="Group 39"/>
              <p:cNvGrpSpPr/>
              <p:nvPr/>
            </p:nvGrpSpPr>
            <p:grpSpPr>
              <a:xfrm>
                <a:off x="255984" y="6136420"/>
                <a:ext cx="6567086" cy="527573"/>
                <a:chOff x="62948" y="6180828"/>
                <a:chExt cx="6567086" cy="527573"/>
              </a:xfrm>
            </p:grpSpPr>
            <p:grpSp>
              <p:nvGrpSpPr>
                <p:cNvPr id="43" name="Group 42"/>
                <p:cNvGrpSpPr/>
                <p:nvPr/>
              </p:nvGrpSpPr>
              <p:grpSpPr>
                <a:xfrm>
                  <a:off x="1141839" y="6180828"/>
                  <a:ext cx="5488195" cy="390850"/>
                  <a:chOff x="1141839" y="6180828"/>
                  <a:chExt cx="5488195" cy="390850"/>
                </a:xfrm>
              </p:grpSpPr>
              <p:cxnSp>
                <p:nvCxnSpPr>
                  <p:cNvPr id="45" name="Straight Arrow Connector 44"/>
                  <p:cNvCxnSpPr>
                    <a:stCxn id="44"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7" name="Straight Arrow Connector 46"/>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p:cNvCxnSpPr/>
                  <p:nvPr/>
                </p:nvCxnSpPr>
                <p:spPr>
                  <a:xfrm>
                    <a:off x="5935303" y="6559544"/>
                    <a:ext cx="694731" cy="10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9" name="Straight Arrow Connector 48"/>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4" name="Picture 2" descr="http://www.creativedining.com/wp-content/uploads/cds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41"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6"/>
              <a:stretch>
                <a:fillRect/>
              </a:stretch>
            </p:blipFill>
            <p:spPr>
              <a:xfrm>
                <a:off x="4338045" y="5977819"/>
                <a:ext cx="335490" cy="316135"/>
              </a:xfrm>
              <a:prstGeom prst="rect">
                <a:avLst/>
              </a:prstGeom>
            </p:spPr>
          </p:pic>
        </p:grpSp>
        <p:pic>
          <p:nvPicPr>
            <p:cNvPr id="39" name="Picture 3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50" name="Rectangle 49"/>
          <p:cNvSpPr/>
          <p:nvPr/>
        </p:nvSpPr>
        <p:spPr>
          <a:xfrm>
            <a:off x="4751670" y="6037866"/>
            <a:ext cx="1552602" cy="840917"/>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9" cstate="print">
            <a:extLst>
              <a:ext uri="{BEBA8EAE-BF5A-486C-A8C5-ECC9F3942E4B}">
                <a14:imgProps xmlns:a14="http://schemas.microsoft.com/office/drawing/2010/main">
                  <a14:imgLayer r:embed="rId10">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114447" y="6135886"/>
            <a:ext cx="893925" cy="670444"/>
          </a:xfrm>
          <a:prstGeom prst="rect">
            <a:avLst/>
          </a:prstGeom>
        </p:spPr>
      </p:pic>
      <p:pic>
        <p:nvPicPr>
          <p:cNvPr id="52" name="Picture 8" descr="http://media.mlive.com/education_impact/photo/commons-lawncalvin2jpg-e33041260e118252_larg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87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Experience</a:t>
            </a:r>
            <a:endParaRPr lang="en-US" dirty="0"/>
          </a:p>
        </p:txBody>
      </p:sp>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990600" y="1905000"/>
            <a:ext cx="1676400" cy="1676400"/>
          </a:xfrm>
          <a:prstGeom prst="rect">
            <a:avLst/>
          </a:prstGeom>
        </p:spPr>
      </p:pic>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26</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3505200" y="1981200"/>
            <a:ext cx="1524000" cy="1524000"/>
          </a:xfrm>
          <a:prstGeom prst="rect">
            <a:avLst/>
          </a:prstGeom>
        </p:spPr>
      </p:pic>
      <p:pic>
        <p:nvPicPr>
          <p:cNvPr id="8" name="Picture 7"/>
          <p:cNvPicPr>
            <a:picLocks noChangeAspect="1"/>
          </p:cNvPicPr>
          <p:nvPr/>
        </p:nvPicPr>
        <p:blipFill>
          <a:blip r:embed="rId7"/>
          <a:stretch>
            <a:fillRect/>
          </a:stretch>
        </p:blipFill>
        <p:spPr>
          <a:xfrm>
            <a:off x="6400800" y="2066511"/>
            <a:ext cx="1428750" cy="1428750"/>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0" b="97748" l="0" r="100000"/>
                    </a14:imgEffect>
                  </a14:imgLayer>
                </a14:imgProps>
              </a:ext>
            </a:extLst>
          </a:blip>
          <a:stretch>
            <a:fillRect/>
          </a:stretch>
        </p:blipFill>
        <p:spPr>
          <a:xfrm>
            <a:off x="2011639" y="3488525"/>
            <a:ext cx="2162175" cy="2114550"/>
          </a:xfrm>
          <a:prstGeom prst="rect">
            <a:avLst/>
          </a:prstGeom>
        </p:spPr>
      </p:pic>
      <p:pic>
        <p:nvPicPr>
          <p:cNvPr id="10" name="Picture 9"/>
          <p:cNvPicPr>
            <a:picLocks noChangeAspect="1"/>
          </p:cNvPicPr>
          <p:nvPr/>
        </p:nvPicPr>
        <p:blipFill>
          <a:blip r:embed="rId10"/>
          <a:stretch>
            <a:fillRect/>
          </a:stretch>
        </p:blipFill>
        <p:spPr>
          <a:xfrm>
            <a:off x="4572000" y="3657600"/>
            <a:ext cx="1828800" cy="1828800"/>
          </a:xfrm>
          <a:prstGeom prst="rect">
            <a:avLst/>
          </a:prstGeom>
        </p:spPr>
      </p:pic>
      <p:grpSp>
        <p:nvGrpSpPr>
          <p:cNvPr id="58" name="Group 57"/>
          <p:cNvGrpSpPr/>
          <p:nvPr/>
        </p:nvGrpSpPr>
        <p:grpSpPr>
          <a:xfrm>
            <a:off x="255984" y="5977819"/>
            <a:ext cx="6567086" cy="916567"/>
            <a:chOff x="255984" y="5977819"/>
            <a:chExt cx="6567086" cy="916567"/>
          </a:xfrm>
        </p:grpSpPr>
        <p:grpSp>
          <p:nvGrpSpPr>
            <p:cNvPr id="59" name="Group 58"/>
            <p:cNvGrpSpPr/>
            <p:nvPr/>
          </p:nvGrpSpPr>
          <p:grpSpPr>
            <a:xfrm>
              <a:off x="255984" y="5977819"/>
              <a:ext cx="6567086" cy="783197"/>
              <a:chOff x="255984" y="5977819"/>
              <a:chExt cx="6567086" cy="783197"/>
            </a:xfrm>
          </p:grpSpPr>
          <p:grpSp>
            <p:nvGrpSpPr>
              <p:cNvPr id="61" name="Group 60"/>
              <p:cNvGrpSpPr/>
              <p:nvPr/>
            </p:nvGrpSpPr>
            <p:grpSpPr>
              <a:xfrm>
                <a:off x="255984" y="6136420"/>
                <a:ext cx="6567086" cy="527573"/>
                <a:chOff x="62948" y="6180828"/>
                <a:chExt cx="6567086" cy="527573"/>
              </a:xfrm>
            </p:grpSpPr>
            <p:grpSp>
              <p:nvGrpSpPr>
                <p:cNvPr id="64" name="Group 63"/>
                <p:cNvGrpSpPr/>
                <p:nvPr/>
              </p:nvGrpSpPr>
              <p:grpSpPr>
                <a:xfrm>
                  <a:off x="1141839" y="6180828"/>
                  <a:ext cx="5488195" cy="390850"/>
                  <a:chOff x="1141839" y="6180828"/>
                  <a:chExt cx="5488195" cy="390850"/>
                </a:xfrm>
              </p:grpSpPr>
              <p:cxnSp>
                <p:nvCxnSpPr>
                  <p:cNvPr id="66" name="Straight Arrow Connector 65"/>
                  <p:cNvCxnSpPr>
                    <a:stCxn id="65"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7" name="Straight Arrow Connector 66"/>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8" name="Straight Arrow Connector 67"/>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9" name="Straight Arrow Connector 68"/>
                  <p:cNvCxnSpPr/>
                  <p:nvPr/>
                </p:nvCxnSpPr>
                <p:spPr>
                  <a:xfrm>
                    <a:off x="5935303" y="6559544"/>
                    <a:ext cx="694731" cy="10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0" name="Straight Arrow Connector 69"/>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65" name="Picture 2" descr="http://www.creativedining.com/wp-content/uploads/cds_logo.jpg"/>
                <p:cNvPicPr>
                  <a:picLocks noChangeAspect="1" noChangeArrowheads="1"/>
                </p:cNvPicPr>
                <p:nvPr/>
              </p:nvPicPr>
              <p:blipFill rotWithShape="1">
                <a:blip r:embed="rId11">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62"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p:cNvPicPr>
                <a:picLocks noChangeAspect="1"/>
              </p:cNvPicPr>
              <p:nvPr/>
            </p:nvPicPr>
            <p:blipFill>
              <a:blip r:embed="rId13"/>
              <a:stretch>
                <a:fillRect/>
              </a:stretch>
            </p:blipFill>
            <p:spPr>
              <a:xfrm>
                <a:off x="4338045" y="5977819"/>
                <a:ext cx="335490" cy="316135"/>
              </a:xfrm>
              <a:prstGeom prst="rect">
                <a:avLst/>
              </a:prstGeom>
            </p:spPr>
          </p:pic>
        </p:grpSp>
        <p:pic>
          <p:nvPicPr>
            <p:cNvPr id="60" name="Picture 5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71" name="Rectangle 70"/>
          <p:cNvSpPr/>
          <p:nvPr/>
        </p:nvSpPr>
        <p:spPr>
          <a:xfrm>
            <a:off x="4751670" y="6037866"/>
            <a:ext cx="1552602" cy="840917"/>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71"/>
          <p:cNvPicPr>
            <a:picLocks noChangeAspect="1"/>
          </p:cNvPicPr>
          <p:nvPr/>
        </p:nvPicPr>
        <p:blipFill>
          <a:blip r:embed="rId16" cstate="print">
            <a:extLst>
              <a:ext uri="{BEBA8EAE-BF5A-486C-A8C5-ECC9F3942E4B}">
                <a14:imgProps xmlns:a14="http://schemas.microsoft.com/office/drawing/2010/main">
                  <a14:imgLayer r:embed="rId17">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114447" y="6135886"/>
            <a:ext cx="893925" cy="670444"/>
          </a:xfrm>
          <a:prstGeom prst="rect">
            <a:avLst/>
          </a:prstGeom>
        </p:spPr>
      </p:pic>
      <p:pic>
        <p:nvPicPr>
          <p:cNvPr id="73" name="Picture 8" descr="http://media.mlive.com/education_impact/photo/commons-lawncalvin2jpg-e33041260e118252_large.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89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Vendors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27</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1448" y="2514600"/>
            <a:ext cx="5170046"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429" y="2178383"/>
            <a:ext cx="1783830" cy="1739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8" name="Group 37"/>
          <p:cNvGrpSpPr/>
          <p:nvPr/>
        </p:nvGrpSpPr>
        <p:grpSpPr>
          <a:xfrm>
            <a:off x="255984" y="5977819"/>
            <a:ext cx="6567086" cy="916567"/>
            <a:chOff x="255984" y="5977819"/>
            <a:chExt cx="6567086" cy="916567"/>
          </a:xfrm>
        </p:grpSpPr>
        <p:grpSp>
          <p:nvGrpSpPr>
            <p:cNvPr id="39" name="Group 38"/>
            <p:cNvGrpSpPr/>
            <p:nvPr/>
          </p:nvGrpSpPr>
          <p:grpSpPr>
            <a:xfrm>
              <a:off x="255984" y="5977819"/>
              <a:ext cx="6567086" cy="783197"/>
              <a:chOff x="255984" y="5977819"/>
              <a:chExt cx="6567086" cy="783197"/>
            </a:xfrm>
          </p:grpSpPr>
          <p:grpSp>
            <p:nvGrpSpPr>
              <p:cNvPr id="41" name="Group 40"/>
              <p:cNvGrpSpPr/>
              <p:nvPr/>
            </p:nvGrpSpPr>
            <p:grpSpPr>
              <a:xfrm>
                <a:off x="255984" y="6136420"/>
                <a:ext cx="6567086" cy="527573"/>
                <a:chOff x="62948" y="6180828"/>
                <a:chExt cx="6567086" cy="527573"/>
              </a:xfrm>
            </p:grpSpPr>
            <p:grpSp>
              <p:nvGrpSpPr>
                <p:cNvPr id="44" name="Group 43"/>
                <p:cNvGrpSpPr/>
                <p:nvPr/>
              </p:nvGrpSpPr>
              <p:grpSpPr>
                <a:xfrm>
                  <a:off x="1141839" y="6180828"/>
                  <a:ext cx="5488195" cy="390850"/>
                  <a:chOff x="1141839" y="6180828"/>
                  <a:chExt cx="5488195" cy="390850"/>
                </a:xfrm>
              </p:grpSpPr>
              <p:cxnSp>
                <p:nvCxnSpPr>
                  <p:cNvPr id="46" name="Straight Arrow Connector 45"/>
                  <p:cNvCxnSpPr>
                    <a:stCxn id="45"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7" name="Straight Arrow Connector 46"/>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9" name="Straight Arrow Connector 48"/>
                  <p:cNvCxnSpPr/>
                  <p:nvPr/>
                </p:nvCxnSpPr>
                <p:spPr>
                  <a:xfrm>
                    <a:off x="5935303" y="6559544"/>
                    <a:ext cx="694731" cy="10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0" name="Straight Arrow Connector 49"/>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5" name="Picture 2" descr="http://www.creativedining.com/wp-content/uploads/cds_logo.jpg"/>
                <p:cNvPicPr>
                  <a:picLocks noChangeAspect="1" noChangeArrowheads="1"/>
                </p:cNvPicPr>
                <p:nvPr/>
              </p:nvPicPr>
              <p:blipFill rotWithShape="1">
                <a:blip r:embed="rId5">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42"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p:cNvPicPr>
              <p:nvPr/>
            </p:nvPicPr>
            <p:blipFill>
              <a:blip r:embed="rId7"/>
              <a:stretch>
                <a:fillRect/>
              </a:stretch>
            </p:blipFill>
            <p:spPr>
              <a:xfrm>
                <a:off x="4338045" y="5977819"/>
                <a:ext cx="335490" cy="316135"/>
              </a:xfrm>
              <a:prstGeom prst="rect">
                <a:avLst/>
              </a:prstGeom>
            </p:spPr>
          </p:pic>
        </p:grpSp>
        <p:pic>
          <p:nvPicPr>
            <p:cNvPr id="40" name="Picture 3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51" name="Rectangle 50"/>
          <p:cNvSpPr/>
          <p:nvPr/>
        </p:nvSpPr>
        <p:spPr>
          <a:xfrm>
            <a:off x="4751670" y="6037866"/>
            <a:ext cx="1552602" cy="840917"/>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10" cstate="print">
            <a:extLst>
              <a:ext uri="{BEBA8EAE-BF5A-486C-A8C5-ECC9F3942E4B}">
                <a14:imgProps xmlns:a14="http://schemas.microsoft.com/office/drawing/2010/main">
                  <a14:imgLayer r:embed="rId11">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114447" y="6135886"/>
            <a:ext cx="893925" cy="670444"/>
          </a:xfrm>
          <a:prstGeom prst="rect">
            <a:avLst/>
          </a:prstGeom>
        </p:spPr>
      </p:pic>
      <p:pic>
        <p:nvPicPr>
          <p:cNvPr id="53" name="Picture 8" descr="http://media.mlive.com/education_impact/photo/commons-lawncalvin2jpg-e33041260e118252_large.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7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Kits Available</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28</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grpSp>
        <p:nvGrpSpPr>
          <p:cNvPr id="8" name="Group 7"/>
          <p:cNvGrpSpPr/>
          <p:nvPr/>
        </p:nvGrpSpPr>
        <p:grpSpPr>
          <a:xfrm>
            <a:off x="914400" y="1417638"/>
            <a:ext cx="7361237" cy="4292600"/>
            <a:chOff x="1752600" y="3200400"/>
            <a:chExt cx="5797184" cy="3535418"/>
          </a:xfrm>
        </p:grpSpPr>
        <p:pic>
          <p:nvPicPr>
            <p:cNvPr id="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200400"/>
              <a:ext cx="5409501" cy="344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5333201" y="6458876"/>
              <a:ext cx="2216583" cy="27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1200" dirty="0"/>
                <a:t>Image source: Greasecar.com</a:t>
              </a:r>
            </a:p>
          </p:txBody>
        </p:sp>
      </p:grpSp>
      <p:grpSp>
        <p:nvGrpSpPr>
          <p:cNvPr id="40" name="Group 39"/>
          <p:cNvGrpSpPr/>
          <p:nvPr/>
        </p:nvGrpSpPr>
        <p:grpSpPr>
          <a:xfrm>
            <a:off x="255984" y="5977819"/>
            <a:ext cx="6567086" cy="916567"/>
            <a:chOff x="255984" y="5977819"/>
            <a:chExt cx="6567086" cy="916567"/>
          </a:xfrm>
        </p:grpSpPr>
        <p:grpSp>
          <p:nvGrpSpPr>
            <p:cNvPr id="41" name="Group 40"/>
            <p:cNvGrpSpPr/>
            <p:nvPr/>
          </p:nvGrpSpPr>
          <p:grpSpPr>
            <a:xfrm>
              <a:off x="255984" y="5977819"/>
              <a:ext cx="6567086" cy="783197"/>
              <a:chOff x="255984" y="5977819"/>
              <a:chExt cx="6567086" cy="783197"/>
            </a:xfrm>
          </p:grpSpPr>
          <p:grpSp>
            <p:nvGrpSpPr>
              <p:cNvPr id="43" name="Group 42"/>
              <p:cNvGrpSpPr/>
              <p:nvPr/>
            </p:nvGrpSpPr>
            <p:grpSpPr>
              <a:xfrm>
                <a:off x="255984" y="6136420"/>
                <a:ext cx="6567086" cy="527573"/>
                <a:chOff x="62948" y="6180828"/>
                <a:chExt cx="6567086" cy="527573"/>
              </a:xfrm>
            </p:grpSpPr>
            <p:grpSp>
              <p:nvGrpSpPr>
                <p:cNvPr id="46" name="Group 45"/>
                <p:cNvGrpSpPr/>
                <p:nvPr/>
              </p:nvGrpSpPr>
              <p:grpSpPr>
                <a:xfrm>
                  <a:off x="1141839" y="6180828"/>
                  <a:ext cx="5488195" cy="390850"/>
                  <a:chOff x="1141839" y="6180828"/>
                  <a:chExt cx="5488195" cy="390850"/>
                </a:xfrm>
              </p:grpSpPr>
              <p:cxnSp>
                <p:nvCxnSpPr>
                  <p:cNvPr id="48" name="Straight Arrow Connector 47"/>
                  <p:cNvCxnSpPr>
                    <a:stCxn id="47"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9" name="Straight Arrow Connector 48"/>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0" name="Straight Arrow Connector 49"/>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1" name="Straight Arrow Connector 50"/>
                  <p:cNvCxnSpPr/>
                  <p:nvPr/>
                </p:nvCxnSpPr>
                <p:spPr>
                  <a:xfrm>
                    <a:off x="5935303" y="6559544"/>
                    <a:ext cx="694731" cy="10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7" name="Picture 2" descr="http://www.creativedining.com/wp-content/uploads/cds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44"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6"/>
              <a:stretch>
                <a:fillRect/>
              </a:stretch>
            </p:blipFill>
            <p:spPr>
              <a:xfrm>
                <a:off x="4338045" y="5977819"/>
                <a:ext cx="335490" cy="316135"/>
              </a:xfrm>
              <a:prstGeom prst="rect">
                <a:avLst/>
              </a:prstGeom>
            </p:spPr>
          </p:pic>
        </p:grpSp>
        <p:pic>
          <p:nvPicPr>
            <p:cNvPr id="42" name="Picture 4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53" name="Rectangle 52"/>
          <p:cNvSpPr/>
          <p:nvPr/>
        </p:nvSpPr>
        <p:spPr>
          <a:xfrm>
            <a:off x="4751670" y="6037866"/>
            <a:ext cx="1552602" cy="840917"/>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9" cstate="print">
            <a:extLst>
              <a:ext uri="{BEBA8EAE-BF5A-486C-A8C5-ECC9F3942E4B}">
                <a14:imgProps xmlns:a14="http://schemas.microsoft.com/office/drawing/2010/main">
                  <a14:imgLayer r:embed="rId10">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114447" y="6135886"/>
            <a:ext cx="893925" cy="670444"/>
          </a:xfrm>
          <a:prstGeom prst="rect">
            <a:avLst/>
          </a:prstGeom>
        </p:spPr>
      </p:pic>
      <p:pic>
        <p:nvPicPr>
          <p:cNvPr id="55" name="Picture 8" descr="http://media.mlive.com/education_impact/photo/commons-lawncalvin2jpg-e33041260e118252_larg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98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29</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grpSp>
        <p:nvGrpSpPr>
          <p:cNvPr id="6" name="Group 5"/>
          <p:cNvGrpSpPr/>
          <p:nvPr/>
        </p:nvGrpSpPr>
        <p:grpSpPr>
          <a:xfrm>
            <a:off x="2062508" y="0"/>
            <a:ext cx="5105400" cy="5619522"/>
            <a:chOff x="1752600" y="1243815"/>
            <a:chExt cx="4903717" cy="5537985"/>
          </a:xfrm>
        </p:grpSpPr>
        <p:pic>
          <p:nvPicPr>
            <p:cNvPr id="7" name="Picture 5"/>
            <p:cNvPicPr>
              <a:picLocks noChangeAspect="1"/>
            </p:cNvPicPr>
            <p:nvPr/>
          </p:nvPicPr>
          <p:blipFill>
            <a:blip r:embed="rId3">
              <a:extLst>
                <a:ext uri="{28A0092B-C50C-407E-A947-70E740481C1C}">
                  <a14:useLocalDpi xmlns:a14="http://schemas.microsoft.com/office/drawing/2010/main" val="0"/>
                </a:ext>
              </a:extLst>
            </a:blip>
            <a:srcRect l="30000" t="12373" r="30000" b="6024"/>
            <a:stretch>
              <a:fillRect/>
            </a:stretch>
          </p:blipFill>
          <p:spPr bwMode="auto">
            <a:xfrm>
              <a:off x="1752600" y="1273175"/>
              <a:ext cx="48006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4440167" y="1243815"/>
              <a:ext cx="2216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1200" dirty="0"/>
                <a:t>Image source: Greasecar.com</a:t>
              </a:r>
            </a:p>
          </p:txBody>
        </p:sp>
      </p:grpSp>
      <p:sp>
        <p:nvSpPr>
          <p:cNvPr id="9" name="Oval 8"/>
          <p:cNvSpPr/>
          <p:nvPr/>
        </p:nvSpPr>
        <p:spPr>
          <a:xfrm>
            <a:off x="5266911" y="4450250"/>
            <a:ext cx="1596197" cy="1169274"/>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14908" y="4502346"/>
            <a:ext cx="1595270" cy="1117175"/>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71428" y="2972943"/>
            <a:ext cx="971554" cy="856678"/>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186937" y="3523895"/>
            <a:ext cx="971554" cy="856678"/>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093432" y="2316708"/>
            <a:ext cx="971554" cy="856678"/>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781134" y="1353720"/>
            <a:ext cx="971554" cy="856678"/>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255984" y="5977819"/>
            <a:ext cx="6567086" cy="916567"/>
            <a:chOff x="255984" y="5977819"/>
            <a:chExt cx="6567086" cy="916567"/>
          </a:xfrm>
        </p:grpSpPr>
        <p:grpSp>
          <p:nvGrpSpPr>
            <p:cNvPr id="46" name="Group 45"/>
            <p:cNvGrpSpPr/>
            <p:nvPr/>
          </p:nvGrpSpPr>
          <p:grpSpPr>
            <a:xfrm>
              <a:off x="255984" y="5977819"/>
              <a:ext cx="6567086" cy="783197"/>
              <a:chOff x="255984" y="5977819"/>
              <a:chExt cx="6567086" cy="783197"/>
            </a:xfrm>
          </p:grpSpPr>
          <p:grpSp>
            <p:nvGrpSpPr>
              <p:cNvPr id="48" name="Group 47"/>
              <p:cNvGrpSpPr/>
              <p:nvPr/>
            </p:nvGrpSpPr>
            <p:grpSpPr>
              <a:xfrm>
                <a:off x="255984" y="6136420"/>
                <a:ext cx="6567086" cy="527573"/>
                <a:chOff x="62948" y="6180828"/>
                <a:chExt cx="6567086" cy="527573"/>
              </a:xfrm>
            </p:grpSpPr>
            <p:grpSp>
              <p:nvGrpSpPr>
                <p:cNvPr id="51" name="Group 50"/>
                <p:cNvGrpSpPr/>
                <p:nvPr/>
              </p:nvGrpSpPr>
              <p:grpSpPr>
                <a:xfrm>
                  <a:off x="1141839" y="6180828"/>
                  <a:ext cx="5488195" cy="390850"/>
                  <a:chOff x="1141839" y="6180828"/>
                  <a:chExt cx="5488195" cy="390850"/>
                </a:xfrm>
              </p:grpSpPr>
              <p:cxnSp>
                <p:nvCxnSpPr>
                  <p:cNvPr id="53" name="Straight Arrow Connector 52"/>
                  <p:cNvCxnSpPr>
                    <a:stCxn id="52"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4" name="Straight Arrow Connector 53"/>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5" name="Straight Arrow Connector 54"/>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6" name="Straight Arrow Connector 55"/>
                  <p:cNvCxnSpPr/>
                  <p:nvPr/>
                </p:nvCxnSpPr>
                <p:spPr>
                  <a:xfrm>
                    <a:off x="5935303" y="6559544"/>
                    <a:ext cx="694731" cy="10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7" name="Straight Arrow Connector 56"/>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52" name="Picture 2" descr="http://www.creativedining.com/wp-content/uploads/cds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49"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nvPicPr>
            <p:blipFill>
              <a:blip r:embed="rId6"/>
              <a:stretch>
                <a:fillRect/>
              </a:stretch>
            </p:blipFill>
            <p:spPr>
              <a:xfrm>
                <a:off x="4338045" y="5977819"/>
                <a:ext cx="335490" cy="316135"/>
              </a:xfrm>
              <a:prstGeom prst="rect">
                <a:avLst/>
              </a:prstGeom>
            </p:spPr>
          </p:pic>
        </p:grpSp>
        <p:pic>
          <p:nvPicPr>
            <p:cNvPr id="47" name="Picture 4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58" name="Rectangle 57"/>
          <p:cNvSpPr/>
          <p:nvPr/>
        </p:nvSpPr>
        <p:spPr>
          <a:xfrm>
            <a:off x="4751670" y="6037866"/>
            <a:ext cx="1552602" cy="840917"/>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9" cstate="print">
            <a:extLst>
              <a:ext uri="{BEBA8EAE-BF5A-486C-A8C5-ECC9F3942E4B}">
                <a14:imgProps xmlns:a14="http://schemas.microsoft.com/office/drawing/2010/main">
                  <a14:imgLayer r:embed="rId10">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114447" y="6135886"/>
            <a:ext cx="893925" cy="670444"/>
          </a:xfrm>
          <a:prstGeom prst="rect">
            <a:avLst/>
          </a:prstGeom>
        </p:spPr>
      </p:pic>
      <p:pic>
        <p:nvPicPr>
          <p:cNvPr id="60" name="Picture 8" descr="http://media.mlive.com/education_impact/photo/commons-lawncalvin2jpg-e33041260e118252_larg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03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4" grpId="0" animBg="1"/>
      <p:bldP spid="1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Segmentation</a:t>
            </a:r>
            <a:endParaRPr lang="en-US" dirty="0"/>
          </a:p>
        </p:txBody>
      </p:sp>
      <p:sp>
        <p:nvSpPr>
          <p:cNvPr id="6" name="Text Placeholder 5"/>
          <p:cNvSpPr>
            <a:spLocks noGrp="1"/>
          </p:cNvSpPr>
          <p:nvPr>
            <p:ph type="body" idx="1"/>
          </p:nvPr>
        </p:nvSpPr>
        <p:spPr>
          <a:xfrm>
            <a:off x="457200" y="1535112"/>
            <a:ext cx="2971800" cy="1131887"/>
          </a:xfrm>
        </p:spPr>
        <p:txBody>
          <a:bodyPr/>
          <a:lstStyle/>
          <a:p>
            <a:r>
              <a:rPr lang="en-US" sz="2800" dirty="0" smtClean="0"/>
              <a:t>Technical Feasibility</a:t>
            </a:r>
            <a:endParaRPr lang="en-US" sz="2800" dirty="0"/>
          </a:p>
        </p:txBody>
      </p:sp>
      <p:sp>
        <p:nvSpPr>
          <p:cNvPr id="7" name="Content Placeholder 6"/>
          <p:cNvSpPr>
            <a:spLocks noGrp="1"/>
          </p:cNvSpPr>
          <p:nvPr>
            <p:ph sz="half" idx="2"/>
          </p:nvPr>
        </p:nvSpPr>
        <p:spPr>
          <a:xfrm>
            <a:off x="457200" y="2784472"/>
            <a:ext cx="3657600" cy="3006727"/>
          </a:xfrm>
        </p:spPr>
        <p:txBody>
          <a:bodyPr/>
          <a:lstStyle/>
          <a:p>
            <a:r>
              <a:rPr lang="en-US" dirty="0" smtClean="0"/>
              <a:t>Fuel Selection</a:t>
            </a:r>
          </a:p>
          <a:p>
            <a:r>
              <a:rPr lang="en-US" dirty="0" smtClean="0"/>
              <a:t>Vehicle Selection</a:t>
            </a:r>
          </a:p>
          <a:p>
            <a:r>
              <a:rPr lang="en-US" dirty="0" smtClean="0"/>
              <a:t>Facilities Selection</a:t>
            </a:r>
          </a:p>
          <a:p>
            <a:r>
              <a:rPr lang="en-US" dirty="0" smtClean="0"/>
              <a:t>Future Planning</a:t>
            </a:r>
          </a:p>
        </p:txBody>
      </p:sp>
      <p:sp>
        <p:nvSpPr>
          <p:cNvPr id="9" name="Content Placeholder 8"/>
          <p:cNvSpPr>
            <a:spLocks noGrp="1"/>
          </p:cNvSpPr>
          <p:nvPr>
            <p:ph sz="quarter" idx="4"/>
          </p:nvPr>
        </p:nvSpPr>
        <p:spPr>
          <a:xfrm>
            <a:off x="4419600" y="2784471"/>
            <a:ext cx="3657600" cy="3006729"/>
          </a:xfrm>
        </p:spPr>
        <p:txBody>
          <a:bodyPr/>
          <a:lstStyle/>
          <a:p>
            <a:r>
              <a:rPr lang="en-US" dirty="0"/>
              <a:t>Students</a:t>
            </a:r>
          </a:p>
          <a:p>
            <a:r>
              <a:rPr lang="en-US" dirty="0"/>
              <a:t>Prospective Students</a:t>
            </a:r>
          </a:p>
          <a:p>
            <a:r>
              <a:rPr lang="en-US" dirty="0"/>
              <a:t>Faculty/Staff</a:t>
            </a:r>
          </a:p>
          <a:p>
            <a:r>
              <a:rPr lang="en-US" dirty="0"/>
              <a:t>Alumni/Community</a:t>
            </a:r>
          </a:p>
          <a:p>
            <a:r>
              <a:rPr lang="en-US" dirty="0"/>
              <a:t>Donors</a:t>
            </a:r>
          </a:p>
          <a:p>
            <a:r>
              <a:rPr lang="en-US" dirty="0" smtClean="0"/>
              <a:t>Decision-Makers</a:t>
            </a:r>
            <a:endParaRPr lang="en-US" sz="2000"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3</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dirty="0"/>
          </a:p>
        </p:txBody>
      </p:sp>
      <p:sp>
        <p:nvSpPr>
          <p:cNvPr id="10" name="Text Placeholder 5"/>
          <p:cNvSpPr txBox="1">
            <a:spLocks/>
          </p:cNvSpPr>
          <p:nvPr/>
        </p:nvSpPr>
        <p:spPr bwMode="auto">
          <a:xfrm>
            <a:off x="4865688" y="1535111"/>
            <a:ext cx="297180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marL="0" indent="0" algn="ctr" rtl="0" eaLnBrk="1" fontAlgn="base" hangingPunct="1">
              <a:spcBef>
                <a:spcPct val="20000"/>
              </a:spcBef>
              <a:spcAft>
                <a:spcPct val="0"/>
              </a:spcAft>
              <a:buClr>
                <a:schemeClr val="accent1"/>
              </a:buClr>
              <a:buFont typeface="Arial" panose="020B0604020202020204" pitchFamily="34" charset="0"/>
              <a:buNone/>
              <a:defRPr sz="2000" b="1" kern="1200">
                <a:solidFill>
                  <a:schemeClr val="tx2"/>
                </a:solidFill>
                <a:latin typeface="+mn-lt"/>
                <a:ea typeface="+mn-ea"/>
                <a:cs typeface="+mn-cs"/>
              </a:defRPr>
            </a:lvl1pPr>
            <a:lvl2pPr marL="457200" indent="0" algn="l" rtl="0" eaLnBrk="1" fontAlgn="base" hangingPunct="1">
              <a:spcBef>
                <a:spcPct val="20000"/>
              </a:spcBef>
              <a:spcAft>
                <a:spcPct val="0"/>
              </a:spcAft>
              <a:buClr>
                <a:schemeClr val="accent2"/>
              </a:buClr>
              <a:buFont typeface="Arial" panose="020B0604020202020204" pitchFamily="34" charset="0"/>
              <a:buNone/>
              <a:defRPr sz="2000" b="1" kern="1200">
                <a:solidFill>
                  <a:schemeClr val="tx1"/>
                </a:solidFill>
                <a:latin typeface="+mn-lt"/>
                <a:ea typeface="+mn-ea"/>
                <a:cs typeface="+mn-cs"/>
              </a:defRPr>
            </a:lvl2pPr>
            <a:lvl3pPr marL="914400" indent="0" algn="l" rtl="0" eaLnBrk="1" fontAlgn="base" hangingPunct="1">
              <a:spcBef>
                <a:spcPct val="20000"/>
              </a:spcBef>
              <a:spcAft>
                <a:spcPct val="0"/>
              </a:spcAft>
              <a:buClr>
                <a:srgbClr val="D2CB6C"/>
              </a:buClr>
              <a:buFont typeface="Arial" panose="020B0604020202020204" pitchFamily="34" charset="0"/>
              <a:buNone/>
              <a:defRPr sz="1800" b="1" kern="1200">
                <a:solidFill>
                  <a:schemeClr val="tx1"/>
                </a:solidFill>
                <a:latin typeface="+mn-lt"/>
                <a:ea typeface="+mn-ea"/>
                <a:cs typeface="+mn-cs"/>
              </a:defRPr>
            </a:lvl3pPr>
            <a:lvl4pPr marL="1371600" indent="0" algn="l" rtl="0" eaLnBrk="1" fontAlgn="base" hangingPunct="1">
              <a:spcBef>
                <a:spcPct val="20000"/>
              </a:spcBef>
              <a:spcAft>
                <a:spcPct val="0"/>
              </a:spcAft>
              <a:buClr>
                <a:srgbClr val="95A39D"/>
              </a:buClr>
              <a:buFont typeface="Arial" panose="020B0604020202020204" pitchFamily="34" charset="0"/>
              <a:buNone/>
              <a:defRPr sz="1600" b="1" kern="1200">
                <a:solidFill>
                  <a:schemeClr val="tx1"/>
                </a:solidFill>
                <a:latin typeface="+mn-lt"/>
                <a:ea typeface="+mn-ea"/>
                <a:cs typeface="+mn-cs"/>
              </a:defRPr>
            </a:lvl4pPr>
            <a:lvl5pPr marL="1828800" indent="0" algn="l" rtl="0" eaLnBrk="1" fontAlgn="base" hangingPunct="1">
              <a:spcBef>
                <a:spcPct val="20000"/>
              </a:spcBef>
              <a:spcAft>
                <a:spcPct val="0"/>
              </a:spcAft>
              <a:buClr>
                <a:srgbClr val="C89F5D"/>
              </a:buClr>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r>
              <a:rPr lang="en-US" sz="2800" dirty="0" smtClean="0"/>
              <a:t>Messaging &amp; Communication</a:t>
            </a:r>
            <a:endParaRPr lang="en-US" sz="2800" dirty="0"/>
          </a:p>
        </p:txBody>
      </p:sp>
    </p:spTree>
    <p:extLst>
      <p:ext uri="{BB962C8B-B14F-4D97-AF65-F5344CB8AC3E}">
        <p14:creationId xmlns:p14="http://schemas.microsoft.com/office/powerpoint/2010/main" val="399585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WVO Tank Location</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30</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3675" y="1386170"/>
            <a:ext cx="5815835" cy="434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rot="161027">
            <a:off x="3270350" y="3280325"/>
            <a:ext cx="2102614" cy="1469203"/>
            <a:chOff x="3124200" y="3505200"/>
            <a:chExt cx="2667000" cy="1866900"/>
          </a:xfrm>
        </p:grpSpPr>
        <p:sp>
          <p:nvSpPr>
            <p:cNvPr id="3" name="Rectangle 2"/>
            <p:cNvSpPr/>
            <p:nvPr/>
          </p:nvSpPr>
          <p:spPr>
            <a:xfrm>
              <a:off x="3124200" y="3505200"/>
              <a:ext cx="2667000" cy="1866900"/>
            </a:xfrm>
            <a:prstGeom prst="rect">
              <a:avLst/>
            </a:prstGeom>
            <a:solidFill>
              <a:schemeClr val="bg1">
                <a:lumMod val="65000"/>
                <a:alpha val="61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21438973">
              <a:off x="3893285" y="4018175"/>
              <a:ext cx="1239838" cy="369332"/>
            </a:xfrm>
            <a:prstGeom prst="rect">
              <a:avLst/>
            </a:prstGeom>
            <a:noFill/>
          </p:spPr>
          <p:txBody>
            <a:bodyPr wrap="square" rtlCol="0">
              <a:spAutoFit/>
            </a:bodyPr>
            <a:lstStyle/>
            <a:p>
              <a:r>
                <a:rPr lang="en-US" dirty="0" smtClean="0"/>
                <a:t>WVO Tank</a:t>
              </a:r>
              <a:endParaRPr lang="en-US" dirty="0"/>
            </a:p>
          </p:txBody>
        </p:sp>
      </p:grpSp>
      <p:grpSp>
        <p:nvGrpSpPr>
          <p:cNvPr id="40" name="Group 39"/>
          <p:cNvGrpSpPr/>
          <p:nvPr/>
        </p:nvGrpSpPr>
        <p:grpSpPr>
          <a:xfrm>
            <a:off x="255984" y="5977819"/>
            <a:ext cx="6567086" cy="916567"/>
            <a:chOff x="255984" y="5977819"/>
            <a:chExt cx="6567086" cy="916567"/>
          </a:xfrm>
        </p:grpSpPr>
        <p:grpSp>
          <p:nvGrpSpPr>
            <p:cNvPr id="41" name="Group 40"/>
            <p:cNvGrpSpPr/>
            <p:nvPr/>
          </p:nvGrpSpPr>
          <p:grpSpPr>
            <a:xfrm>
              <a:off x="255984" y="5977819"/>
              <a:ext cx="6567086" cy="783197"/>
              <a:chOff x="255984" y="5977819"/>
              <a:chExt cx="6567086" cy="783197"/>
            </a:xfrm>
          </p:grpSpPr>
          <p:grpSp>
            <p:nvGrpSpPr>
              <p:cNvPr id="43" name="Group 42"/>
              <p:cNvGrpSpPr/>
              <p:nvPr/>
            </p:nvGrpSpPr>
            <p:grpSpPr>
              <a:xfrm>
                <a:off x="255984" y="6136420"/>
                <a:ext cx="6567086" cy="527573"/>
                <a:chOff x="62948" y="6180828"/>
                <a:chExt cx="6567086" cy="527573"/>
              </a:xfrm>
            </p:grpSpPr>
            <p:grpSp>
              <p:nvGrpSpPr>
                <p:cNvPr id="46" name="Group 45"/>
                <p:cNvGrpSpPr/>
                <p:nvPr/>
              </p:nvGrpSpPr>
              <p:grpSpPr>
                <a:xfrm>
                  <a:off x="1141839" y="6180828"/>
                  <a:ext cx="5488195" cy="390850"/>
                  <a:chOff x="1141839" y="6180828"/>
                  <a:chExt cx="5488195" cy="390850"/>
                </a:xfrm>
              </p:grpSpPr>
              <p:cxnSp>
                <p:nvCxnSpPr>
                  <p:cNvPr id="48" name="Straight Arrow Connector 47"/>
                  <p:cNvCxnSpPr>
                    <a:stCxn id="47"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9" name="Straight Arrow Connector 48"/>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0" name="Straight Arrow Connector 49"/>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1" name="Straight Arrow Connector 50"/>
                  <p:cNvCxnSpPr/>
                  <p:nvPr/>
                </p:nvCxnSpPr>
                <p:spPr>
                  <a:xfrm>
                    <a:off x="5935303" y="6559544"/>
                    <a:ext cx="694731" cy="10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7" name="Picture 2" descr="http://www.creativedining.com/wp-content/uploads/cds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44"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6"/>
              <a:stretch>
                <a:fillRect/>
              </a:stretch>
            </p:blipFill>
            <p:spPr>
              <a:xfrm>
                <a:off x="4338045" y="5977819"/>
                <a:ext cx="335490" cy="316135"/>
              </a:xfrm>
              <a:prstGeom prst="rect">
                <a:avLst/>
              </a:prstGeom>
            </p:spPr>
          </p:pic>
        </p:grpSp>
        <p:pic>
          <p:nvPicPr>
            <p:cNvPr id="42" name="Picture 4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53" name="Rectangle 52"/>
          <p:cNvSpPr/>
          <p:nvPr/>
        </p:nvSpPr>
        <p:spPr>
          <a:xfrm>
            <a:off x="4751670" y="6037866"/>
            <a:ext cx="1552602" cy="840917"/>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a:blip r:embed="rId9" cstate="print">
            <a:extLst>
              <a:ext uri="{BEBA8EAE-BF5A-486C-A8C5-ECC9F3942E4B}">
                <a14:imgProps xmlns:a14="http://schemas.microsoft.com/office/drawing/2010/main">
                  <a14:imgLayer r:embed="rId10">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114447" y="6135886"/>
            <a:ext cx="893925" cy="670444"/>
          </a:xfrm>
          <a:prstGeom prst="rect">
            <a:avLst/>
          </a:prstGeom>
        </p:spPr>
      </p:pic>
      <p:pic>
        <p:nvPicPr>
          <p:cNvPr id="55" name="Picture 8" descr="http://media.mlive.com/education_impact/photo/commons-lawncalvin2jpg-e33041260e118252_larg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9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Controller</a:t>
            </a:r>
            <a:endParaRPr lang="en-US" dirty="0"/>
          </a:p>
        </p:txBody>
      </p:sp>
      <p:sp>
        <p:nvSpPr>
          <p:cNvPr id="18436"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p>
            <a:fld id="{EB57EB4E-6F9E-4B5A-97C9-F5B9255568D8}" type="slidenum">
              <a:rPr lang="en-US"/>
              <a:pPr/>
              <a:t>31</a:t>
            </a:fld>
            <a:endParaRPr lang="en-US"/>
          </a:p>
        </p:txBody>
      </p:sp>
      <p:sp>
        <p:nvSpPr>
          <p:cNvPr id="5" name="Date Placeholder 4"/>
          <p:cNvSpPr>
            <a:spLocks noGrp="1"/>
          </p:cNvSpPr>
          <p:nvPr>
            <p:ph type="dt" sz="quarter" idx="12"/>
          </p:nvPr>
        </p:nvSpPr>
        <p:spPr/>
        <p:txBody>
          <a:bodyPr/>
          <a:lstStyle/>
          <a:p>
            <a:pPr>
              <a:defRPr/>
            </a:pPr>
            <a:r>
              <a:rPr lang="en-US" smtClean="0"/>
              <a:t>12/09/2013</a:t>
            </a:r>
            <a:endParaRPr lang="en-US"/>
          </a:p>
        </p:txBody>
      </p:sp>
      <p:pic>
        <p:nvPicPr>
          <p:cNvPr id="18438"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8288" y="1384224"/>
            <a:ext cx="6259089" cy="417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7"/>
          <p:cNvSpPr txBox="1">
            <a:spLocks noChangeArrowheads="1"/>
          </p:cNvSpPr>
          <p:nvPr/>
        </p:nvSpPr>
        <p:spPr bwMode="auto">
          <a:xfrm>
            <a:off x="5073670" y="1428823"/>
            <a:ext cx="25733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1200" dirty="0"/>
              <a:t>Image source: Greasecar.com</a:t>
            </a:r>
          </a:p>
        </p:txBody>
      </p:sp>
      <p:grpSp>
        <p:nvGrpSpPr>
          <p:cNvPr id="38" name="Group 37"/>
          <p:cNvGrpSpPr/>
          <p:nvPr/>
        </p:nvGrpSpPr>
        <p:grpSpPr>
          <a:xfrm>
            <a:off x="255984" y="5977819"/>
            <a:ext cx="6567086" cy="916567"/>
            <a:chOff x="255984" y="5977819"/>
            <a:chExt cx="6567086" cy="916567"/>
          </a:xfrm>
        </p:grpSpPr>
        <p:grpSp>
          <p:nvGrpSpPr>
            <p:cNvPr id="39" name="Group 38"/>
            <p:cNvGrpSpPr/>
            <p:nvPr/>
          </p:nvGrpSpPr>
          <p:grpSpPr>
            <a:xfrm>
              <a:off x="255984" y="5977819"/>
              <a:ext cx="6567086" cy="783197"/>
              <a:chOff x="255984" y="5977819"/>
              <a:chExt cx="6567086" cy="783197"/>
            </a:xfrm>
          </p:grpSpPr>
          <p:grpSp>
            <p:nvGrpSpPr>
              <p:cNvPr id="41" name="Group 40"/>
              <p:cNvGrpSpPr/>
              <p:nvPr/>
            </p:nvGrpSpPr>
            <p:grpSpPr>
              <a:xfrm>
                <a:off x="255984" y="6136420"/>
                <a:ext cx="6567086" cy="527573"/>
                <a:chOff x="62948" y="6180828"/>
                <a:chExt cx="6567086" cy="527573"/>
              </a:xfrm>
            </p:grpSpPr>
            <p:grpSp>
              <p:nvGrpSpPr>
                <p:cNvPr id="44" name="Group 43"/>
                <p:cNvGrpSpPr/>
                <p:nvPr/>
              </p:nvGrpSpPr>
              <p:grpSpPr>
                <a:xfrm>
                  <a:off x="1141839" y="6180828"/>
                  <a:ext cx="5488195" cy="390850"/>
                  <a:chOff x="1141839" y="6180828"/>
                  <a:chExt cx="5488195" cy="390850"/>
                </a:xfrm>
              </p:grpSpPr>
              <p:cxnSp>
                <p:nvCxnSpPr>
                  <p:cNvPr id="46" name="Straight Arrow Connector 45"/>
                  <p:cNvCxnSpPr>
                    <a:stCxn id="45"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7" name="Straight Arrow Connector 46"/>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9" name="Straight Arrow Connector 48"/>
                  <p:cNvCxnSpPr/>
                  <p:nvPr/>
                </p:nvCxnSpPr>
                <p:spPr>
                  <a:xfrm>
                    <a:off x="5935303" y="6559544"/>
                    <a:ext cx="694731" cy="10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0" name="Straight Arrow Connector 49"/>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5" name="Picture 2" descr="http://www.creativedining.com/wp-content/uploads/cds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42"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p:cNvPicPr>
              <p:nvPr/>
            </p:nvPicPr>
            <p:blipFill>
              <a:blip r:embed="rId6"/>
              <a:stretch>
                <a:fillRect/>
              </a:stretch>
            </p:blipFill>
            <p:spPr>
              <a:xfrm>
                <a:off x="4338045" y="5977819"/>
                <a:ext cx="335490" cy="316135"/>
              </a:xfrm>
              <a:prstGeom prst="rect">
                <a:avLst/>
              </a:prstGeom>
            </p:spPr>
          </p:pic>
        </p:grpSp>
        <p:pic>
          <p:nvPicPr>
            <p:cNvPr id="40" name="Picture 3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51" name="Rectangle 50"/>
          <p:cNvSpPr/>
          <p:nvPr/>
        </p:nvSpPr>
        <p:spPr>
          <a:xfrm>
            <a:off x="4751670" y="6037866"/>
            <a:ext cx="1552602" cy="840917"/>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9" cstate="print">
            <a:extLst>
              <a:ext uri="{BEBA8EAE-BF5A-486C-A8C5-ECC9F3942E4B}">
                <a14:imgProps xmlns:a14="http://schemas.microsoft.com/office/drawing/2010/main">
                  <a14:imgLayer r:embed="rId10">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114447" y="6135886"/>
            <a:ext cx="893925" cy="670444"/>
          </a:xfrm>
          <a:prstGeom prst="rect">
            <a:avLst/>
          </a:prstGeom>
        </p:spPr>
      </p:pic>
      <p:pic>
        <p:nvPicPr>
          <p:cNvPr id="53" name="Picture 8" descr="http://media.mlive.com/education_impact/photo/commons-lawncalvin2jpg-e33041260e118252_larg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4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32</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sp>
        <p:nvSpPr>
          <p:cNvPr id="6" name="Title 1"/>
          <p:cNvSpPr>
            <a:spLocks noGrp="1"/>
          </p:cNvSpPr>
          <p:nvPr>
            <p:ph type="title"/>
          </p:nvPr>
        </p:nvSpPr>
        <p:spPr>
          <a:xfrm>
            <a:off x="1463675" y="304800"/>
            <a:ext cx="6842125" cy="1143000"/>
          </a:xfrm>
        </p:spPr>
        <p:txBody>
          <a:bodyPr/>
          <a:lstStyle/>
          <a:p>
            <a:r>
              <a:rPr lang="en-US" dirty="0" smtClean="0"/>
              <a:t>Controller Location</a:t>
            </a:r>
            <a:endParaRPr lang="en-US" dirty="0"/>
          </a:p>
        </p:txBody>
      </p:sp>
      <p:pic>
        <p:nvPicPr>
          <p:cNvPr id="8" name="Picture 5"/>
          <p:cNvPicPr>
            <a:picLocks noChangeAspect="1"/>
          </p:cNvPicPr>
          <p:nvPr/>
        </p:nvPicPr>
        <p:blipFill>
          <a:blip r:embed="rId3">
            <a:extLst>
              <a:ext uri="{28A0092B-C50C-407E-A947-70E740481C1C}">
                <a14:useLocalDpi xmlns:a14="http://schemas.microsoft.com/office/drawing/2010/main" val="0"/>
              </a:ext>
            </a:extLst>
          </a:blip>
          <a:srcRect t="22733"/>
          <a:stretch>
            <a:fillRect/>
          </a:stretch>
        </p:blipFill>
        <p:spPr bwMode="auto">
          <a:xfrm>
            <a:off x="838200" y="1533525"/>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5866847" y="2786584"/>
            <a:ext cx="1779438" cy="1608681"/>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234034" y="2366889"/>
            <a:ext cx="2924529" cy="742149"/>
            <a:chOff x="1609601" y="2494156"/>
            <a:chExt cx="3571422" cy="872789"/>
          </a:xfrm>
        </p:grpSpPr>
        <p:sp>
          <p:nvSpPr>
            <p:cNvPr id="2" name="Rectangle 1"/>
            <p:cNvSpPr/>
            <p:nvPr/>
          </p:nvSpPr>
          <p:spPr>
            <a:xfrm rot="21480000">
              <a:off x="1609601" y="2494156"/>
              <a:ext cx="3571422" cy="872789"/>
            </a:xfrm>
            <a:prstGeom prst="rect">
              <a:avLst/>
            </a:prstGeom>
            <a:solidFill>
              <a:schemeClr val="bg1">
                <a:lumMod val="65000"/>
                <a:alpha val="78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93245" y="2749650"/>
              <a:ext cx="1521986" cy="472659"/>
            </a:xfrm>
            <a:prstGeom prst="rect">
              <a:avLst/>
            </a:prstGeom>
            <a:noFill/>
          </p:spPr>
          <p:txBody>
            <a:bodyPr wrap="square" rtlCol="0">
              <a:spAutoFit/>
            </a:bodyPr>
            <a:lstStyle/>
            <a:p>
              <a:r>
                <a:rPr lang="en-US" dirty="0" smtClean="0"/>
                <a:t>WVO Tank</a:t>
              </a:r>
              <a:endParaRPr lang="en-US" dirty="0"/>
            </a:p>
          </p:txBody>
        </p:sp>
      </p:grpSp>
      <p:grpSp>
        <p:nvGrpSpPr>
          <p:cNvPr id="26" name="Group 25"/>
          <p:cNvGrpSpPr/>
          <p:nvPr/>
        </p:nvGrpSpPr>
        <p:grpSpPr>
          <a:xfrm>
            <a:off x="255984" y="5977819"/>
            <a:ext cx="6567086" cy="916567"/>
            <a:chOff x="255984" y="5977819"/>
            <a:chExt cx="6567086" cy="916567"/>
          </a:xfrm>
        </p:grpSpPr>
        <p:grpSp>
          <p:nvGrpSpPr>
            <p:cNvPr id="42" name="Group 41"/>
            <p:cNvGrpSpPr/>
            <p:nvPr/>
          </p:nvGrpSpPr>
          <p:grpSpPr>
            <a:xfrm>
              <a:off x="255984" y="5977819"/>
              <a:ext cx="6567086" cy="783197"/>
              <a:chOff x="255984" y="5977819"/>
              <a:chExt cx="6567086" cy="783197"/>
            </a:xfrm>
          </p:grpSpPr>
          <p:grpSp>
            <p:nvGrpSpPr>
              <p:cNvPr id="44" name="Group 43"/>
              <p:cNvGrpSpPr/>
              <p:nvPr/>
            </p:nvGrpSpPr>
            <p:grpSpPr>
              <a:xfrm>
                <a:off x="255984" y="6136420"/>
                <a:ext cx="6567086" cy="527573"/>
                <a:chOff x="62948" y="6180828"/>
                <a:chExt cx="6567086" cy="527573"/>
              </a:xfrm>
            </p:grpSpPr>
            <p:grpSp>
              <p:nvGrpSpPr>
                <p:cNvPr id="47" name="Group 46"/>
                <p:cNvGrpSpPr/>
                <p:nvPr/>
              </p:nvGrpSpPr>
              <p:grpSpPr>
                <a:xfrm>
                  <a:off x="1141839" y="6180828"/>
                  <a:ext cx="5488195" cy="390850"/>
                  <a:chOff x="1141839" y="6180828"/>
                  <a:chExt cx="5488195" cy="390850"/>
                </a:xfrm>
              </p:grpSpPr>
              <p:cxnSp>
                <p:nvCxnSpPr>
                  <p:cNvPr id="49" name="Straight Arrow Connector 48"/>
                  <p:cNvCxnSpPr>
                    <a:stCxn id="48"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0" name="Straight Arrow Connector 49"/>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1" name="Straight Arrow Connector 50"/>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p:cNvCxnSpPr/>
                  <p:nvPr/>
                </p:nvCxnSpPr>
                <p:spPr>
                  <a:xfrm>
                    <a:off x="5935303" y="6559544"/>
                    <a:ext cx="694731" cy="10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3" name="Straight Arrow Connector 52"/>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8" name="Picture 2" descr="http://www.creativedining.com/wp-content/uploads/cds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45"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p:cNvPicPr>
              <p:nvPr/>
            </p:nvPicPr>
            <p:blipFill>
              <a:blip r:embed="rId6"/>
              <a:stretch>
                <a:fillRect/>
              </a:stretch>
            </p:blipFill>
            <p:spPr>
              <a:xfrm>
                <a:off x="4338045" y="5977819"/>
                <a:ext cx="335490" cy="316135"/>
              </a:xfrm>
              <a:prstGeom prst="rect">
                <a:avLst/>
              </a:prstGeom>
            </p:spPr>
          </p:pic>
        </p:grpSp>
        <p:pic>
          <p:nvPicPr>
            <p:cNvPr id="43" name="Picture 4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54" name="Rectangle 53"/>
          <p:cNvSpPr/>
          <p:nvPr/>
        </p:nvSpPr>
        <p:spPr>
          <a:xfrm>
            <a:off x="4751670" y="6037866"/>
            <a:ext cx="1552602" cy="840917"/>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a:blip r:embed="rId9" cstate="print">
            <a:extLst>
              <a:ext uri="{BEBA8EAE-BF5A-486C-A8C5-ECC9F3942E4B}">
                <a14:imgProps xmlns:a14="http://schemas.microsoft.com/office/drawing/2010/main">
                  <a14:imgLayer r:embed="rId10">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114447" y="6135886"/>
            <a:ext cx="893925" cy="670444"/>
          </a:xfrm>
          <a:prstGeom prst="rect">
            <a:avLst/>
          </a:prstGeom>
        </p:spPr>
      </p:pic>
      <p:pic>
        <p:nvPicPr>
          <p:cNvPr id="56" name="Picture 8" descr="http://media.mlive.com/education_impact/photo/commons-lawncalvin2jpg-e33041260e118252_larg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2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Costs</a:t>
            </a:r>
            <a:endParaRPr lang="en-US" dirty="0"/>
          </a:p>
        </p:txBody>
      </p:sp>
      <p:sp>
        <p:nvSpPr>
          <p:cNvPr id="3" name="Content Placeholder 2"/>
          <p:cNvSpPr>
            <a:spLocks noGrp="1"/>
          </p:cNvSpPr>
          <p:nvPr>
            <p:ph idx="1"/>
          </p:nvPr>
        </p:nvSpPr>
        <p:spPr>
          <a:xfrm>
            <a:off x="457200" y="1905000"/>
            <a:ext cx="7620000" cy="2819400"/>
          </a:xfrm>
        </p:spPr>
        <p:txBody>
          <a:bodyPr/>
          <a:lstStyle/>
          <a:p>
            <a:r>
              <a:rPr lang="en-US" dirty="0" smtClean="0"/>
              <a:t>The purchased equipment costs of this system derive from:</a:t>
            </a:r>
          </a:p>
          <a:p>
            <a:pPr lvl="1"/>
            <a:r>
              <a:rPr lang="en-US" dirty="0" smtClean="0"/>
              <a:t>Greasecar WVO kit:			$1595</a:t>
            </a:r>
          </a:p>
          <a:p>
            <a:pPr lvl="1"/>
            <a:r>
              <a:rPr lang="en-US" dirty="0" smtClean="0"/>
              <a:t>Greasecar “Co-Pilot” controller:	$  300</a:t>
            </a:r>
          </a:p>
          <a:p>
            <a:pPr lvl="1"/>
            <a:r>
              <a:rPr lang="en-US" dirty="0" smtClean="0"/>
              <a:t>Calvin Physical Plant labor:		$  360</a:t>
            </a:r>
          </a:p>
          <a:p>
            <a:pPr lvl="1"/>
            <a:r>
              <a:rPr lang="en-US" dirty="0" smtClean="0"/>
              <a:t>Insulating tank cover:		$    40 </a:t>
            </a:r>
          </a:p>
          <a:p>
            <a:pPr marL="411163" lvl="1" indent="0">
              <a:buNone/>
            </a:pPr>
            <a:r>
              <a:rPr lang="en-US" dirty="0" smtClean="0"/>
              <a:t>			       </a:t>
            </a:r>
            <a:r>
              <a:rPr lang="en-US" sz="3200" b="1" dirty="0" smtClean="0"/>
              <a:t>Total: 	$2295</a:t>
            </a:r>
          </a:p>
          <a:p>
            <a:pPr marL="411163" lvl="1" indent="0">
              <a:buNone/>
            </a:pPr>
            <a:endParaRPr lang="en-US" sz="2400" b="1" dirty="0" smtClean="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33</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dirty="0"/>
          </a:p>
        </p:txBody>
      </p:sp>
      <p:cxnSp>
        <p:nvCxnSpPr>
          <p:cNvPr id="7" name="Straight Connector 6"/>
          <p:cNvCxnSpPr/>
          <p:nvPr/>
        </p:nvCxnSpPr>
        <p:spPr>
          <a:xfrm>
            <a:off x="838200" y="3810000"/>
            <a:ext cx="7010400" cy="0"/>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255984" y="5977819"/>
            <a:ext cx="6567086" cy="916567"/>
            <a:chOff x="255984" y="5977819"/>
            <a:chExt cx="6567086" cy="916567"/>
          </a:xfrm>
        </p:grpSpPr>
        <p:grpSp>
          <p:nvGrpSpPr>
            <p:cNvPr id="40" name="Group 39"/>
            <p:cNvGrpSpPr/>
            <p:nvPr/>
          </p:nvGrpSpPr>
          <p:grpSpPr>
            <a:xfrm>
              <a:off x="255984" y="5977819"/>
              <a:ext cx="6567086" cy="783197"/>
              <a:chOff x="255984" y="5977819"/>
              <a:chExt cx="6567086" cy="783197"/>
            </a:xfrm>
          </p:grpSpPr>
          <p:grpSp>
            <p:nvGrpSpPr>
              <p:cNvPr id="42" name="Group 41"/>
              <p:cNvGrpSpPr/>
              <p:nvPr/>
            </p:nvGrpSpPr>
            <p:grpSpPr>
              <a:xfrm>
                <a:off x="255984" y="6136420"/>
                <a:ext cx="6567086" cy="527573"/>
                <a:chOff x="62948" y="6180828"/>
                <a:chExt cx="6567086" cy="527573"/>
              </a:xfrm>
            </p:grpSpPr>
            <p:grpSp>
              <p:nvGrpSpPr>
                <p:cNvPr id="45" name="Group 44"/>
                <p:cNvGrpSpPr/>
                <p:nvPr/>
              </p:nvGrpSpPr>
              <p:grpSpPr>
                <a:xfrm>
                  <a:off x="1141839" y="6180828"/>
                  <a:ext cx="5488195" cy="390850"/>
                  <a:chOff x="1141839" y="6180828"/>
                  <a:chExt cx="5488195" cy="390850"/>
                </a:xfrm>
              </p:grpSpPr>
              <p:cxnSp>
                <p:nvCxnSpPr>
                  <p:cNvPr id="47" name="Straight Arrow Connector 46"/>
                  <p:cNvCxnSpPr>
                    <a:stCxn id="46"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9" name="Straight Arrow Connector 48"/>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0" name="Straight Arrow Connector 49"/>
                  <p:cNvCxnSpPr/>
                  <p:nvPr/>
                </p:nvCxnSpPr>
                <p:spPr>
                  <a:xfrm>
                    <a:off x="5935303" y="6559544"/>
                    <a:ext cx="694731" cy="10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1" name="Straight Arrow Connector 50"/>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6" name="Picture 2" descr="http://www.creativedining.com/wp-content/uploads/cds_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4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5"/>
              <a:stretch>
                <a:fillRect/>
              </a:stretch>
            </p:blipFill>
            <p:spPr>
              <a:xfrm>
                <a:off x="4338045" y="5977819"/>
                <a:ext cx="335490" cy="316135"/>
              </a:xfrm>
              <a:prstGeom prst="rect">
                <a:avLst/>
              </a:prstGeom>
            </p:spPr>
          </p:pic>
        </p:grpSp>
        <p:pic>
          <p:nvPicPr>
            <p:cNvPr id="41" name="Picture 4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52" name="Rectangle 51"/>
          <p:cNvSpPr/>
          <p:nvPr/>
        </p:nvSpPr>
        <p:spPr>
          <a:xfrm>
            <a:off x="4751670" y="6037866"/>
            <a:ext cx="1552602" cy="840917"/>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8" cstate="print">
            <a:extLst>
              <a:ext uri="{BEBA8EAE-BF5A-486C-A8C5-ECC9F3942E4B}">
                <a14:imgProps xmlns:a14="http://schemas.microsoft.com/office/drawing/2010/main">
                  <a14:imgLayer r:embed="rId9">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114447" y="6135886"/>
            <a:ext cx="893925" cy="670444"/>
          </a:xfrm>
          <a:prstGeom prst="rect">
            <a:avLst/>
          </a:prstGeom>
        </p:spPr>
      </p:pic>
      <p:pic>
        <p:nvPicPr>
          <p:cNvPr id="54" name="Picture 8" descr="http://media.mlive.com/education_impact/photo/commons-lawncalvin2jpg-e33041260e118252_larg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75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143000"/>
            <a:ext cx="7543800" cy="2593975"/>
          </a:xfrm>
        </p:spPr>
        <p:txBody>
          <a:bodyPr/>
          <a:lstStyle/>
          <a:p>
            <a:pPr fontAlgn="auto">
              <a:spcAft>
                <a:spcPts val="0"/>
              </a:spcAft>
              <a:defRPr/>
            </a:pPr>
            <a:r>
              <a:rPr lang="en-US" dirty="0" smtClean="0"/>
              <a:t>Long-Term Planning</a:t>
            </a:r>
            <a:endParaRPr lang="en-US" dirty="0"/>
          </a:p>
        </p:txBody>
      </p:sp>
      <p:sp>
        <p:nvSpPr>
          <p:cNvPr id="3" name="Subtitle 2"/>
          <p:cNvSpPr>
            <a:spLocks noGrp="1"/>
          </p:cNvSpPr>
          <p:nvPr>
            <p:ph type="subTitle" idx="1"/>
          </p:nvPr>
        </p:nvSpPr>
        <p:spPr>
          <a:xfrm>
            <a:off x="533400" y="3736975"/>
            <a:ext cx="4846638" cy="800100"/>
          </a:xfrm>
        </p:spPr>
        <p:txBody>
          <a:bodyPr rtlCol="0"/>
          <a:lstStyle/>
          <a:p>
            <a:pPr fontAlgn="auto">
              <a:spcAft>
                <a:spcPts val="0"/>
              </a:spcAft>
              <a:defRPr/>
            </a:pPr>
            <a:r>
              <a:rPr lang="en-US" dirty="0" smtClean="0"/>
              <a:t>Presented by Brandon Koster</a:t>
            </a:r>
            <a:endParaRPr lang="en-US" dirty="0"/>
          </a:p>
        </p:txBody>
      </p:sp>
      <p:sp>
        <p:nvSpPr>
          <p:cNvPr id="63492" name="Date Placeholder 4"/>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2000250" indent="-171450" eaLnBrk="0" fontAlgn="base" hangingPunct="0">
              <a:spcBef>
                <a:spcPct val="0"/>
              </a:spcBef>
              <a:spcAft>
                <a:spcPct val="0"/>
              </a:spcAft>
              <a:defRPr>
                <a:solidFill>
                  <a:schemeClr val="tx1"/>
                </a:solidFill>
                <a:latin typeface="Calibri" panose="020F0502020204030204" pitchFamily="34" charset="0"/>
              </a:defRPr>
            </a:lvl6pPr>
            <a:lvl7pPr marL="2457450" indent="-171450" eaLnBrk="0" fontAlgn="base" hangingPunct="0">
              <a:spcBef>
                <a:spcPct val="0"/>
              </a:spcBef>
              <a:spcAft>
                <a:spcPct val="0"/>
              </a:spcAft>
              <a:defRPr>
                <a:solidFill>
                  <a:schemeClr val="tx1"/>
                </a:solidFill>
                <a:latin typeface="Calibri" panose="020F0502020204030204" pitchFamily="34" charset="0"/>
              </a:defRPr>
            </a:lvl7pPr>
            <a:lvl8pPr marL="2914650" indent="-171450" eaLnBrk="0" fontAlgn="base" hangingPunct="0">
              <a:spcBef>
                <a:spcPct val="0"/>
              </a:spcBef>
              <a:spcAft>
                <a:spcPct val="0"/>
              </a:spcAft>
              <a:defRPr>
                <a:solidFill>
                  <a:schemeClr val="tx1"/>
                </a:solidFill>
                <a:latin typeface="Calibri" panose="020F0502020204030204" pitchFamily="34" charset="0"/>
              </a:defRPr>
            </a:lvl8pPr>
            <a:lvl9pPr marL="3371850" indent="-17145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rgbClr val="DFDCB7"/>
                </a:solidFill>
              </a:rPr>
              <a:t>12/09/2013</a:t>
            </a:r>
          </a:p>
        </p:txBody>
      </p:sp>
      <p:sp>
        <p:nvSpPr>
          <p:cNvPr id="63493" name="Slide Number Placeholder 5"/>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2000250" indent="-171450" eaLnBrk="0" fontAlgn="base" hangingPunct="0">
              <a:spcBef>
                <a:spcPct val="0"/>
              </a:spcBef>
              <a:spcAft>
                <a:spcPct val="0"/>
              </a:spcAft>
              <a:defRPr>
                <a:solidFill>
                  <a:schemeClr val="tx1"/>
                </a:solidFill>
                <a:latin typeface="Calibri" panose="020F0502020204030204" pitchFamily="34" charset="0"/>
              </a:defRPr>
            </a:lvl6pPr>
            <a:lvl7pPr marL="2457450" indent="-171450" eaLnBrk="0" fontAlgn="base" hangingPunct="0">
              <a:spcBef>
                <a:spcPct val="0"/>
              </a:spcBef>
              <a:spcAft>
                <a:spcPct val="0"/>
              </a:spcAft>
              <a:defRPr>
                <a:solidFill>
                  <a:schemeClr val="tx1"/>
                </a:solidFill>
                <a:latin typeface="Calibri" panose="020F0502020204030204" pitchFamily="34" charset="0"/>
              </a:defRPr>
            </a:lvl7pPr>
            <a:lvl8pPr marL="2914650" indent="-171450" eaLnBrk="0" fontAlgn="base" hangingPunct="0">
              <a:spcBef>
                <a:spcPct val="0"/>
              </a:spcBef>
              <a:spcAft>
                <a:spcPct val="0"/>
              </a:spcAft>
              <a:defRPr>
                <a:solidFill>
                  <a:schemeClr val="tx1"/>
                </a:solidFill>
                <a:latin typeface="Calibri" panose="020F0502020204030204" pitchFamily="34" charset="0"/>
              </a:defRPr>
            </a:lvl8pPr>
            <a:lvl9pPr marL="3371850" indent="-171450" eaLnBrk="0" fontAlgn="base" hangingPunct="0">
              <a:spcBef>
                <a:spcPct val="0"/>
              </a:spcBef>
              <a:spcAft>
                <a:spcPct val="0"/>
              </a:spcAft>
              <a:defRPr>
                <a:solidFill>
                  <a:schemeClr val="tx1"/>
                </a:solidFill>
                <a:latin typeface="Calibri" panose="020F0502020204030204" pitchFamily="34" charset="0"/>
              </a:defRPr>
            </a:lvl9pPr>
          </a:lstStyle>
          <a:p>
            <a:fld id="{7E3FBE7C-0C75-4885-972C-64CB79CC3537}" type="slidenum">
              <a:rPr lang="en-US" smtClean="0">
                <a:solidFill>
                  <a:srgbClr val="FFFFFF"/>
                </a:solidFill>
              </a:rPr>
              <a:pPr/>
              <a:t>34</a:t>
            </a:fld>
            <a:endParaRPr lang="en-US" smtClean="0">
              <a:solidFill>
                <a:srgbClr val="FFFFFF"/>
              </a:solidFill>
            </a:endParaRPr>
          </a:p>
        </p:txBody>
      </p:sp>
    </p:spTree>
    <p:extLst>
      <p:ext uri="{BB962C8B-B14F-4D97-AF65-F5344CB8AC3E}">
        <p14:creationId xmlns:p14="http://schemas.microsoft.com/office/powerpoint/2010/main" val="48697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0"/>
            <a:ext cx="5181600" cy="1143000"/>
          </a:xfrm>
        </p:spPr>
        <p:txBody>
          <a:bodyPr/>
          <a:lstStyle/>
          <a:p>
            <a:r>
              <a:rPr lang="en-US" dirty="0" smtClean="0"/>
              <a:t>CERF Involvement?</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35</a:t>
            </a:fld>
            <a:endParaRPr lang="en-US" dirty="0"/>
          </a:p>
        </p:txBody>
      </p:sp>
      <p:sp>
        <p:nvSpPr>
          <p:cNvPr id="5" name="Date Placeholder 4"/>
          <p:cNvSpPr>
            <a:spLocks noGrp="1"/>
          </p:cNvSpPr>
          <p:nvPr>
            <p:ph type="dt" sz="half" idx="12"/>
          </p:nvPr>
        </p:nvSpPr>
        <p:spPr/>
        <p:txBody>
          <a:bodyPr/>
          <a:lstStyle/>
          <a:p>
            <a:pPr>
              <a:defRPr/>
            </a:pPr>
            <a:r>
              <a:rPr lang="en-US" smtClean="0"/>
              <a:t>12/09/2013</a:t>
            </a:r>
            <a:endParaRPr lang="en-US"/>
          </a:p>
        </p:txBody>
      </p:sp>
      <p:sp>
        <p:nvSpPr>
          <p:cNvPr id="6" name="Title 1"/>
          <p:cNvSpPr txBox="1">
            <a:spLocks/>
          </p:cNvSpPr>
          <p:nvPr/>
        </p:nvSpPr>
        <p:spPr>
          <a:xfrm>
            <a:off x="1447800" y="1257299"/>
            <a:ext cx="5486400" cy="1143000"/>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4600" kern="1200" spc="-100">
                <a:solidFill>
                  <a:schemeClr val="tx2"/>
                </a:solidFill>
                <a:latin typeface="+mj-lt"/>
                <a:ea typeface="+mj-ea"/>
                <a:cs typeface="+mj-cs"/>
              </a:defRPr>
            </a:lvl1pPr>
            <a:lvl2pPr algn="l" rtl="0" eaLnBrk="1" fontAlgn="base" hangingPunct="1">
              <a:spcBef>
                <a:spcPct val="0"/>
              </a:spcBef>
              <a:spcAft>
                <a:spcPct val="0"/>
              </a:spcAft>
              <a:defRPr sz="4600">
                <a:solidFill>
                  <a:schemeClr val="tx2"/>
                </a:solidFill>
                <a:latin typeface="Cambria" panose="02040503050406030204" pitchFamily="18" charset="0"/>
              </a:defRPr>
            </a:lvl2pPr>
            <a:lvl3pPr algn="l" rtl="0" eaLnBrk="1" fontAlgn="base" hangingPunct="1">
              <a:spcBef>
                <a:spcPct val="0"/>
              </a:spcBef>
              <a:spcAft>
                <a:spcPct val="0"/>
              </a:spcAft>
              <a:defRPr sz="4600">
                <a:solidFill>
                  <a:schemeClr val="tx2"/>
                </a:solidFill>
                <a:latin typeface="Cambria" panose="02040503050406030204" pitchFamily="18" charset="0"/>
              </a:defRPr>
            </a:lvl3pPr>
            <a:lvl4pPr algn="l" rtl="0" eaLnBrk="1" fontAlgn="base" hangingPunct="1">
              <a:spcBef>
                <a:spcPct val="0"/>
              </a:spcBef>
              <a:spcAft>
                <a:spcPct val="0"/>
              </a:spcAft>
              <a:defRPr sz="4600">
                <a:solidFill>
                  <a:schemeClr val="tx2"/>
                </a:solidFill>
                <a:latin typeface="Cambria" panose="02040503050406030204" pitchFamily="18" charset="0"/>
              </a:defRPr>
            </a:lvl4pPr>
            <a:lvl5pPr algn="l" rtl="0" eaLnBrk="1" fontAlgn="base" hangingPunct="1">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r>
              <a:rPr lang="en-US" dirty="0" smtClean="0"/>
              <a:t>Mower Maintenance?</a:t>
            </a:r>
            <a:endParaRPr lang="en-US" dirty="0"/>
          </a:p>
        </p:txBody>
      </p:sp>
      <p:sp>
        <p:nvSpPr>
          <p:cNvPr id="7" name="Title 1"/>
          <p:cNvSpPr txBox="1">
            <a:spLocks/>
          </p:cNvSpPr>
          <p:nvPr/>
        </p:nvSpPr>
        <p:spPr>
          <a:xfrm>
            <a:off x="1447800" y="3980623"/>
            <a:ext cx="6019800" cy="1143000"/>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4600" kern="1200" spc="-100">
                <a:solidFill>
                  <a:schemeClr val="tx2"/>
                </a:solidFill>
                <a:latin typeface="+mj-lt"/>
                <a:ea typeface="+mj-ea"/>
                <a:cs typeface="+mj-cs"/>
              </a:defRPr>
            </a:lvl1pPr>
            <a:lvl2pPr algn="l" rtl="0" eaLnBrk="1" fontAlgn="base" hangingPunct="1">
              <a:spcBef>
                <a:spcPct val="0"/>
              </a:spcBef>
              <a:spcAft>
                <a:spcPct val="0"/>
              </a:spcAft>
              <a:defRPr sz="4600">
                <a:solidFill>
                  <a:schemeClr val="tx2"/>
                </a:solidFill>
                <a:latin typeface="Cambria" panose="02040503050406030204" pitchFamily="18" charset="0"/>
              </a:defRPr>
            </a:lvl2pPr>
            <a:lvl3pPr algn="l" rtl="0" eaLnBrk="1" fontAlgn="base" hangingPunct="1">
              <a:spcBef>
                <a:spcPct val="0"/>
              </a:spcBef>
              <a:spcAft>
                <a:spcPct val="0"/>
              </a:spcAft>
              <a:defRPr sz="4600">
                <a:solidFill>
                  <a:schemeClr val="tx2"/>
                </a:solidFill>
                <a:latin typeface="Cambria" panose="02040503050406030204" pitchFamily="18" charset="0"/>
              </a:defRPr>
            </a:lvl3pPr>
            <a:lvl4pPr algn="l" rtl="0" eaLnBrk="1" fontAlgn="base" hangingPunct="1">
              <a:spcBef>
                <a:spcPct val="0"/>
              </a:spcBef>
              <a:spcAft>
                <a:spcPct val="0"/>
              </a:spcAft>
              <a:defRPr sz="4600">
                <a:solidFill>
                  <a:schemeClr val="tx2"/>
                </a:solidFill>
                <a:latin typeface="Cambria" panose="02040503050406030204" pitchFamily="18" charset="0"/>
              </a:defRPr>
            </a:lvl4pPr>
            <a:lvl5pPr algn="l" rtl="0" eaLnBrk="1" fontAlgn="base" hangingPunct="1">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r>
              <a:rPr lang="en-US" dirty="0" smtClean="0"/>
              <a:t>Educational Outcomes?</a:t>
            </a:r>
            <a:endParaRPr lang="en-US" dirty="0"/>
          </a:p>
        </p:txBody>
      </p:sp>
      <p:sp>
        <p:nvSpPr>
          <p:cNvPr id="8" name="Title 1"/>
          <p:cNvSpPr txBox="1">
            <a:spLocks/>
          </p:cNvSpPr>
          <p:nvPr/>
        </p:nvSpPr>
        <p:spPr>
          <a:xfrm>
            <a:off x="1447800" y="2209800"/>
            <a:ext cx="5181600" cy="1143000"/>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4600" kern="1200" spc="-100">
                <a:solidFill>
                  <a:schemeClr val="tx2"/>
                </a:solidFill>
                <a:latin typeface="+mj-lt"/>
                <a:ea typeface="+mj-ea"/>
                <a:cs typeface="+mj-cs"/>
              </a:defRPr>
            </a:lvl1pPr>
            <a:lvl2pPr algn="l" rtl="0" eaLnBrk="1" fontAlgn="base" hangingPunct="1">
              <a:spcBef>
                <a:spcPct val="0"/>
              </a:spcBef>
              <a:spcAft>
                <a:spcPct val="0"/>
              </a:spcAft>
              <a:defRPr sz="4600">
                <a:solidFill>
                  <a:schemeClr val="tx2"/>
                </a:solidFill>
                <a:latin typeface="Cambria" panose="02040503050406030204" pitchFamily="18" charset="0"/>
              </a:defRPr>
            </a:lvl2pPr>
            <a:lvl3pPr algn="l" rtl="0" eaLnBrk="1" fontAlgn="base" hangingPunct="1">
              <a:spcBef>
                <a:spcPct val="0"/>
              </a:spcBef>
              <a:spcAft>
                <a:spcPct val="0"/>
              </a:spcAft>
              <a:defRPr sz="4600">
                <a:solidFill>
                  <a:schemeClr val="tx2"/>
                </a:solidFill>
                <a:latin typeface="Cambria" panose="02040503050406030204" pitchFamily="18" charset="0"/>
              </a:defRPr>
            </a:lvl3pPr>
            <a:lvl4pPr algn="l" rtl="0" eaLnBrk="1" fontAlgn="base" hangingPunct="1">
              <a:spcBef>
                <a:spcPct val="0"/>
              </a:spcBef>
              <a:spcAft>
                <a:spcPct val="0"/>
              </a:spcAft>
              <a:defRPr sz="4600">
                <a:solidFill>
                  <a:schemeClr val="tx2"/>
                </a:solidFill>
                <a:latin typeface="Cambria" panose="02040503050406030204" pitchFamily="18" charset="0"/>
              </a:defRPr>
            </a:lvl4pPr>
            <a:lvl5pPr algn="l" rtl="0" eaLnBrk="1" fontAlgn="base" hangingPunct="1">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r>
              <a:rPr lang="en-US" dirty="0" smtClean="0"/>
              <a:t>Possible Expansion?</a:t>
            </a:r>
            <a:endParaRPr lang="en-US" dirty="0"/>
          </a:p>
        </p:txBody>
      </p:sp>
      <p:grpSp>
        <p:nvGrpSpPr>
          <p:cNvPr id="9" name="Group 8"/>
          <p:cNvGrpSpPr/>
          <p:nvPr/>
        </p:nvGrpSpPr>
        <p:grpSpPr>
          <a:xfrm>
            <a:off x="255984" y="5977819"/>
            <a:ext cx="6567086" cy="916567"/>
            <a:chOff x="255984" y="5977819"/>
            <a:chExt cx="6567086" cy="916567"/>
          </a:xfrm>
        </p:grpSpPr>
        <p:grpSp>
          <p:nvGrpSpPr>
            <p:cNvPr id="10" name="Group 9"/>
            <p:cNvGrpSpPr/>
            <p:nvPr/>
          </p:nvGrpSpPr>
          <p:grpSpPr>
            <a:xfrm>
              <a:off x="255984" y="5977819"/>
              <a:ext cx="6567086" cy="783197"/>
              <a:chOff x="255984" y="5977819"/>
              <a:chExt cx="6567086" cy="783197"/>
            </a:xfrm>
          </p:grpSpPr>
          <p:grpSp>
            <p:nvGrpSpPr>
              <p:cNvPr id="12" name="Group 11"/>
              <p:cNvGrpSpPr/>
              <p:nvPr/>
            </p:nvGrpSpPr>
            <p:grpSpPr>
              <a:xfrm>
                <a:off x="255984" y="6136420"/>
                <a:ext cx="6567086" cy="527573"/>
                <a:chOff x="62948" y="6180828"/>
                <a:chExt cx="6567086" cy="527573"/>
              </a:xfrm>
            </p:grpSpPr>
            <p:grpSp>
              <p:nvGrpSpPr>
                <p:cNvPr id="15" name="Group 14"/>
                <p:cNvGrpSpPr/>
                <p:nvPr/>
              </p:nvGrpSpPr>
              <p:grpSpPr>
                <a:xfrm>
                  <a:off x="1141839" y="6180828"/>
                  <a:ext cx="5488195" cy="390850"/>
                  <a:chOff x="1141839" y="6180828"/>
                  <a:chExt cx="5488195" cy="390850"/>
                </a:xfrm>
              </p:grpSpPr>
              <p:cxnSp>
                <p:nvCxnSpPr>
                  <p:cNvPr id="17" name="Straight Arrow Connector 16"/>
                  <p:cNvCxnSpPr>
                    <a:stCxn id="16"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a:off x="5935303" y="6559544"/>
                    <a:ext cx="694731" cy="10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6" name="Picture 2" descr="http://www.creativedining.com/wp-content/uploads/cds_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a:stretch>
                <a:fillRect/>
              </a:stretch>
            </p:blipFill>
            <p:spPr>
              <a:xfrm>
                <a:off x="4338045" y="5977819"/>
                <a:ext cx="335490" cy="316135"/>
              </a:xfrm>
              <a:prstGeom prst="rect">
                <a:avLst/>
              </a:prstGeom>
            </p:spPr>
          </p:pic>
        </p:grpSp>
        <p:pic>
          <p:nvPicPr>
            <p:cNvPr id="11" name="Picture 1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pic>
        <p:nvPicPr>
          <p:cNvPr id="23" name="Picture 22"/>
          <p:cNvPicPr>
            <a:picLocks noChangeAspect="1"/>
          </p:cNvPicPr>
          <p:nvPr/>
        </p:nvPicPr>
        <p:blipFill>
          <a:blip r:embed="rId8" cstate="print">
            <a:extLst>
              <a:ext uri="{BEBA8EAE-BF5A-486C-A8C5-ECC9F3942E4B}">
                <a14:imgProps xmlns:a14="http://schemas.microsoft.com/office/drawing/2010/main">
                  <a14:imgLayer r:embed="rId9">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114447" y="6135886"/>
            <a:ext cx="893925" cy="670444"/>
          </a:xfrm>
          <a:prstGeom prst="rect">
            <a:avLst/>
          </a:prstGeom>
        </p:spPr>
      </p:pic>
      <p:pic>
        <p:nvPicPr>
          <p:cNvPr id="24" name="Picture 8" descr="http://media.mlive.com/education_impact/photo/commons-lawncalvin2jpg-e33041260e118252_larg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9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36</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dirty="0"/>
          </a:p>
        </p:txBody>
      </p:sp>
      <p:sp>
        <p:nvSpPr>
          <p:cNvPr id="20" name="Title 1"/>
          <p:cNvSpPr txBox="1">
            <a:spLocks/>
          </p:cNvSpPr>
          <p:nvPr/>
        </p:nvSpPr>
        <p:spPr>
          <a:xfrm>
            <a:off x="1463675" y="274638"/>
            <a:ext cx="6613525" cy="1402478"/>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4600" kern="1200" spc="-100">
                <a:solidFill>
                  <a:schemeClr val="tx2"/>
                </a:solidFill>
                <a:latin typeface="+mj-lt"/>
                <a:ea typeface="+mj-ea"/>
                <a:cs typeface="+mj-cs"/>
              </a:defRPr>
            </a:lvl1pPr>
            <a:lvl2pPr algn="l" rtl="0" eaLnBrk="1" fontAlgn="base" hangingPunct="1">
              <a:spcBef>
                <a:spcPct val="0"/>
              </a:spcBef>
              <a:spcAft>
                <a:spcPct val="0"/>
              </a:spcAft>
              <a:defRPr sz="4600">
                <a:solidFill>
                  <a:schemeClr val="tx2"/>
                </a:solidFill>
                <a:latin typeface="Cambria" panose="02040503050406030204" pitchFamily="18" charset="0"/>
              </a:defRPr>
            </a:lvl2pPr>
            <a:lvl3pPr algn="l" rtl="0" eaLnBrk="1" fontAlgn="base" hangingPunct="1">
              <a:spcBef>
                <a:spcPct val="0"/>
              </a:spcBef>
              <a:spcAft>
                <a:spcPct val="0"/>
              </a:spcAft>
              <a:defRPr sz="4600">
                <a:solidFill>
                  <a:schemeClr val="tx2"/>
                </a:solidFill>
                <a:latin typeface="Cambria" panose="02040503050406030204" pitchFamily="18" charset="0"/>
              </a:defRPr>
            </a:lvl3pPr>
            <a:lvl4pPr algn="l" rtl="0" eaLnBrk="1" fontAlgn="base" hangingPunct="1">
              <a:spcBef>
                <a:spcPct val="0"/>
              </a:spcBef>
              <a:spcAft>
                <a:spcPct val="0"/>
              </a:spcAft>
              <a:defRPr sz="4600">
                <a:solidFill>
                  <a:schemeClr val="tx2"/>
                </a:solidFill>
                <a:latin typeface="Cambria" panose="02040503050406030204" pitchFamily="18" charset="0"/>
              </a:defRPr>
            </a:lvl4pPr>
            <a:lvl5pPr algn="l" rtl="0" eaLnBrk="1" fontAlgn="base" hangingPunct="1">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defRPr/>
            </a:pPr>
            <a:r>
              <a:rPr lang="en-US" dirty="0" smtClean="0"/>
              <a:t>Fuel Injector Maintenance </a:t>
            </a:r>
            <a:endParaRPr lang="en-US" dirty="0"/>
          </a:p>
        </p:txBody>
      </p:sp>
      <p:pic>
        <p:nvPicPr>
          <p:cNvPr id="25" name="Picture 2" descr="http://ecx.images-amazon.com/images/I/31AHDPsmfBL.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333" b="99000" l="10000" r="93000">
                        <a14:foregroundMark x1="49000" y1="6000" x2="64000" y2="5000"/>
                        <a14:backgroundMark x1="57333" y1="10333" x2="57333" y2="10333"/>
                        <a14:backgroundMark x1="45000" y1="6000" x2="45000" y2="6000"/>
                        <a14:backgroundMark x1="60000" y1="13000" x2="60000" y2="13000"/>
                        <a14:backgroundMark x1="51000" y1="11333" x2="51000" y2="11333"/>
                        <a14:backgroundMark x1="50000" y1="13000" x2="62000" y2="11333"/>
                      </a14:backgroundRemoval>
                    </a14:imgEffect>
                  </a14:imgLayer>
                </a14:imgProps>
              </a:ext>
              <a:ext uri="{28A0092B-C50C-407E-A947-70E740481C1C}">
                <a14:useLocalDpi xmlns:a14="http://schemas.microsoft.com/office/drawing/2010/main" val="0"/>
              </a:ext>
            </a:extLst>
          </a:blip>
          <a:srcRect/>
          <a:stretch>
            <a:fillRect/>
          </a:stretch>
        </p:blipFill>
        <p:spPr bwMode="auto">
          <a:xfrm>
            <a:off x="4590273" y="1677116"/>
            <a:ext cx="3525806" cy="352580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5427353" y="5122545"/>
            <a:ext cx="1811647" cy="215444"/>
          </a:xfrm>
          <a:prstGeom prst="rect">
            <a:avLst/>
          </a:prstGeom>
        </p:spPr>
        <p:txBody>
          <a:bodyPr wrap="square">
            <a:spAutoFit/>
          </a:bodyPr>
          <a:lstStyle/>
          <a:p>
            <a:r>
              <a:rPr lang="en-US" sz="800" dirty="0" smtClean="0"/>
              <a:t>Image Source ecx.images-amazon.com</a:t>
            </a:r>
            <a:endParaRPr lang="en-US" sz="800" dirty="0"/>
          </a:p>
        </p:txBody>
      </p:sp>
      <p:pic>
        <p:nvPicPr>
          <p:cNvPr id="27" name="Picture 6" descr="http://www.standardbrand.com/upload/Standard/Images/Marketing/Clean-Dirty-Injectors.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2040" l="0" r="94920">
                        <a14:foregroundMark x1="17647" y1="39303" x2="22460" y2="72637"/>
                        <a14:foregroundMark x1="33690" y1="12438" x2="33690" y2="12438"/>
                        <a14:backgroundMark x1="53209" y1="12438" x2="53209" y2="12438"/>
                      </a14:backgroundRemoval>
                    </a14:imgEffect>
                  </a14:imgLayer>
                </a14:imgProps>
              </a:ext>
              <a:ext uri="{28A0092B-C50C-407E-A947-70E740481C1C}">
                <a14:useLocalDpi xmlns:a14="http://schemas.microsoft.com/office/drawing/2010/main" val="0"/>
              </a:ext>
            </a:extLst>
          </a:blip>
          <a:srcRect/>
          <a:stretch>
            <a:fillRect/>
          </a:stretch>
        </p:blipFill>
        <p:spPr bwMode="auto">
          <a:xfrm>
            <a:off x="367628" y="2230870"/>
            <a:ext cx="4566566" cy="245422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1611212" y="4725240"/>
            <a:ext cx="3763963" cy="215444"/>
          </a:xfrm>
          <a:prstGeom prst="rect">
            <a:avLst/>
          </a:prstGeom>
        </p:spPr>
        <p:txBody>
          <a:bodyPr wrap="square">
            <a:spAutoFit/>
          </a:bodyPr>
          <a:lstStyle/>
          <a:p>
            <a:r>
              <a:rPr lang="en-US" sz="800" dirty="0" smtClean="0"/>
              <a:t>Image Source: www.standardbrand.com</a:t>
            </a:r>
            <a:endParaRPr lang="en-US" sz="800" dirty="0"/>
          </a:p>
        </p:txBody>
      </p:sp>
      <p:grpSp>
        <p:nvGrpSpPr>
          <p:cNvPr id="29" name="Group 28"/>
          <p:cNvGrpSpPr/>
          <p:nvPr/>
        </p:nvGrpSpPr>
        <p:grpSpPr>
          <a:xfrm>
            <a:off x="255984" y="5977819"/>
            <a:ext cx="6567086" cy="916567"/>
            <a:chOff x="255984" y="5977819"/>
            <a:chExt cx="6567086" cy="916567"/>
          </a:xfrm>
        </p:grpSpPr>
        <p:grpSp>
          <p:nvGrpSpPr>
            <p:cNvPr id="30" name="Group 29"/>
            <p:cNvGrpSpPr/>
            <p:nvPr/>
          </p:nvGrpSpPr>
          <p:grpSpPr>
            <a:xfrm>
              <a:off x="255984" y="5977819"/>
              <a:ext cx="6567086" cy="783197"/>
              <a:chOff x="255984" y="5977819"/>
              <a:chExt cx="6567086" cy="783197"/>
            </a:xfrm>
          </p:grpSpPr>
          <p:grpSp>
            <p:nvGrpSpPr>
              <p:cNvPr id="32" name="Group 31"/>
              <p:cNvGrpSpPr/>
              <p:nvPr/>
            </p:nvGrpSpPr>
            <p:grpSpPr>
              <a:xfrm>
                <a:off x="255984" y="6136420"/>
                <a:ext cx="6567086" cy="527573"/>
                <a:chOff x="62948" y="6180828"/>
                <a:chExt cx="6567086" cy="527573"/>
              </a:xfrm>
            </p:grpSpPr>
            <p:grpSp>
              <p:nvGrpSpPr>
                <p:cNvPr id="35" name="Group 34"/>
                <p:cNvGrpSpPr/>
                <p:nvPr/>
              </p:nvGrpSpPr>
              <p:grpSpPr>
                <a:xfrm>
                  <a:off x="1141839" y="6180828"/>
                  <a:ext cx="5488195" cy="390850"/>
                  <a:chOff x="1141839" y="6180828"/>
                  <a:chExt cx="5488195" cy="390850"/>
                </a:xfrm>
              </p:grpSpPr>
              <p:cxnSp>
                <p:nvCxnSpPr>
                  <p:cNvPr id="37" name="Straight Arrow Connector 36"/>
                  <p:cNvCxnSpPr>
                    <a:stCxn id="36"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p:cNvCxnSpPr/>
                  <p:nvPr/>
                </p:nvCxnSpPr>
                <p:spPr>
                  <a:xfrm>
                    <a:off x="5935303" y="6559544"/>
                    <a:ext cx="694731" cy="10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6" name="Picture 2" descr="http://www.creativedining.com/wp-content/uploads/cds_logo.jpg"/>
                <p:cNvPicPr>
                  <a:picLocks noChangeAspect="1" noChangeArrowheads="1"/>
                </p:cNvPicPr>
                <p:nvPr/>
              </p:nvPicPr>
              <p:blipFill rotWithShape="1">
                <a:blip r:embed="rId7">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3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9"/>
              <a:stretch>
                <a:fillRect/>
              </a:stretch>
            </p:blipFill>
            <p:spPr>
              <a:xfrm>
                <a:off x="4338045" y="5977819"/>
                <a:ext cx="335490" cy="316135"/>
              </a:xfrm>
              <a:prstGeom prst="rect">
                <a:avLst/>
              </a:prstGeom>
            </p:spPr>
          </p:pic>
        </p:grpSp>
        <p:pic>
          <p:nvPicPr>
            <p:cNvPr id="31" name="Picture 30"/>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42" name="Rectangle 41"/>
          <p:cNvSpPr/>
          <p:nvPr/>
        </p:nvSpPr>
        <p:spPr>
          <a:xfrm>
            <a:off x="4751670" y="6037866"/>
            <a:ext cx="1552602" cy="840917"/>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12" cstate="print">
            <a:extLst>
              <a:ext uri="{BEBA8EAE-BF5A-486C-A8C5-ECC9F3942E4B}">
                <a14:imgProps xmlns:a14="http://schemas.microsoft.com/office/drawing/2010/main">
                  <a14:imgLayer r:embed="rId13">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114447" y="6135886"/>
            <a:ext cx="893925" cy="670444"/>
          </a:xfrm>
          <a:prstGeom prst="rect">
            <a:avLst/>
          </a:prstGeom>
        </p:spPr>
      </p:pic>
      <p:pic>
        <p:nvPicPr>
          <p:cNvPr id="44" name="Picture 8" descr="http://media.mlive.com/education_impact/photo/commons-lawncalvin2jpg-e33041260e118252_large.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76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37</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dirty="0"/>
          </a:p>
        </p:txBody>
      </p:sp>
      <p:sp>
        <p:nvSpPr>
          <p:cNvPr id="20" name="Title 1"/>
          <p:cNvSpPr>
            <a:spLocks noGrp="1"/>
          </p:cNvSpPr>
          <p:nvPr>
            <p:ph type="title"/>
          </p:nvPr>
        </p:nvSpPr>
        <p:spPr>
          <a:xfrm>
            <a:off x="1463675" y="274638"/>
            <a:ext cx="6613525" cy="1143000"/>
          </a:xfrm>
        </p:spPr>
        <p:txBody>
          <a:bodyPr/>
          <a:lstStyle/>
          <a:p>
            <a:pPr>
              <a:defRPr/>
            </a:pPr>
            <a:r>
              <a:rPr lang="en-US" dirty="0" smtClean="0"/>
              <a:t>Fuel Filter </a:t>
            </a:r>
            <a:r>
              <a:rPr lang="en-US" dirty="0"/>
              <a:t>Maintenance</a:t>
            </a:r>
          </a:p>
        </p:txBody>
      </p:sp>
      <p:pic>
        <p:nvPicPr>
          <p:cNvPr id="25" name="Picture 2" descr="http://www.vw-resource.com/images/filters.jpg"/>
          <p:cNvPicPr>
            <a:picLocks noChangeAspect="1" noChangeArrowheads="1"/>
          </p:cNvPicPr>
          <p:nvPr/>
        </p:nvPicPr>
        <p:blipFill rotWithShape="1">
          <a:blip r:embed="rId3">
            <a:extLst>
              <a:ext uri="{28A0092B-C50C-407E-A947-70E740481C1C}">
                <a14:useLocalDpi xmlns:a14="http://schemas.microsoft.com/office/drawing/2010/main" val="0"/>
              </a:ext>
            </a:extLst>
          </a:blip>
          <a:srcRect l="17436" t="8721" r="20744" b="12791"/>
          <a:stretch/>
        </p:blipFill>
        <p:spPr bwMode="auto">
          <a:xfrm>
            <a:off x="2590800" y="1417638"/>
            <a:ext cx="3460222" cy="3992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3368411" y="5410200"/>
            <a:ext cx="1904999" cy="215444"/>
          </a:xfrm>
          <a:prstGeom prst="rect">
            <a:avLst/>
          </a:prstGeom>
        </p:spPr>
        <p:txBody>
          <a:bodyPr wrap="square">
            <a:spAutoFit/>
          </a:bodyPr>
          <a:lstStyle/>
          <a:p>
            <a:r>
              <a:rPr lang="en-US" sz="800" dirty="0" smtClean="0"/>
              <a:t>Image Source: www.vw-resource.com</a:t>
            </a:r>
            <a:endParaRPr lang="en-US" sz="800" dirty="0"/>
          </a:p>
        </p:txBody>
      </p:sp>
      <p:grpSp>
        <p:nvGrpSpPr>
          <p:cNvPr id="27" name="Group 26"/>
          <p:cNvGrpSpPr/>
          <p:nvPr/>
        </p:nvGrpSpPr>
        <p:grpSpPr>
          <a:xfrm>
            <a:off x="255984" y="5977819"/>
            <a:ext cx="6567086" cy="916567"/>
            <a:chOff x="255984" y="5977819"/>
            <a:chExt cx="6567086" cy="916567"/>
          </a:xfrm>
        </p:grpSpPr>
        <p:grpSp>
          <p:nvGrpSpPr>
            <p:cNvPr id="28" name="Group 27"/>
            <p:cNvGrpSpPr/>
            <p:nvPr/>
          </p:nvGrpSpPr>
          <p:grpSpPr>
            <a:xfrm>
              <a:off x="255984" y="5977819"/>
              <a:ext cx="6567086" cy="783197"/>
              <a:chOff x="255984" y="5977819"/>
              <a:chExt cx="6567086" cy="783197"/>
            </a:xfrm>
          </p:grpSpPr>
          <p:grpSp>
            <p:nvGrpSpPr>
              <p:cNvPr id="30" name="Group 29"/>
              <p:cNvGrpSpPr/>
              <p:nvPr/>
            </p:nvGrpSpPr>
            <p:grpSpPr>
              <a:xfrm>
                <a:off x="255984" y="6136420"/>
                <a:ext cx="6567086" cy="527573"/>
                <a:chOff x="62948" y="6180828"/>
                <a:chExt cx="6567086" cy="527573"/>
              </a:xfrm>
            </p:grpSpPr>
            <p:grpSp>
              <p:nvGrpSpPr>
                <p:cNvPr id="33" name="Group 32"/>
                <p:cNvGrpSpPr/>
                <p:nvPr/>
              </p:nvGrpSpPr>
              <p:grpSpPr>
                <a:xfrm>
                  <a:off x="1141839" y="6180828"/>
                  <a:ext cx="5488195" cy="390850"/>
                  <a:chOff x="1141839" y="6180828"/>
                  <a:chExt cx="5488195" cy="390850"/>
                </a:xfrm>
              </p:grpSpPr>
              <p:cxnSp>
                <p:nvCxnSpPr>
                  <p:cNvPr id="35" name="Straight Arrow Connector 34"/>
                  <p:cNvCxnSpPr>
                    <a:stCxn id="34"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a:off x="5935303" y="6559544"/>
                    <a:ext cx="694731" cy="10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4" name="Picture 2" descr="http://www.creativedining.com/wp-content/uploads/cds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31"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6"/>
              <a:stretch>
                <a:fillRect/>
              </a:stretch>
            </p:blipFill>
            <p:spPr>
              <a:xfrm>
                <a:off x="4338045" y="5977819"/>
                <a:ext cx="335490" cy="316135"/>
              </a:xfrm>
              <a:prstGeom prst="rect">
                <a:avLst/>
              </a:prstGeom>
            </p:spPr>
          </p:pic>
        </p:grpSp>
        <p:pic>
          <p:nvPicPr>
            <p:cNvPr id="29" name="Picture 2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40" name="Rectangle 39"/>
          <p:cNvSpPr/>
          <p:nvPr/>
        </p:nvSpPr>
        <p:spPr>
          <a:xfrm>
            <a:off x="4751670" y="6037866"/>
            <a:ext cx="1552602" cy="840917"/>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9" cstate="print">
            <a:extLst>
              <a:ext uri="{BEBA8EAE-BF5A-486C-A8C5-ECC9F3942E4B}">
                <a14:imgProps xmlns:a14="http://schemas.microsoft.com/office/drawing/2010/main">
                  <a14:imgLayer r:embed="rId10">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114447" y="6135886"/>
            <a:ext cx="893925" cy="670444"/>
          </a:xfrm>
          <a:prstGeom prst="rect">
            <a:avLst/>
          </a:prstGeom>
        </p:spPr>
      </p:pic>
      <p:pic>
        <p:nvPicPr>
          <p:cNvPr id="42" name="Picture 8" descr="http://media.mlive.com/education_impact/photo/commons-lawncalvin2jpg-e33041260e118252_larg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7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38</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dirty="0"/>
          </a:p>
        </p:txBody>
      </p:sp>
      <p:sp>
        <p:nvSpPr>
          <p:cNvPr id="27" name="Title 1"/>
          <p:cNvSpPr>
            <a:spLocks noGrp="1"/>
          </p:cNvSpPr>
          <p:nvPr>
            <p:ph type="title"/>
          </p:nvPr>
        </p:nvSpPr>
        <p:spPr>
          <a:xfrm>
            <a:off x="1463674" y="321470"/>
            <a:ext cx="6613525" cy="1325562"/>
          </a:xfrm>
        </p:spPr>
        <p:txBody>
          <a:bodyPr/>
          <a:lstStyle/>
          <a:p>
            <a:pPr>
              <a:defRPr/>
            </a:pPr>
            <a:r>
              <a:rPr lang="en-US" dirty="0" smtClean="0"/>
              <a:t>Engine Oil Analysis</a:t>
            </a:r>
            <a:endParaRPr lang="en-US" dirty="0"/>
          </a:p>
        </p:txBody>
      </p:sp>
      <p:pic>
        <p:nvPicPr>
          <p:cNvPr id="28" name="Picture 4" descr="http://www.rockingsconsulting.com/oil-analys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39" y="2438400"/>
            <a:ext cx="7870603" cy="24860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Rectangle 28"/>
          <p:cNvSpPr/>
          <p:nvPr/>
        </p:nvSpPr>
        <p:spPr>
          <a:xfrm>
            <a:off x="2103437" y="5181600"/>
            <a:ext cx="5334000" cy="215444"/>
          </a:xfrm>
          <a:prstGeom prst="rect">
            <a:avLst/>
          </a:prstGeom>
        </p:spPr>
        <p:txBody>
          <a:bodyPr wrap="square">
            <a:spAutoFit/>
          </a:bodyPr>
          <a:lstStyle/>
          <a:p>
            <a:r>
              <a:rPr lang="en-US" sz="800" dirty="0" smtClean="0"/>
              <a:t>Image Source: www.rockingsconsulting.com</a:t>
            </a:r>
            <a:endParaRPr lang="en-US" sz="800" dirty="0"/>
          </a:p>
        </p:txBody>
      </p:sp>
      <p:grpSp>
        <p:nvGrpSpPr>
          <p:cNvPr id="25" name="Group 24"/>
          <p:cNvGrpSpPr/>
          <p:nvPr/>
        </p:nvGrpSpPr>
        <p:grpSpPr>
          <a:xfrm>
            <a:off x="255984" y="5977819"/>
            <a:ext cx="6567086" cy="916567"/>
            <a:chOff x="255984" y="5977819"/>
            <a:chExt cx="6567086" cy="916567"/>
          </a:xfrm>
        </p:grpSpPr>
        <p:grpSp>
          <p:nvGrpSpPr>
            <p:cNvPr id="26" name="Group 25"/>
            <p:cNvGrpSpPr/>
            <p:nvPr/>
          </p:nvGrpSpPr>
          <p:grpSpPr>
            <a:xfrm>
              <a:off x="255984" y="5977819"/>
              <a:ext cx="6567086" cy="783197"/>
              <a:chOff x="255984" y="5977819"/>
              <a:chExt cx="6567086" cy="783197"/>
            </a:xfrm>
          </p:grpSpPr>
          <p:grpSp>
            <p:nvGrpSpPr>
              <p:cNvPr id="31" name="Group 30"/>
              <p:cNvGrpSpPr/>
              <p:nvPr/>
            </p:nvGrpSpPr>
            <p:grpSpPr>
              <a:xfrm>
                <a:off x="255984" y="6136420"/>
                <a:ext cx="6567086" cy="527573"/>
                <a:chOff x="62948" y="6180828"/>
                <a:chExt cx="6567086" cy="527573"/>
              </a:xfrm>
            </p:grpSpPr>
            <p:grpSp>
              <p:nvGrpSpPr>
                <p:cNvPr id="34" name="Group 33"/>
                <p:cNvGrpSpPr/>
                <p:nvPr/>
              </p:nvGrpSpPr>
              <p:grpSpPr>
                <a:xfrm>
                  <a:off x="1141839" y="6180828"/>
                  <a:ext cx="5488195" cy="390850"/>
                  <a:chOff x="1141839" y="6180828"/>
                  <a:chExt cx="5488195" cy="390850"/>
                </a:xfrm>
              </p:grpSpPr>
              <p:cxnSp>
                <p:nvCxnSpPr>
                  <p:cNvPr id="36" name="Straight Arrow Connector 35"/>
                  <p:cNvCxnSpPr>
                    <a:stCxn id="35"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p:cNvCxnSpPr/>
                  <p:nvPr/>
                </p:nvCxnSpPr>
                <p:spPr>
                  <a:xfrm>
                    <a:off x="5935303" y="6559544"/>
                    <a:ext cx="694731" cy="10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5" name="Picture 2" descr="http://www.creativedining.com/wp-content/uploads/cds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32"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6"/>
              <a:stretch>
                <a:fillRect/>
              </a:stretch>
            </p:blipFill>
            <p:spPr>
              <a:xfrm>
                <a:off x="4338045" y="5977819"/>
                <a:ext cx="335490" cy="316135"/>
              </a:xfrm>
              <a:prstGeom prst="rect">
                <a:avLst/>
              </a:prstGeom>
            </p:spPr>
          </p:pic>
        </p:grpSp>
        <p:pic>
          <p:nvPicPr>
            <p:cNvPr id="30" name="Picture 2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41" name="Rectangle 40"/>
          <p:cNvSpPr/>
          <p:nvPr/>
        </p:nvSpPr>
        <p:spPr>
          <a:xfrm>
            <a:off x="4751670" y="6037866"/>
            <a:ext cx="1552602" cy="840917"/>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9" cstate="print">
            <a:extLst>
              <a:ext uri="{BEBA8EAE-BF5A-486C-A8C5-ECC9F3942E4B}">
                <a14:imgProps xmlns:a14="http://schemas.microsoft.com/office/drawing/2010/main">
                  <a14:imgLayer r:embed="rId10">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114447" y="6135886"/>
            <a:ext cx="893925" cy="670444"/>
          </a:xfrm>
          <a:prstGeom prst="rect">
            <a:avLst/>
          </a:prstGeom>
        </p:spPr>
      </p:pic>
      <p:pic>
        <p:nvPicPr>
          <p:cNvPr id="43" name="Picture 8" descr="http://media.mlive.com/education_impact/photo/commons-lawncalvin2jpg-e33041260e118252_larg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07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39</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dirty="0"/>
          </a:p>
        </p:txBody>
      </p:sp>
      <p:sp>
        <p:nvSpPr>
          <p:cNvPr id="30" name="Title 1"/>
          <p:cNvSpPr>
            <a:spLocks noGrp="1"/>
          </p:cNvSpPr>
          <p:nvPr>
            <p:ph type="title"/>
          </p:nvPr>
        </p:nvSpPr>
        <p:spPr>
          <a:xfrm>
            <a:off x="1463675" y="274638"/>
            <a:ext cx="6613525" cy="1143000"/>
          </a:xfrm>
        </p:spPr>
        <p:txBody>
          <a:bodyPr/>
          <a:lstStyle/>
          <a:p>
            <a:pPr>
              <a:defRPr/>
            </a:pPr>
            <a:r>
              <a:rPr lang="en-US" dirty="0" smtClean="0"/>
              <a:t>Testing Period</a:t>
            </a:r>
            <a:endParaRPr lang="en-US" dirty="0"/>
          </a:p>
        </p:txBody>
      </p:sp>
      <p:pic>
        <p:nvPicPr>
          <p:cNvPr id="31" name="Picture 2" descr="clock-clip-art-7.jpg (340×36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23235" y1="22928" x2="23235" y2="22928"/>
                        <a14:foregroundMark x1="67353" y1="43923" x2="67353" y2="43923"/>
                        <a14:foregroundMark x1="65294" y1="65746" x2="65294" y2="65746"/>
                        <a14:foregroundMark x1="67647" y1="51657" x2="67647" y2="51657"/>
                        <a14:foregroundMark x1="77059" y1="9392" x2="77059" y2="9392"/>
                        <a14:foregroundMark x1="5294" y1="27072" x2="5294" y2="27072"/>
                        <a14:foregroundMark x1="22353" y1="25967" x2="22353" y2="32044"/>
                        <a14:foregroundMark x1="21471" y1="37569" x2="21471" y2="37569"/>
                        <a14:foregroundMark x1="11765" y1="17403" x2="11765" y2="17403"/>
                        <a14:foregroundMark x1="42941" y1="29558" x2="74706" y2="65470"/>
                        <a14:foregroundMark x1="56471" y1="80110" x2="69118" y2="21271"/>
                        <a14:foregroundMark x1="16471" y1="17956" x2="12941" y2="35912"/>
                        <a14:foregroundMark x1="42059" y1="57459" x2="42647" y2="68785"/>
                        <a14:foregroundMark x1="49412" y1="33978" x2="36765" y2="59392"/>
                        <a14:foregroundMark x1="25588" y1="22928" x2="25588" y2="22928"/>
                        <a14:foregroundMark x1="33529" y1="22376" x2="33529" y2="22376"/>
                        <a14:foregroundMark x1="20294" y1="11050" x2="35882" y2="18232"/>
                        <a14:foregroundMark x1="83824" y1="10773" x2="83824" y2="10773"/>
                        <a14:foregroundMark x1="87353" y1="17403" x2="97353" y2="39227"/>
                        <a14:foregroundMark x1="91471" y1="49448" x2="76765" y2="70442"/>
                        <a14:foregroundMark x1="84706" y1="79834" x2="87941" y2="86464"/>
                        <a14:foregroundMark x1="38529" y1="81768" x2="31765" y2="95304"/>
                        <a14:backgroundMark x1="97353" y1="34807" x2="97353" y2="34807"/>
                        <a14:backgroundMark x1="54118" y1="11602" x2="54118" y2="11602"/>
                      </a14:backgroundRemoval>
                    </a14:imgEffect>
                  </a14:imgLayer>
                </a14:imgProps>
              </a:ext>
              <a:ext uri="{28A0092B-C50C-407E-A947-70E740481C1C}">
                <a14:useLocalDpi xmlns:a14="http://schemas.microsoft.com/office/drawing/2010/main" val="0"/>
              </a:ext>
            </a:extLst>
          </a:blip>
          <a:srcRect/>
          <a:stretch>
            <a:fillRect/>
          </a:stretch>
        </p:blipFill>
        <p:spPr bwMode="auto">
          <a:xfrm>
            <a:off x="2438400" y="1717592"/>
            <a:ext cx="3238500" cy="3448051"/>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3141353" y="5208031"/>
            <a:ext cx="1735447" cy="215444"/>
          </a:xfrm>
          <a:prstGeom prst="rect">
            <a:avLst/>
          </a:prstGeom>
        </p:spPr>
        <p:txBody>
          <a:bodyPr wrap="square">
            <a:spAutoFit/>
          </a:bodyPr>
          <a:lstStyle/>
          <a:p>
            <a:r>
              <a:rPr lang="en-US" sz="800" dirty="0" smtClean="0"/>
              <a:t>Image Source : bestclipartblog.com</a:t>
            </a:r>
            <a:endParaRPr lang="en-US" sz="800" dirty="0"/>
          </a:p>
        </p:txBody>
      </p:sp>
      <p:grpSp>
        <p:nvGrpSpPr>
          <p:cNvPr id="25" name="Group 24"/>
          <p:cNvGrpSpPr/>
          <p:nvPr/>
        </p:nvGrpSpPr>
        <p:grpSpPr>
          <a:xfrm>
            <a:off x="255984" y="5977819"/>
            <a:ext cx="6567086" cy="916567"/>
            <a:chOff x="255984" y="5977819"/>
            <a:chExt cx="6567086" cy="916567"/>
          </a:xfrm>
        </p:grpSpPr>
        <p:grpSp>
          <p:nvGrpSpPr>
            <p:cNvPr id="26" name="Group 25"/>
            <p:cNvGrpSpPr/>
            <p:nvPr/>
          </p:nvGrpSpPr>
          <p:grpSpPr>
            <a:xfrm>
              <a:off x="255984" y="5977819"/>
              <a:ext cx="6567086" cy="783197"/>
              <a:chOff x="255984" y="5977819"/>
              <a:chExt cx="6567086" cy="783197"/>
            </a:xfrm>
          </p:grpSpPr>
          <p:grpSp>
            <p:nvGrpSpPr>
              <p:cNvPr id="28" name="Group 27"/>
              <p:cNvGrpSpPr/>
              <p:nvPr/>
            </p:nvGrpSpPr>
            <p:grpSpPr>
              <a:xfrm>
                <a:off x="255984" y="6136420"/>
                <a:ext cx="6567086" cy="527573"/>
                <a:chOff x="62948" y="6180828"/>
                <a:chExt cx="6567086" cy="527573"/>
              </a:xfrm>
            </p:grpSpPr>
            <p:grpSp>
              <p:nvGrpSpPr>
                <p:cNvPr id="34" name="Group 33"/>
                <p:cNvGrpSpPr/>
                <p:nvPr/>
              </p:nvGrpSpPr>
              <p:grpSpPr>
                <a:xfrm>
                  <a:off x="1141839" y="6180828"/>
                  <a:ext cx="5488195" cy="390850"/>
                  <a:chOff x="1141839" y="6180828"/>
                  <a:chExt cx="5488195" cy="390850"/>
                </a:xfrm>
              </p:grpSpPr>
              <p:cxnSp>
                <p:nvCxnSpPr>
                  <p:cNvPr id="36" name="Straight Arrow Connector 35"/>
                  <p:cNvCxnSpPr>
                    <a:stCxn id="35" idx="3"/>
                  </p:cNvCxnSpPr>
                  <p:nvPr/>
                </p:nvCxnSpPr>
                <p:spPr>
                  <a:xfrm flipV="1">
                    <a:off x="1141839" y="6559545"/>
                    <a:ext cx="508000" cy="2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p:cNvCxnSpPr/>
                  <p:nvPr/>
                </p:nvCxnSpPr>
                <p:spPr>
                  <a:xfrm>
                    <a:off x="2589618" y="6559545"/>
                    <a:ext cx="457138" cy="121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p:cNvCxnSpPr/>
                  <p:nvPr/>
                </p:nvCxnSpPr>
                <p:spPr>
                  <a:xfrm>
                    <a:off x="5935303" y="6559544"/>
                    <a:ext cx="694731" cy="10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5" name="Picture 2" descr="http://www.creativedining.com/wp-content/uploads/cds_logo.jpg"/>
                <p:cNvPicPr>
                  <a:picLocks noChangeAspect="1" noChangeArrowheads="1"/>
                </p:cNvPicPr>
                <p:nvPr/>
              </p:nvPicPr>
              <p:blipFill rotWithShape="1">
                <a:blip r:embed="rId5">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29"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7"/>
              <a:stretch>
                <a:fillRect/>
              </a:stretch>
            </p:blipFill>
            <p:spPr>
              <a:xfrm>
                <a:off x="4338045" y="5977819"/>
                <a:ext cx="335490" cy="316135"/>
              </a:xfrm>
              <a:prstGeom prst="rect">
                <a:avLst/>
              </a:prstGeom>
            </p:spPr>
          </p:pic>
        </p:grpSp>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842875" y="6135887"/>
              <a:ext cx="939779" cy="758499"/>
            </a:xfrm>
            <a:prstGeom prst="rect">
              <a:avLst/>
            </a:prstGeom>
          </p:spPr>
        </p:pic>
      </p:grpSp>
      <p:sp>
        <p:nvSpPr>
          <p:cNvPr id="41" name="Rectangle 40"/>
          <p:cNvSpPr/>
          <p:nvPr/>
        </p:nvSpPr>
        <p:spPr>
          <a:xfrm>
            <a:off x="4751670" y="6037866"/>
            <a:ext cx="1552602" cy="840917"/>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10" cstate="print">
            <a:extLst>
              <a:ext uri="{BEBA8EAE-BF5A-486C-A8C5-ECC9F3942E4B}">
                <a14:imgProps xmlns:a14="http://schemas.microsoft.com/office/drawing/2010/main">
                  <a14:imgLayer r:embed="rId11">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114447" y="6135886"/>
            <a:ext cx="893925" cy="670444"/>
          </a:xfrm>
          <a:prstGeom prst="rect">
            <a:avLst/>
          </a:prstGeom>
        </p:spPr>
      </p:pic>
      <p:pic>
        <p:nvPicPr>
          <p:cNvPr id="43" name="Picture 8" descr="http://media.mlive.com/education_impact/photo/commons-lawncalvin2jpg-e33041260e118252_large.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44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pPr defTabSz="3877887">
              <a:spcBef>
                <a:spcPct val="30000"/>
              </a:spcBef>
              <a:defRPr/>
            </a:pPr>
            <a:r>
              <a:rPr lang="en-US" sz="2400" dirty="0"/>
              <a:t>Prof. Matthew </a:t>
            </a:r>
            <a:r>
              <a:rPr lang="en-US" sz="2400" dirty="0" err="1"/>
              <a:t>Heun</a:t>
            </a:r>
            <a:r>
              <a:rPr lang="en-US" sz="2400" dirty="0"/>
              <a:t> – Engineering </a:t>
            </a:r>
            <a:r>
              <a:rPr lang="en-US" sz="2400" dirty="0" smtClean="0"/>
              <a:t>Department</a:t>
            </a:r>
          </a:p>
          <a:p>
            <a:pPr defTabSz="3877887">
              <a:spcBef>
                <a:spcPct val="30000"/>
              </a:spcBef>
              <a:defRPr/>
            </a:pPr>
            <a:r>
              <a:rPr lang="en-US" sz="2400" dirty="0" smtClean="0"/>
              <a:t>Prof. Thomas Betts – Business Department</a:t>
            </a:r>
            <a:endParaRPr lang="en-US" sz="2400" dirty="0"/>
          </a:p>
          <a:p>
            <a:pPr defTabSz="3877887">
              <a:spcBef>
                <a:spcPct val="30000"/>
              </a:spcBef>
              <a:defRPr/>
            </a:pPr>
            <a:r>
              <a:rPr lang="en-US" sz="2400" dirty="0"/>
              <a:t>Mr. Phil </a:t>
            </a:r>
            <a:r>
              <a:rPr lang="en-US" sz="2400" dirty="0" err="1"/>
              <a:t>Beezhold</a:t>
            </a:r>
            <a:r>
              <a:rPr lang="en-US" sz="2400" dirty="0"/>
              <a:t> – Physical Plant Director</a:t>
            </a:r>
          </a:p>
          <a:p>
            <a:pPr defTabSz="3877887">
              <a:spcBef>
                <a:spcPct val="30000"/>
              </a:spcBef>
              <a:defRPr/>
            </a:pPr>
            <a:r>
              <a:rPr lang="en-US" sz="2400" dirty="0"/>
              <a:t>Mr. David </a:t>
            </a:r>
            <a:r>
              <a:rPr lang="en-US" sz="2400" dirty="0" err="1"/>
              <a:t>LaGrand</a:t>
            </a:r>
            <a:r>
              <a:rPr lang="en-US" sz="2400" dirty="0"/>
              <a:t> – Local Biofuel Producer</a:t>
            </a:r>
          </a:p>
          <a:p>
            <a:pPr defTabSz="3877887">
              <a:spcBef>
                <a:spcPct val="30000"/>
              </a:spcBef>
              <a:defRPr/>
            </a:pPr>
            <a:r>
              <a:rPr lang="en-US" sz="2400" dirty="0"/>
              <a:t>Mr. Geoffrey Van </a:t>
            </a:r>
            <a:r>
              <a:rPr lang="en-US" sz="2400" dirty="0" err="1"/>
              <a:t>Berkel</a:t>
            </a:r>
            <a:r>
              <a:rPr lang="en-US" sz="2400" dirty="0"/>
              <a:t> – Physical </a:t>
            </a:r>
            <a:r>
              <a:rPr lang="en-US" sz="2400" dirty="0" smtClean="0"/>
              <a:t>Plant Grounds</a:t>
            </a:r>
            <a:endParaRPr lang="en-US" sz="2400" dirty="0"/>
          </a:p>
          <a:p>
            <a:pPr defTabSz="3877887">
              <a:spcBef>
                <a:spcPct val="30000"/>
              </a:spcBef>
              <a:defRPr/>
            </a:pPr>
            <a:r>
              <a:rPr lang="en-US" sz="2400" dirty="0"/>
              <a:t>Mr. Rick </a:t>
            </a:r>
            <a:r>
              <a:rPr lang="en-US" sz="2400" dirty="0" err="1"/>
              <a:t>Balfor</a:t>
            </a:r>
            <a:r>
              <a:rPr lang="en-US" sz="2400" dirty="0"/>
              <a:t> – </a:t>
            </a:r>
            <a:r>
              <a:rPr lang="en-US" sz="2400" dirty="0" smtClean="0"/>
              <a:t>Dining </a:t>
            </a:r>
            <a:r>
              <a:rPr lang="en-US" sz="2400" dirty="0"/>
              <a:t>Services</a:t>
            </a:r>
          </a:p>
          <a:p>
            <a:pPr defTabSz="3877887">
              <a:spcBef>
                <a:spcPct val="30000"/>
              </a:spcBef>
              <a:defRPr/>
            </a:pPr>
            <a:r>
              <a:rPr lang="en-US" sz="2400" dirty="0"/>
              <a:t>Mr. Rich </a:t>
            </a:r>
            <a:r>
              <a:rPr lang="en-US" sz="2400" dirty="0" err="1"/>
              <a:t>Huisman</a:t>
            </a:r>
            <a:r>
              <a:rPr lang="en-US" sz="2400" dirty="0"/>
              <a:t> – Chemistry </a:t>
            </a:r>
            <a:r>
              <a:rPr lang="en-US" sz="2400" dirty="0" smtClean="0"/>
              <a:t>Department</a:t>
            </a:r>
          </a:p>
          <a:p>
            <a:pPr defTabSz="3877887">
              <a:spcBef>
                <a:spcPct val="30000"/>
              </a:spcBef>
              <a:defRPr/>
            </a:pPr>
            <a:r>
              <a:rPr lang="en-US" sz="2400" dirty="0" smtClean="0"/>
              <a:t>Mr. Henry </a:t>
            </a:r>
            <a:r>
              <a:rPr lang="en-US" sz="2400" dirty="0" err="1" smtClean="0"/>
              <a:t>Kingsma</a:t>
            </a:r>
            <a:r>
              <a:rPr lang="en-US" sz="2400" dirty="0"/>
              <a:t>– Physical </a:t>
            </a:r>
            <a:r>
              <a:rPr lang="en-US" sz="2400" dirty="0" smtClean="0"/>
              <a:t>Plant Recycling</a:t>
            </a:r>
            <a:endParaRPr lang="en-US" sz="2400" dirty="0"/>
          </a:p>
          <a:p>
            <a:pPr defTabSz="3877887">
              <a:spcBef>
                <a:spcPct val="30000"/>
              </a:spcBef>
              <a:defRPr/>
            </a:pPr>
            <a:endParaRPr lang="en-US" sz="2400" dirty="0"/>
          </a:p>
          <a:p>
            <a:pPr marL="114300" indent="0">
              <a:buNone/>
            </a:pP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4</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spTree>
    <p:extLst>
      <p:ext uri="{BB962C8B-B14F-4D97-AF65-F5344CB8AC3E}">
        <p14:creationId xmlns:p14="http://schemas.microsoft.com/office/powerpoint/2010/main" val="59394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Additional Vehicle Options</a:t>
            </a:r>
          </a:p>
        </p:txBody>
      </p:sp>
      <p:sp>
        <p:nvSpPr>
          <p:cNvPr id="67588"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BFA16CF-4711-4D97-9852-679CBE052DDC}" type="slidenum">
              <a:rPr lang="en-US" smtClean="0">
                <a:solidFill>
                  <a:srgbClr val="FFFFFF"/>
                </a:solidFill>
              </a:rPr>
              <a:pPr/>
              <a:t>40</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dirty="0"/>
          </a:p>
        </p:txBody>
      </p:sp>
      <p:pic>
        <p:nvPicPr>
          <p:cNvPr id="21506" name="Picture 2" descr="https://www.calvin.edu/admin/physicalplant/vehicles/vehicle_img/Van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0437" y="2945909"/>
            <a:ext cx="3523442" cy="26425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525958" y="5371298"/>
            <a:ext cx="1800493" cy="276999"/>
          </a:xfrm>
          <a:prstGeom prst="rect">
            <a:avLst/>
          </a:prstGeom>
        </p:spPr>
        <p:txBody>
          <a:bodyPr wrap="none">
            <a:spAutoFit/>
          </a:bodyPr>
          <a:lstStyle/>
          <a:p>
            <a:r>
              <a:rPr lang="en-US" sz="1200" dirty="0" smtClean="0"/>
              <a:t>Image Source: vimeo.com</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849" y="2888579"/>
            <a:ext cx="4334933" cy="2438400"/>
          </a:xfrm>
          <a:prstGeom prst="rect">
            <a:avLst/>
          </a:prstGeom>
          <a:ln>
            <a:noFill/>
          </a:ln>
          <a:effectLst>
            <a:softEdge rad="112500"/>
          </a:effectLst>
        </p:spPr>
      </p:pic>
      <p:sp>
        <p:nvSpPr>
          <p:cNvPr id="7" name="TextBox 6"/>
          <p:cNvSpPr txBox="1"/>
          <p:nvPr/>
        </p:nvSpPr>
        <p:spPr>
          <a:xfrm>
            <a:off x="146849" y="2169377"/>
            <a:ext cx="4623588" cy="553998"/>
          </a:xfrm>
          <a:prstGeom prst="rect">
            <a:avLst/>
          </a:prstGeom>
          <a:noFill/>
        </p:spPr>
        <p:txBody>
          <a:bodyPr wrap="square" rtlCol="0">
            <a:spAutoFit/>
          </a:bodyPr>
          <a:lstStyle/>
          <a:p>
            <a:r>
              <a:rPr lang="en-US" sz="3000" b="1" dirty="0" smtClean="0"/>
              <a:t>Campus Safety Vehicle</a:t>
            </a:r>
            <a:endParaRPr lang="en-US" sz="3000" b="1" dirty="0"/>
          </a:p>
        </p:txBody>
      </p:sp>
      <p:sp>
        <p:nvSpPr>
          <p:cNvPr id="13" name="TextBox 12"/>
          <p:cNvSpPr txBox="1"/>
          <p:nvPr/>
        </p:nvSpPr>
        <p:spPr>
          <a:xfrm>
            <a:off x="4770437" y="2169377"/>
            <a:ext cx="3562351" cy="553998"/>
          </a:xfrm>
          <a:prstGeom prst="rect">
            <a:avLst/>
          </a:prstGeom>
          <a:noFill/>
        </p:spPr>
        <p:txBody>
          <a:bodyPr wrap="square" rtlCol="0">
            <a:spAutoFit/>
          </a:bodyPr>
          <a:lstStyle/>
          <a:p>
            <a:r>
              <a:rPr lang="en-US" sz="3000" b="1" dirty="0" smtClean="0"/>
              <a:t>Transportation Van</a:t>
            </a:r>
            <a:endParaRPr lang="en-US" sz="3000" b="1" dirty="0"/>
          </a:p>
        </p:txBody>
      </p:sp>
      <p:sp>
        <p:nvSpPr>
          <p:cNvPr id="14" name="Oval 13"/>
          <p:cNvSpPr/>
          <p:nvPr/>
        </p:nvSpPr>
        <p:spPr>
          <a:xfrm>
            <a:off x="5181600" y="2816773"/>
            <a:ext cx="2895600" cy="2900853"/>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y 7"/>
          <p:cNvSpPr/>
          <p:nvPr/>
        </p:nvSpPr>
        <p:spPr>
          <a:xfrm>
            <a:off x="1014193" y="2879794"/>
            <a:ext cx="2651125" cy="2845291"/>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29" name="Group 21528"/>
          <p:cNvGrpSpPr/>
          <p:nvPr/>
        </p:nvGrpSpPr>
        <p:grpSpPr>
          <a:xfrm>
            <a:off x="255984" y="5914715"/>
            <a:ext cx="7616874" cy="917439"/>
            <a:chOff x="255984" y="5914715"/>
            <a:chExt cx="7616874" cy="917439"/>
          </a:xfrm>
        </p:grpSpPr>
        <p:grpSp>
          <p:nvGrpSpPr>
            <p:cNvPr id="15" name="Group 14"/>
            <p:cNvGrpSpPr/>
            <p:nvPr/>
          </p:nvGrpSpPr>
          <p:grpSpPr>
            <a:xfrm>
              <a:off x="255984" y="6110086"/>
              <a:ext cx="6621017" cy="491382"/>
              <a:chOff x="62948" y="6217019"/>
              <a:chExt cx="6621017" cy="491382"/>
            </a:xfrm>
          </p:grpSpPr>
          <p:grpSp>
            <p:nvGrpSpPr>
              <p:cNvPr id="21" name="Group 20"/>
              <p:cNvGrpSpPr/>
              <p:nvPr/>
            </p:nvGrpSpPr>
            <p:grpSpPr>
              <a:xfrm>
                <a:off x="1141839" y="6217019"/>
                <a:ext cx="5542126" cy="348240"/>
                <a:chOff x="1141839" y="6217019"/>
                <a:chExt cx="5542126" cy="348240"/>
              </a:xfrm>
            </p:grpSpPr>
            <p:cxnSp>
              <p:nvCxnSpPr>
                <p:cNvPr id="23" name="Straight Arrow Connector 22"/>
                <p:cNvCxnSpPr>
                  <a:stCxn id="22" idx="3"/>
                  <a:endCxn id="20" idx="1"/>
                </p:cNvCxnSpPr>
                <p:nvPr/>
              </p:nvCxnSpPr>
              <p:spPr>
                <a:xfrm>
                  <a:off x="1141839" y="6559838"/>
                  <a:ext cx="37625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20" idx="3"/>
                  <a:endCxn id="19" idx="1"/>
                </p:cNvCxnSpPr>
                <p:nvPr/>
              </p:nvCxnSpPr>
              <p:spPr>
                <a:xfrm>
                  <a:off x="2457875" y="6559838"/>
                  <a:ext cx="532650" cy="54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19" idx="3"/>
                </p:cNvCxnSpPr>
                <p:nvPr/>
              </p:nvCxnSpPr>
              <p:spPr>
                <a:xfrm flipV="1">
                  <a:off x="4025042" y="6270781"/>
                  <a:ext cx="1209275" cy="2944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p:cNvCxnSpPr>
                  <a:endCxn id="18" idx="1"/>
                </p:cNvCxnSpPr>
                <p:nvPr/>
              </p:nvCxnSpPr>
              <p:spPr>
                <a:xfrm flipV="1">
                  <a:off x="5919571" y="6270670"/>
                  <a:ext cx="764394" cy="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19" idx="3"/>
                  <a:endCxn id="28" idx="1"/>
                </p:cNvCxnSpPr>
                <p:nvPr/>
              </p:nvCxnSpPr>
              <p:spPr>
                <a:xfrm flipV="1">
                  <a:off x="4025042" y="6217019"/>
                  <a:ext cx="70048" cy="348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2" name="Picture 2" descr="http://www.creativedining.com/wp-content/uploads/cds_logo.jpg"/>
              <p:cNvPicPr>
                <a:picLocks noChangeAspect="1" noChangeArrowheads="1"/>
              </p:cNvPicPr>
              <p:nvPr/>
            </p:nvPicPr>
            <p:blipFill rotWithShape="1">
              <a:blip r:embed="rId5">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16" name="Rectangle 15"/>
            <p:cNvSpPr/>
            <p:nvPr/>
          </p:nvSpPr>
          <p:spPr>
            <a:xfrm>
              <a:off x="5252595" y="6324203"/>
              <a:ext cx="2620263" cy="487072"/>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8" descr="http://media.mlive.com/education_impact/photo/commons-lawncalvin2jpg-e33041260e118252_larg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765" t="34152"/>
            <a:stretch/>
          </p:blipFill>
          <p:spPr bwMode="auto">
            <a:xfrm>
              <a:off x="6877001" y="5914715"/>
              <a:ext cx="897895" cy="498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711132" y="6073655"/>
              <a:ext cx="939779" cy="758499"/>
            </a:xfrm>
            <a:prstGeom prst="rect">
              <a:avLst/>
            </a:prstGeom>
          </p:spPr>
        </p:pic>
        <p:pic>
          <p:nvPicPr>
            <p:cNvPr id="28" name="Picture 27"/>
            <p:cNvPicPr>
              <a:picLocks noChangeAspect="1"/>
            </p:cNvPicPr>
            <p:nvPr/>
          </p:nvPicPr>
          <p:blipFill>
            <a:blip r:embed="rId10"/>
            <a:stretch>
              <a:fillRect/>
            </a:stretch>
          </p:blipFill>
          <p:spPr>
            <a:xfrm>
              <a:off x="4288126" y="5969616"/>
              <a:ext cx="298140" cy="280939"/>
            </a:xfrm>
            <a:prstGeom prst="rect">
              <a:avLst/>
            </a:prstGeom>
          </p:spPr>
        </p:pic>
        <p:pic>
          <p:nvPicPr>
            <p:cNvPr id="43" name="Picture 42"/>
            <p:cNvPicPr>
              <a:picLocks noChangeAspect="1"/>
            </p:cNvPicPr>
            <p:nvPr/>
          </p:nvPicPr>
          <p:blipFill>
            <a:blip r:embed="rId11">
              <a:extLst>
                <a:ext uri="{BEBA8EAE-BF5A-486C-A8C5-ECC9F3942E4B}">
                  <a14:imgProps xmlns:a14="http://schemas.microsoft.com/office/drawing/2010/main">
                    <a14:imgLayer r:embed="rId12">
                      <a14:imgEffect>
                        <a14:backgroundRemoval t="3481" b="97055" l="2018" r="100000">
                          <a14:foregroundMark x1="58999" y1="77510" x2="62793" y2="88086"/>
                          <a14:foregroundMark x1="20016" y1="62784" x2="15577" y2="74967"/>
                          <a14:foregroundMark x1="9847" y1="50736" x2="14931" y2="74967"/>
                          <a14:foregroundMark x1="23487" y1="67068" x2="17433" y2="73896"/>
                          <a14:foregroundMark x1="13317" y1="62784" x2="17756" y2="77510"/>
                          <a14:foregroundMark x1="12349" y1="74431" x2="16465" y2="80187"/>
                          <a14:foregroundMark x1="49798" y1="35475" x2="64407" y2="47122"/>
                          <a14:foregroundMark x1="67232" y1="28112" x2="81840" y2="58099"/>
                          <a14:foregroundMark x1="89427" y1="74967" x2="63438" y2="83400"/>
                          <a14:foregroundMark x1="62793" y1="76037" x2="58999" y2="87015"/>
                          <a14:foregroundMark x1="69088" y1="80187" x2="66263" y2="91299"/>
                          <a14:foregroundMark x1="83051" y1="76573" x2="88458" y2="82865"/>
                          <a14:foregroundMark x1="85634" y1="84337" x2="84342" y2="87550"/>
                          <a14:foregroundMark x1="80549" y1="85408" x2="83374" y2="89157"/>
                          <a14:foregroundMark x1="87490" y1="83936" x2="86844" y2="89157"/>
                          <a14:foregroundMark x1="89427" y1="71218" x2="89427" y2="71218"/>
                          <a14:foregroundMark x1="90395" y1="66533" x2="92897" y2="71218"/>
                          <a14:foregroundMark x1="61178" y1="84337" x2="58031" y2="88621"/>
                          <a14:foregroundMark x1="58354" y1="89692" x2="65617" y2="91700"/>
                          <a14:foregroundMark x1="69088" y1="90763" x2="61501" y2="93842"/>
                          <a14:foregroundMark x1="19370" y1="78581" x2="19370" y2="78581"/>
                          <a14:foregroundMark x1="35190" y1="79116" x2="35190" y2="79116"/>
                          <a14:foregroundMark x1="37450" y1="77510" x2="37450" y2="77510"/>
                          <a14:foregroundMark x1="35835" y1="77510" x2="35835" y2="77510"/>
                          <a14:foregroundMark x1="34544" y1="75502" x2="34544" y2="75502"/>
                          <a14:foregroundMark x1="38983" y1="77510" x2="38983" y2="77510"/>
                          <a14:foregroundMark x1="4439" y1="60776" x2="4439" y2="60776"/>
                          <a14:backgroundMark x1="42211" y1="7631" x2="74818" y2="9237"/>
                          <a14:backgroundMark x1="44713" y1="9237" x2="60533" y2="11379"/>
                          <a14:backgroundMark x1="2906" y1="49665" x2="2906" y2="69746"/>
                        </a14:backgroundRemoval>
                      </a14:imgEffect>
                    </a14:imgLayer>
                  </a14:imgProps>
                </a:ext>
              </a:extLst>
            </a:blip>
            <a:stretch>
              <a:fillRect/>
            </a:stretch>
          </p:blipFill>
          <p:spPr>
            <a:xfrm>
              <a:off x="5491987" y="6431805"/>
              <a:ext cx="634359" cy="382458"/>
            </a:xfrm>
            <a:prstGeom prst="rect">
              <a:avLst/>
            </a:prstGeom>
            <a:ln w="28575">
              <a:solidFill>
                <a:schemeClr val="accent6">
                  <a:lumMod val="50000"/>
                </a:schemeClr>
              </a:solidFill>
              <a:prstDash val="sysDash"/>
            </a:ln>
          </p:spPr>
        </p:pic>
        <p:pic>
          <p:nvPicPr>
            <p:cNvPr id="44" name="Picture 43"/>
            <p:cNvPicPr>
              <a:picLocks noChangeAspect="1"/>
            </p:cNvPicPr>
            <p:nvPr/>
          </p:nvPicPr>
          <p:blipFill rotWithShape="1">
            <a:blip r:embed="rId13"/>
            <a:srcRect t="28245"/>
            <a:stretch/>
          </p:blipFill>
          <p:spPr>
            <a:xfrm>
              <a:off x="6921848" y="6419863"/>
              <a:ext cx="819178" cy="391412"/>
            </a:xfrm>
            <a:prstGeom prst="rect">
              <a:avLst/>
            </a:prstGeom>
            <a:ln w="28575">
              <a:solidFill>
                <a:schemeClr val="accent1"/>
              </a:solidFill>
              <a:prstDash val="sysDash"/>
            </a:ln>
            <a:effectLst>
              <a:softEdge rad="112500"/>
            </a:effectLst>
          </p:spPr>
        </p:pic>
        <p:cxnSp>
          <p:nvCxnSpPr>
            <p:cNvPr id="47" name="Straight Arrow Connector 46"/>
            <p:cNvCxnSpPr>
              <a:stCxn id="43" idx="3"/>
              <a:endCxn id="44" idx="1"/>
            </p:cNvCxnSpPr>
            <p:nvPr/>
          </p:nvCxnSpPr>
          <p:spPr>
            <a:xfrm flipV="1">
              <a:off x="6126346" y="6615569"/>
              <a:ext cx="795502" cy="7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p:cNvCxnSpPr>
              <a:endCxn id="43" idx="1"/>
            </p:cNvCxnSpPr>
            <p:nvPr/>
          </p:nvCxnSpPr>
          <p:spPr>
            <a:xfrm>
              <a:off x="4231318" y="6452904"/>
              <a:ext cx="1260669" cy="1701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1" name="Picture 30"/>
          <p:cNvPicPr>
            <a:picLocks noChangeAspect="1"/>
          </p:cNvPicPr>
          <p:nvPr/>
        </p:nvPicPr>
        <p:blipFill>
          <a:blip r:embed="rId14" cstate="print">
            <a:extLst>
              <a:ext uri="{BEBA8EAE-BF5A-486C-A8C5-ECC9F3942E4B}">
                <a14:imgProps xmlns:a14="http://schemas.microsoft.com/office/drawing/2010/main">
                  <a14:imgLayer r:embed="rId15">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444513" y="5886566"/>
            <a:ext cx="669317" cy="501988"/>
          </a:xfrm>
          <a:prstGeom prst="rect">
            <a:avLst/>
          </a:prstGeom>
        </p:spPr>
      </p:pic>
    </p:spTree>
    <p:extLst>
      <p:ext uri="{BB962C8B-B14F-4D97-AF65-F5344CB8AC3E}">
        <p14:creationId xmlns:p14="http://schemas.microsoft.com/office/powerpoint/2010/main" val="26589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New Vehicle Selection</a:t>
            </a:r>
            <a:endParaRPr lang="en-US" dirty="0"/>
          </a:p>
        </p:txBody>
      </p:sp>
      <p:sp>
        <p:nvSpPr>
          <p:cNvPr id="69636"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81A0651-9B92-439C-B78D-C602933A2CF5}" type="slidenum">
              <a:rPr lang="en-US" smtClean="0">
                <a:solidFill>
                  <a:srgbClr val="FFFFFF"/>
                </a:solidFill>
              </a:rPr>
              <a:pPr/>
              <a:t>41</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dirty="0"/>
          </a:p>
        </p:txBody>
      </p:sp>
      <p:pic>
        <p:nvPicPr>
          <p:cNvPr id="69638" name="Picture 2" descr="http://mbgtown.files.wordpress.com/2010/10/2008-sprinter-passenger-van-00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41047"/>
            <a:ext cx="3657600" cy="27415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4" descr="http://momof6.com/wp-content/uploads/2010/12/sprinter-van-interior-vi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2784" y="2848118"/>
            <a:ext cx="3804024" cy="23273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348996" y="1671212"/>
            <a:ext cx="4060984" cy="461665"/>
          </a:xfrm>
          <a:prstGeom prst="rect">
            <a:avLst/>
          </a:prstGeom>
        </p:spPr>
        <p:txBody>
          <a:bodyPr wrap="none">
            <a:spAutoFit/>
          </a:bodyPr>
          <a:lstStyle/>
          <a:p>
            <a:r>
              <a:rPr lang="en-US" sz="2400" b="1" dirty="0"/>
              <a:t>2002-2006 Dodge Sprinter Van</a:t>
            </a:r>
          </a:p>
        </p:txBody>
      </p:sp>
      <p:grpSp>
        <p:nvGrpSpPr>
          <p:cNvPr id="8" name="Group 7"/>
          <p:cNvGrpSpPr/>
          <p:nvPr/>
        </p:nvGrpSpPr>
        <p:grpSpPr>
          <a:xfrm>
            <a:off x="255984" y="5914715"/>
            <a:ext cx="7616874" cy="917439"/>
            <a:chOff x="255984" y="5914715"/>
            <a:chExt cx="7616874" cy="917439"/>
          </a:xfrm>
        </p:grpSpPr>
        <p:grpSp>
          <p:nvGrpSpPr>
            <p:cNvPr id="9" name="Group 8"/>
            <p:cNvGrpSpPr/>
            <p:nvPr/>
          </p:nvGrpSpPr>
          <p:grpSpPr>
            <a:xfrm>
              <a:off x="255984" y="6110086"/>
              <a:ext cx="6621017" cy="491382"/>
              <a:chOff x="62948" y="6217019"/>
              <a:chExt cx="6621017" cy="491382"/>
            </a:xfrm>
          </p:grpSpPr>
          <p:grpSp>
            <p:nvGrpSpPr>
              <p:cNvPr id="20" name="Group 19"/>
              <p:cNvGrpSpPr/>
              <p:nvPr/>
            </p:nvGrpSpPr>
            <p:grpSpPr>
              <a:xfrm>
                <a:off x="1141839" y="6217019"/>
                <a:ext cx="5542126" cy="348240"/>
                <a:chOff x="1141839" y="6217019"/>
                <a:chExt cx="5542126" cy="348240"/>
              </a:xfrm>
            </p:grpSpPr>
            <p:cxnSp>
              <p:nvCxnSpPr>
                <p:cNvPr id="22" name="Straight Arrow Connector 21"/>
                <p:cNvCxnSpPr>
                  <a:stCxn id="21" idx="3"/>
                  <a:endCxn id="14" idx="1"/>
                </p:cNvCxnSpPr>
                <p:nvPr/>
              </p:nvCxnSpPr>
              <p:spPr>
                <a:xfrm>
                  <a:off x="1141839" y="6559838"/>
                  <a:ext cx="37625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14" idx="3"/>
                  <a:endCxn id="13" idx="1"/>
                </p:cNvCxnSpPr>
                <p:nvPr/>
              </p:nvCxnSpPr>
              <p:spPr>
                <a:xfrm>
                  <a:off x="2457875" y="6559838"/>
                  <a:ext cx="532650" cy="54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13" idx="3"/>
                  <a:endCxn id="11" idx="1"/>
                </p:cNvCxnSpPr>
                <p:nvPr/>
              </p:nvCxnSpPr>
              <p:spPr>
                <a:xfrm flipV="1">
                  <a:off x="4025042" y="6270781"/>
                  <a:ext cx="1209275" cy="2944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11" idx="3"/>
                  <a:endCxn id="12" idx="1"/>
                </p:cNvCxnSpPr>
                <p:nvPr/>
              </p:nvCxnSpPr>
              <p:spPr>
                <a:xfrm flipV="1">
                  <a:off x="5919571" y="6270670"/>
                  <a:ext cx="764394" cy="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13" idx="3"/>
                  <a:endCxn id="15" idx="1"/>
                </p:cNvCxnSpPr>
                <p:nvPr/>
              </p:nvCxnSpPr>
              <p:spPr>
                <a:xfrm flipV="1">
                  <a:off x="4025042" y="6217019"/>
                  <a:ext cx="70048" cy="348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1" name="Picture 2" descr="http://www.creativedining.com/wp-content/uploads/cds_logo.jpg"/>
              <p:cNvPicPr>
                <a:picLocks noChangeAspect="1" noChangeArrowheads="1"/>
              </p:cNvPicPr>
              <p:nvPr/>
            </p:nvPicPr>
            <p:blipFill rotWithShape="1">
              <a:blip r:embed="rId5">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5252595" y="6324203"/>
              <a:ext cx="2620263" cy="487071"/>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7511" b="94935" l="4000" r="96000">
                          <a14:foregroundMark x1="22162" y1="74819" x2="22162" y2="82779"/>
                          <a14:foregroundMark x1="46270" y1="20984" x2="49730" y2="31693"/>
                          <a14:backgroundMark x1="21297" y1="20984" x2="21297" y2="20984"/>
                          <a14:backgroundMark x1="14811" y1="26339" x2="32541" y2="25470"/>
                          <a14:backgroundMark x1="15351" y1="29812" x2="33622" y2="26339"/>
                          <a14:backgroundMark x1="43568" y1="26918" x2="46270" y2="30246"/>
                          <a14:backgroundMark x1="52000" y1="20116" x2="52649" y2="28365"/>
                          <a14:backgroundMark x1="68108" y1="27496" x2="69622" y2="29233"/>
                          <a14:backgroundMark x1="60216" y1="76700" x2="71892" y2="76700"/>
                          <a14:backgroundMark x1="59027" y1="76700" x2="61297" y2="74819"/>
                          <a14:backgroundMark x1="66162" y1="71925" x2="63892" y2="74530"/>
                          <a14:backgroundMark x1="58162" y1="75398" x2="58378" y2="77858"/>
                          <a14:backgroundMark x1="12000" y1="55572" x2="12000" y2="55572"/>
                          <a14:backgroundMark x1="24973" y1="72504" x2="24973" y2="72504"/>
                          <a14:backgroundMark x1="26162" y1="81042" x2="26162" y2="89580"/>
                        </a14:backgroundRemoval>
                      </a14:imgEffect>
                    </a14:imgLayer>
                  </a14:imgProps>
                </a:ext>
                <a:ext uri="{28A0092B-C50C-407E-A947-70E740481C1C}">
                  <a14:useLocalDpi xmlns:a14="http://schemas.microsoft.com/office/drawing/2010/main" val="0"/>
                </a:ext>
              </a:extLst>
            </a:blip>
            <a:srcRect l="6853" t="14798" r="5528"/>
            <a:stretch/>
          </p:blipFill>
          <p:spPr bwMode="auto">
            <a:xfrm>
              <a:off x="5427353" y="5914937"/>
              <a:ext cx="685254" cy="49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media.mlive.com/education_impact/photo/commons-lawncalvin2jpg-e33041260e118252_larg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765" t="34152"/>
            <a:stretch/>
          </p:blipFill>
          <p:spPr bwMode="auto">
            <a:xfrm>
              <a:off x="6877001" y="5914715"/>
              <a:ext cx="897895" cy="498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711132" y="6073655"/>
              <a:ext cx="939779" cy="758499"/>
            </a:xfrm>
            <a:prstGeom prst="rect">
              <a:avLst/>
            </a:prstGeom>
          </p:spPr>
        </p:pic>
        <p:pic>
          <p:nvPicPr>
            <p:cNvPr id="15" name="Picture 14"/>
            <p:cNvPicPr>
              <a:picLocks noChangeAspect="1"/>
            </p:cNvPicPr>
            <p:nvPr/>
          </p:nvPicPr>
          <p:blipFill>
            <a:blip r:embed="rId12"/>
            <a:stretch>
              <a:fillRect/>
            </a:stretch>
          </p:blipFill>
          <p:spPr>
            <a:xfrm>
              <a:off x="4288126" y="5969616"/>
              <a:ext cx="298140" cy="280939"/>
            </a:xfrm>
            <a:prstGeom prst="rect">
              <a:avLst/>
            </a:prstGeom>
          </p:spPr>
        </p:pic>
        <p:pic>
          <p:nvPicPr>
            <p:cNvPr id="16" name="Picture 15"/>
            <p:cNvPicPr>
              <a:picLocks noChangeAspect="1"/>
            </p:cNvPicPr>
            <p:nvPr/>
          </p:nvPicPr>
          <p:blipFill>
            <a:blip r:embed="rId13">
              <a:extLst>
                <a:ext uri="{BEBA8EAE-BF5A-486C-A8C5-ECC9F3942E4B}">
                  <a14:imgProps xmlns:a14="http://schemas.microsoft.com/office/drawing/2010/main">
                    <a14:imgLayer r:embed="rId14">
                      <a14:imgEffect>
                        <a14:backgroundRemoval t="3481" b="97055" l="2018" r="100000">
                          <a14:foregroundMark x1="58999" y1="77510" x2="62793" y2="88086"/>
                          <a14:foregroundMark x1="20016" y1="62784" x2="15577" y2="74967"/>
                          <a14:foregroundMark x1="9847" y1="50736" x2="14931" y2="74967"/>
                          <a14:foregroundMark x1="23487" y1="67068" x2="17433" y2="73896"/>
                          <a14:foregroundMark x1="13317" y1="62784" x2="17756" y2="77510"/>
                          <a14:foregroundMark x1="12349" y1="74431" x2="16465" y2="80187"/>
                          <a14:foregroundMark x1="49798" y1="35475" x2="64407" y2="47122"/>
                          <a14:foregroundMark x1="67232" y1="28112" x2="81840" y2="58099"/>
                          <a14:foregroundMark x1="89427" y1="74967" x2="63438" y2="83400"/>
                          <a14:foregroundMark x1="62793" y1="76037" x2="58999" y2="87015"/>
                          <a14:foregroundMark x1="69088" y1="80187" x2="66263" y2="91299"/>
                          <a14:foregroundMark x1="83051" y1="76573" x2="88458" y2="82865"/>
                          <a14:foregroundMark x1="85634" y1="84337" x2="84342" y2="87550"/>
                          <a14:foregroundMark x1="80549" y1="85408" x2="83374" y2="89157"/>
                          <a14:foregroundMark x1="87490" y1="83936" x2="86844" y2="89157"/>
                          <a14:foregroundMark x1="89427" y1="71218" x2="89427" y2="71218"/>
                          <a14:foregroundMark x1="90395" y1="66533" x2="92897" y2="71218"/>
                          <a14:foregroundMark x1="61178" y1="84337" x2="58031" y2="88621"/>
                          <a14:foregroundMark x1="58354" y1="89692" x2="65617" y2="91700"/>
                          <a14:foregroundMark x1="69088" y1="90763" x2="61501" y2="93842"/>
                          <a14:foregroundMark x1="19370" y1="78581" x2="19370" y2="78581"/>
                          <a14:foregroundMark x1="35190" y1="79116" x2="35190" y2="79116"/>
                          <a14:foregroundMark x1="37450" y1="77510" x2="37450" y2="77510"/>
                          <a14:foregroundMark x1="35835" y1="77510" x2="35835" y2="77510"/>
                          <a14:foregroundMark x1="34544" y1="75502" x2="34544" y2="75502"/>
                          <a14:foregroundMark x1="38983" y1="77510" x2="38983" y2="77510"/>
                          <a14:foregroundMark x1="4439" y1="60776" x2="4439" y2="60776"/>
                          <a14:backgroundMark x1="42211" y1="7631" x2="74818" y2="9237"/>
                          <a14:backgroundMark x1="44713" y1="9237" x2="60533" y2="11379"/>
                          <a14:backgroundMark x1="2906" y1="49665" x2="2906" y2="69746"/>
                        </a14:backgroundRemoval>
                      </a14:imgEffect>
                    </a14:imgLayer>
                  </a14:imgProps>
                </a:ext>
              </a:extLst>
            </a:blip>
            <a:stretch>
              <a:fillRect/>
            </a:stretch>
          </p:blipFill>
          <p:spPr>
            <a:xfrm>
              <a:off x="5491987" y="6431805"/>
              <a:ext cx="634359" cy="382458"/>
            </a:xfrm>
            <a:prstGeom prst="rect">
              <a:avLst/>
            </a:prstGeom>
            <a:ln w="28575">
              <a:solidFill>
                <a:schemeClr val="accent6">
                  <a:lumMod val="50000"/>
                </a:schemeClr>
              </a:solidFill>
              <a:prstDash val="sysDash"/>
            </a:ln>
          </p:spPr>
        </p:pic>
        <p:pic>
          <p:nvPicPr>
            <p:cNvPr id="17" name="Picture 16"/>
            <p:cNvPicPr>
              <a:picLocks noChangeAspect="1"/>
            </p:cNvPicPr>
            <p:nvPr/>
          </p:nvPicPr>
          <p:blipFill rotWithShape="1">
            <a:blip r:embed="rId15"/>
            <a:srcRect t="28245"/>
            <a:stretch/>
          </p:blipFill>
          <p:spPr>
            <a:xfrm>
              <a:off x="6921848" y="6419863"/>
              <a:ext cx="819178" cy="391412"/>
            </a:xfrm>
            <a:prstGeom prst="rect">
              <a:avLst/>
            </a:prstGeom>
            <a:ln>
              <a:noFill/>
            </a:ln>
            <a:effectLst>
              <a:softEdge rad="112500"/>
            </a:effectLst>
          </p:spPr>
        </p:pic>
        <p:cxnSp>
          <p:nvCxnSpPr>
            <p:cNvPr id="18" name="Straight Arrow Connector 17"/>
            <p:cNvCxnSpPr>
              <a:stCxn id="16" idx="3"/>
              <a:endCxn id="17" idx="1"/>
            </p:cNvCxnSpPr>
            <p:nvPr/>
          </p:nvCxnSpPr>
          <p:spPr>
            <a:xfrm flipV="1">
              <a:off x="6126346" y="6615569"/>
              <a:ext cx="795502" cy="7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p:cNvCxnSpPr>
              <a:endCxn id="16" idx="1"/>
            </p:cNvCxnSpPr>
            <p:nvPr/>
          </p:nvCxnSpPr>
          <p:spPr>
            <a:xfrm>
              <a:off x="4231318" y="6452904"/>
              <a:ext cx="1260669" cy="1701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3" name="Rectangle 2"/>
          <p:cNvSpPr/>
          <p:nvPr/>
        </p:nvSpPr>
        <p:spPr>
          <a:xfrm>
            <a:off x="5129237" y="5369738"/>
            <a:ext cx="2561485" cy="215444"/>
          </a:xfrm>
          <a:prstGeom prst="rect">
            <a:avLst/>
          </a:prstGeom>
        </p:spPr>
        <p:txBody>
          <a:bodyPr wrap="square">
            <a:spAutoFit/>
          </a:bodyPr>
          <a:lstStyle/>
          <a:p>
            <a:r>
              <a:rPr lang="en-US" sz="800" dirty="0"/>
              <a:t>http://www.moibibiki.com/images/dodge-sprinter-4.jpg</a:t>
            </a:r>
          </a:p>
        </p:txBody>
      </p:sp>
      <p:sp>
        <p:nvSpPr>
          <p:cNvPr id="6" name="Rectangle 5"/>
          <p:cNvSpPr/>
          <p:nvPr/>
        </p:nvSpPr>
        <p:spPr>
          <a:xfrm>
            <a:off x="484278" y="5464404"/>
            <a:ext cx="3733800" cy="215444"/>
          </a:xfrm>
          <a:prstGeom prst="rect">
            <a:avLst/>
          </a:prstGeom>
        </p:spPr>
        <p:txBody>
          <a:bodyPr wrap="square">
            <a:spAutoFit/>
          </a:bodyPr>
          <a:lstStyle/>
          <a:p>
            <a:r>
              <a:rPr lang="en-US" sz="800" dirty="0"/>
              <a:t>http://mbgtown.files.wordpress.com/2010/10/2008-sprinter-passenger-van-0061.jpg</a:t>
            </a:r>
          </a:p>
        </p:txBody>
      </p:sp>
    </p:spTree>
    <p:extLst>
      <p:ext uri="{BB962C8B-B14F-4D97-AF65-F5344CB8AC3E}">
        <p14:creationId xmlns:p14="http://schemas.microsoft.com/office/powerpoint/2010/main" val="38760448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New Feedstock Sources</a:t>
            </a:r>
            <a:endParaRPr lang="en-US" dirty="0"/>
          </a:p>
        </p:txBody>
      </p:sp>
      <p:sp>
        <p:nvSpPr>
          <p:cNvPr id="73732"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B47B86D-E013-4FF8-9142-A206589F3D61}" type="slidenum">
              <a:rPr lang="en-US" smtClean="0">
                <a:solidFill>
                  <a:srgbClr val="FFFFFF"/>
                </a:solidFill>
              </a:rPr>
              <a:pPr/>
              <a:t>42</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dirty="0"/>
          </a:p>
        </p:txBody>
      </p:sp>
      <p:sp>
        <p:nvSpPr>
          <p:cNvPr id="6" name="Rectangle 5"/>
          <p:cNvSpPr/>
          <p:nvPr/>
        </p:nvSpPr>
        <p:spPr>
          <a:xfrm>
            <a:off x="4899952" y="4607127"/>
            <a:ext cx="2672205" cy="203312"/>
          </a:xfrm>
          <a:prstGeom prst="rect">
            <a:avLst/>
          </a:prstGeom>
        </p:spPr>
        <p:txBody>
          <a:bodyPr wrap="square">
            <a:spAutoFit/>
          </a:bodyPr>
          <a:lstStyle/>
          <a:p>
            <a:r>
              <a:rPr lang="en-US" sz="700" dirty="0"/>
              <a:t>http://farm4.static.flickr.com/3201/2409592844_f382ca64a7_o.jpg</a:t>
            </a:r>
          </a:p>
        </p:txBody>
      </p:sp>
      <p:grpSp>
        <p:nvGrpSpPr>
          <p:cNvPr id="7" name="Group 6"/>
          <p:cNvGrpSpPr/>
          <p:nvPr/>
        </p:nvGrpSpPr>
        <p:grpSpPr>
          <a:xfrm>
            <a:off x="187295" y="5914715"/>
            <a:ext cx="7587601" cy="935055"/>
            <a:chOff x="187295" y="5914715"/>
            <a:chExt cx="7587601" cy="935055"/>
          </a:xfrm>
        </p:grpSpPr>
        <p:grpSp>
          <p:nvGrpSpPr>
            <p:cNvPr id="8" name="Group 7"/>
            <p:cNvGrpSpPr/>
            <p:nvPr/>
          </p:nvGrpSpPr>
          <p:grpSpPr>
            <a:xfrm>
              <a:off x="261484" y="5914715"/>
              <a:ext cx="7513412" cy="917439"/>
              <a:chOff x="261484" y="5914715"/>
              <a:chExt cx="7513412" cy="917439"/>
            </a:xfrm>
          </p:grpSpPr>
          <p:grpSp>
            <p:nvGrpSpPr>
              <p:cNvPr id="12" name="Group 11"/>
              <p:cNvGrpSpPr/>
              <p:nvPr/>
            </p:nvGrpSpPr>
            <p:grpSpPr>
              <a:xfrm>
                <a:off x="261484" y="6027077"/>
                <a:ext cx="6615517" cy="431249"/>
                <a:chOff x="68448" y="6134010"/>
                <a:chExt cx="6615517" cy="431249"/>
              </a:xfrm>
            </p:grpSpPr>
            <p:grpSp>
              <p:nvGrpSpPr>
                <p:cNvPr id="23" name="Group 22"/>
                <p:cNvGrpSpPr/>
                <p:nvPr/>
              </p:nvGrpSpPr>
              <p:grpSpPr>
                <a:xfrm>
                  <a:off x="1147339" y="6217019"/>
                  <a:ext cx="5536626" cy="348240"/>
                  <a:chOff x="1147339" y="6217019"/>
                  <a:chExt cx="5536626" cy="348240"/>
                </a:xfrm>
              </p:grpSpPr>
              <p:cxnSp>
                <p:nvCxnSpPr>
                  <p:cNvPr id="25" name="Straight Arrow Connector 24"/>
                  <p:cNvCxnSpPr>
                    <a:stCxn id="24" idx="3"/>
                    <a:endCxn id="17" idx="1"/>
                  </p:cNvCxnSpPr>
                  <p:nvPr/>
                </p:nvCxnSpPr>
                <p:spPr>
                  <a:xfrm>
                    <a:off x="1147339" y="6282573"/>
                    <a:ext cx="370757" cy="2772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17" idx="3"/>
                    <a:endCxn id="16" idx="1"/>
                  </p:cNvCxnSpPr>
                  <p:nvPr/>
                </p:nvCxnSpPr>
                <p:spPr>
                  <a:xfrm>
                    <a:off x="2457875" y="6559838"/>
                    <a:ext cx="532650" cy="54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16" idx="3"/>
                  </p:cNvCxnSpPr>
                  <p:nvPr/>
                </p:nvCxnSpPr>
                <p:spPr>
                  <a:xfrm flipV="1">
                    <a:off x="4025042" y="6270781"/>
                    <a:ext cx="1209275" cy="2944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p:cNvCxnSpPr>
                    <a:endCxn id="15" idx="1"/>
                  </p:cNvCxnSpPr>
                  <p:nvPr/>
                </p:nvCxnSpPr>
                <p:spPr>
                  <a:xfrm flipV="1">
                    <a:off x="5919571" y="6270670"/>
                    <a:ext cx="764394" cy="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p:cNvCxnSpPr>
                    <a:stCxn id="16" idx="3"/>
                    <a:endCxn id="18" idx="1"/>
                  </p:cNvCxnSpPr>
                  <p:nvPr/>
                </p:nvCxnSpPr>
                <p:spPr>
                  <a:xfrm flipV="1">
                    <a:off x="4025042" y="6217019"/>
                    <a:ext cx="70048" cy="348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4" name="Picture 2" descr="http://www.creativedining.com/wp-content/uploads/cds_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t="23301" r="24904" b="14564"/>
                <a:stretch/>
              </p:blipFill>
              <p:spPr bwMode="auto">
                <a:xfrm>
                  <a:off x="68448" y="6134010"/>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15" name="Picture 8" descr="http://media.mlive.com/education_impact/photo/commons-lawncalvin2jpg-e33041260e118252_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765" t="34152"/>
              <a:stretch/>
            </p:blipFill>
            <p:spPr bwMode="auto">
              <a:xfrm>
                <a:off x="6877001" y="5914715"/>
                <a:ext cx="897895" cy="498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711132" y="6073655"/>
                <a:ext cx="939779" cy="758499"/>
              </a:xfrm>
              <a:prstGeom prst="rect">
                <a:avLst/>
              </a:prstGeom>
            </p:spPr>
          </p:pic>
          <p:pic>
            <p:nvPicPr>
              <p:cNvPr id="18" name="Picture 17"/>
              <p:cNvPicPr>
                <a:picLocks noChangeAspect="1"/>
              </p:cNvPicPr>
              <p:nvPr/>
            </p:nvPicPr>
            <p:blipFill>
              <a:blip r:embed="rId8"/>
              <a:stretch>
                <a:fillRect/>
              </a:stretch>
            </p:blipFill>
            <p:spPr>
              <a:xfrm>
                <a:off x="4288126" y="5969616"/>
                <a:ext cx="298140" cy="280939"/>
              </a:xfrm>
              <a:prstGeom prst="rect">
                <a:avLst/>
              </a:prstGeom>
            </p:spPr>
          </p:pic>
          <p:pic>
            <p:nvPicPr>
              <p:cNvPr id="19" name="Picture 18"/>
              <p:cNvPicPr>
                <a:picLocks noChangeAspect="1"/>
              </p:cNvPicPr>
              <p:nvPr/>
            </p:nvPicPr>
            <p:blipFill>
              <a:blip r:embed="rId9">
                <a:extLst>
                  <a:ext uri="{BEBA8EAE-BF5A-486C-A8C5-ECC9F3942E4B}">
                    <a14:imgProps xmlns:a14="http://schemas.microsoft.com/office/drawing/2010/main">
                      <a14:imgLayer r:embed="rId10">
                        <a14:imgEffect>
                          <a14:backgroundRemoval t="3481" b="97055" l="2018" r="100000">
                            <a14:foregroundMark x1="58999" y1="77510" x2="62793" y2="88086"/>
                            <a14:foregroundMark x1="20016" y1="62784" x2="15577" y2="74967"/>
                            <a14:foregroundMark x1="9847" y1="50736" x2="14931" y2="74967"/>
                            <a14:foregroundMark x1="23487" y1="67068" x2="17433" y2="73896"/>
                            <a14:foregroundMark x1="13317" y1="62784" x2="17756" y2="77510"/>
                            <a14:foregroundMark x1="12349" y1="74431" x2="16465" y2="80187"/>
                            <a14:foregroundMark x1="49798" y1="35475" x2="64407" y2="47122"/>
                            <a14:foregroundMark x1="67232" y1="28112" x2="81840" y2="58099"/>
                            <a14:foregroundMark x1="89427" y1="74967" x2="63438" y2="83400"/>
                            <a14:foregroundMark x1="62793" y1="76037" x2="58999" y2="87015"/>
                            <a14:foregroundMark x1="69088" y1="80187" x2="66263" y2="91299"/>
                            <a14:foregroundMark x1="83051" y1="76573" x2="88458" y2="82865"/>
                            <a14:foregroundMark x1="85634" y1="84337" x2="84342" y2="87550"/>
                            <a14:foregroundMark x1="80549" y1="85408" x2="83374" y2="89157"/>
                            <a14:foregroundMark x1="87490" y1="83936" x2="86844" y2="89157"/>
                            <a14:foregroundMark x1="89427" y1="71218" x2="89427" y2="71218"/>
                            <a14:foregroundMark x1="90395" y1="66533" x2="92897" y2="71218"/>
                            <a14:foregroundMark x1="61178" y1="84337" x2="58031" y2="88621"/>
                            <a14:foregroundMark x1="58354" y1="89692" x2="65617" y2="91700"/>
                            <a14:foregroundMark x1="69088" y1="90763" x2="61501" y2="93842"/>
                            <a14:foregroundMark x1="19370" y1="78581" x2="19370" y2="78581"/>
                            <a14:foregroundMark x1="35190" y1="79116" x2="35190" y2="79116"/>
                            <a14:foregroundMark x1="37450" y1="77510" x2="37450" y2="77510"/>
                            <a14:foregroundMark x1="35835" y1="77510" x2="35835" y2="77510"/>
                            <a14:foregroundMark x1="34544" y1="75502" x2="34544" y2="75502"/>
                            <a14:foregroundMark x1="38983" y1="77510" x2="38983" y2="77510"/>
                            <a14:foregroundMark x1="4439" y1="60776" x2="4439" y2="60776"/>
                            <a14:backgroundMark x1="42211" y1="7631" x2="74818" y2="9237"/>
                            <a14:backgroundMark x1="44713" y1="9237" x2="60533" y2="11379"/>
                            <a14:backgroundMark x1="2906" y1="49665" x2="2906" y2="69746"/>
                          </a14:backgroundRemoval>
                        </a14:imgEffect>
                      </a14:imgLayer>
                    </a14:imgProps>
                  </a:ext>
                </a:extLst>
              </a:blip>
              <a:stretch>
                <a:fillRect/>
              </a:stretch>
            </p:blipFill>
            <p:spPr>
              <a:xfrm>
                <a:off x="5491987" y="6431805"/>
                <a:ext cx="634359" cy="382458"/>
              </a:xfrm>
              <a:prstGeom prst="rect">
                <a:avLst/>
              </a:prstGeom>
              <a:ln w="28575">
                <a:solidFill>
                  <a:schemeClr val="accent6">
                    <a:lumMod val="50000"/>
                  </a:schemeClr>
                </a:solidFill>
                <a:prstDash val="sysDash"/>
              </a:ln>
            </p:spPr>
          </p:pic>
          <p:pic>
            <p:nvPicPr>
              <p:cNvPr id="20" name="Picture 19"/>
              <p:cNvPicPr>
                <a:picLocks noChangeAspect="1"/>
              </p:cNvPicPr>
              <p:nvPr/>
            </p:nvPicPr>
            <p:blipFill rotWithShape="1">
              <a:blip r:embed="rId11"/>
              <a:srcRect t="28245"/>
              <a:stretch/>
            </p:blipFill>
            <p:spPr>
              <a:xfrm>
                <a:off x="6921848" y="6419863"/>
                <a:ext cx="819178" cy="391412"/>
              </a:xfrm>
              <a:prstGeom prst="rect">
                <a:avLst/>
              </a:prstGeom>
              <a:ln>
                <a:noFill/>
              </a:ln>
              <a:effectLst>
                <a:softEdge rad="112500"/>
              </a:effectLst>
            </p:spPr>
          </p:pic>
          <p:cxnSp>
            <p:nvCxnSpPr>
              <p:cNvPr id="21" name="Straight Arrow Connector 20"/>
              <p:cNvCxnSpPr>
                <a:stCxn id="19" idx="3"/>
                <a:endCxn id="20" idx="1"/>
              </p:cNvCxnSpPr>
              <p:nvPr/>
            </p:nvCxnSpPr>
            <p:spPr>
              <a:xfrm flipV="1">
                <a:off x="6126346" y="6615569"/>
                <a:ext cx="795502" cy="7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p:cNvCxnSpPr>
                <a:endCxn id="19" idx="1"/>
              </p:cNvCxnSpPr>
              <p:nvPr/>
            </p:nvCxnSpPr>
            <p:spPr>
              <a:xfrm>
                <a:off x="4231318" y="6452904"/>
                <a:ext cx="1260669" cy="1701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9" name="Picture 12" descr="https://scontent-a.xx.fbcdn.net/hphotos-ash2/37325_102675319783932_2339090_n.jpg?lvh=1"/>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715" b="88889" l="4444" r="100000">
                          <a14:foregroundMark x1="55694" y1="39434" x2="55694" y2="39434"/>
                          <a14:foregroundMark x1="8472" y1="45969" x2="10694" y2="34205"/>
                          <a14:foregroundMark x1="69583" y1="46405" x2="69583" y2="46405"/>
                          <a14:foregroundMark x1="72222" y1="46405" x2="72222" y2="46405"/>
                          <a14:foregroundMark x1="80694" y1="46187" x2="80694" y2="46187"/>
                          <a14:foregroundMark x1="91389" y1="48148" x2="91389" y2="48148"/>
                          <a14:foregroundMark x1="23611" y1="35512" x2="22500" y2="45098"/>
                          <a14:foregroundMark x1="31667" y1="45969" x2="32778" y2="34858"/>
                          <a14:foregroundMark x1="38056" y1="37255" x2="38333" y2="47277"/>
                          <a14:foregroundMark x1="49028" y1="35948" x2="50000" y2="41830"/>
                          <a14:foregroundMark x1="54583" y1="41176" x2="55278" y2="44662"/>
                          <a14:foregroundMark x1="58889" y1="48148" x2="58889" y2="48148"/>
                          <a14:foregroundMark x1="59167" y1="34205" x2="59167" y2="34205"/>
                          <a14:foregroundMark x1="55694" y1="35730" x2="55694" y2="35730"/>
                          <a14:foregroundMark x1="60833" y1="46841" x2="60833" y2="46841"/>
                          <a14:backgroundMark x1="7917" y1="26144" x2="89722" y2="27669"/>
                          <a14:backgroundMark x1="18889" y1="54031" x2="96944" y2="55556"/>
                          <a14:backgroundMark x1="82500" y1="27233" x2="96389" y2="35730"/>
                          <a14:backgroundMark x1="95000" y1="27015" x2="96250" y2="49455"/>
                          <a14:backgroundMark x1="28889" y1="39869" x2="28889" y2="39869"/>
                          <a14:backgroundMark x1="36250" y1="36819" x2="36250" y2="36819"/>
                          <a14:backgroundMark x1="40833" y1="39869" x2="40833" y2="39869"/>
                          <a14:backgroundMark x1="48611" y1="40959" x2="48611" y2="40959"/>
                          <a14:backgroundMark x1="30556" y1="34858" x2="28889" y2="40741"/>
                          <a14:backgroundMark x1="36111" y1="33333" x2="36389" y2="42484"/>
                        </a14:backgroundRemoval>
                      </a14:imgEffect>
                    </a14:imgLayer>
                  </a14:imgProps>
                </a:ext>
                <a:ext uri="{28A0092B-C50C-407E-A947-70E740481C1C}">
                  <a14:useLocalDpi xmlns:a14="http://schemas.microsoft.com/office/drawing/2010/main" val="0"/>
                </a:ext>
              </a:extLst>
            </a:blip>
            <a:srcRect t="26793" b="43739"/>
            <a:stretch/>
          </p:blipFill>
          <p:spPr bwMode="auto">
            <a:xfrm>
              <a:off x="261484" y="6450278"/>
              <a:ext cx="1113771" cy="310738"/>
            </a:xfrm>
            <a:prstGeom prst="rect">
              <a:avLst/>
            </a:prstGeom>
            <a:noFill/>
            <a:ln w="28575">
              <a:solidFill>
                <a:schemeClr val="accent6">
                  <a:lumMod val="50000"/>
                </a:schemeClr>
              </a:solidFill>
              <a:prstDash val="sysDash"/>
            </a:ln>
            <a:extLst>
              <a:ext uri="{909E8E84-426E-40DD-AFC4-6F175D3DCCD1}">
                <a14:hiddenFill xmlns:a14="http://schemas.microsoft.com/office/drawing/2010/main">
                  <a:solidFill>
                    <a:srgbClr val="FFFFFF"/>
                  </a:solidFill>
                </a14:hiddenFill>
              </a:ext>
            </a:extLst>
          </p:spPr>
        </p:pic>
        <p:cxnSp>
          <p:nvCxnSpPr>
            <p:cNvPr id="10" name="Straight Arrow Connector 9"/>
            <p:cNvCxnSpPr>
              <a:stCxn id="9" idx="3"/>
              <a:endCxn id="17" idx="1"/>
            </p:cNvCxnSpPr>
            <p:nvPr/>
          </p:nvCxnSpPr>
          <p:spPr>
            <a:xfrm flipV="1">
              <a:off x="1375255" y="6452905"/>
              <a:ext cx="335877" cy="1527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187295" y="6362699"/>
              <a:ext cx="1320921" cy="487071"/>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1759925" y="4610384"/>
            <a:ext cx="1157311" cy="200055"/>
          </a:xfrm>
          <a:prstGeom prst="rect">
            <a:avLst/>
          </a:prstGeom>
        </p:spPr>
        <p:txBody>
          <a:bodyPr wrap="square">
            <a:spAutoFit/>
          </a:bodyPr>
          <a:lstStyle/>
          <a:p>
            <a:r>
              <a:rPr lang="en-US" sz="700" dirty="0"/>
              <a:t>http://</a:t>
            </a:r>
            <a:r>
              <a:rPr lang="en-US" sz="700" dirty="0" smtClean="0"/>
              <a:t>1.bp.blogspot.com/</a:t>
            </a:r>
            <a:endParaRPr lang="en-US" sz="700" dirty="0"/>
          </a:p>
        </p:txBody>
      </p:sp>
      <p:pic>
        <p:nvPicPr>
          <p:cNvPr id="1026" name="Picture 2" descr="http://1.bp.blogspot.com/_kDvOgM2Mj7c/TMCfJQ1HEOI/AAAAAAAAAZ8/pBE5Tq8mZrY/s1600/Misc2+009.jpg"/>
          <p:cNvPicPr>
            <a:picLocks noChangeAspect="1" noChangeArrowheads="1"/>
          </p:cNvPicPr>
          <p:nvPr/>
        </p:nvPicPr>
        <p:blipFill rotWithShape="1">
          <a:blip r:embed="rId14">
            <a:extLst>
              <a:ext uri="{28A0092B-C50C-407E-A947-70E740481C1C}">
                <a14:useLocalDpi xmlns:a14="http://schemas.microsoft.com/office/drawing/2010/main" val="0"/>
              </a:ext>
            </a:extLst>
          </a:blip>
          <a:srcRect l="4985" r="5280" b="27331"/>
          <a:stretch/>
        </p:blipFill>
        <p:spPr bwMode="auto">
          <a:xfrm>
            <a:off x="838200" y="2673497"/>
            <a:ext cx="3161582" cy="1600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arm4.static.flickr.com/3201/2409592844_f382ca64a7_o.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30001" b="-573"/>
          <a:stretch/>
        </p:blipFill>
        <p:spPr bwMode="auto">
          <a:xfrm>
            <a:off x="4680535" y="2743200"/>
            <a:ext cx="2891622" cy="153049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16" cstate="print">
            <a:extLst>
              <a:ext uri="{BEBA8EAE-BF5A-486C-A8C5-ECC9F3942E4B}">
                <a14:imgProps xmlns:a14="http://schemas.microsoft.com/office/drawing/2010/main">
                  <a14:imgLayer r:embed="rId17">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444513" y="5886566"/>
            <a:ext cx="669317" cy="501988"/>
          </a:xfrm>
          <a:prstGeom prst="rect">
            <a:avLst/>
          </a:prstGeom>
        </p:spPr>
      </p:pic>
    </p:spTree>
    <p:extLst>
      <p:ext uri="{BB962C8B-B14F-4D97-AF65-F5344CB8AC3E}">
        <p14:creationId xmlns:p14="http://schemas.microsoft.com/office/powerpoint/2010/main" val="420541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7"/>
            <a:ext cx="6613525" cy="1365773"/>
          </a:xfrm>
        </p:spPr>
        <p:txBody>
          <a:bodyPr/>
          <a:lstStyle/>
          <a:p>
            <a:pPr>
              <a:defRPr/>
            </a:pPr>
            <a:r>
              <a:rPr lang="en-US" sz="3400" dirty="0" smtClean="0"/>
              <a:t>CERF Integration: Capital Funding</a:t>
            </a:r>
            <a:endParaRPr lang="en-US" sz="3400" dirty="0"/>
          </a:p>
        </p:txBody>
      </p:sp>
      <p:sp>
        <p:nvSpPr>
          <p:cNvPr id="80900"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2CF2C9-8A73-4F56-B0D9-7EDAEABA5E31}" type="slidenum">
              <a:rPr lang="en-US" smtClean="0">
                <a:solidFill>
                  <a:srgbClr val="FFFFFF"/>
                </a:solidFill>
              </a:rPr>
              <a:pPr/>
              <a:t>43</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pic>
        <p:nvPicPr>
          <p:cNvPr id="8194" name="Picture 2" descr="Calvin Energy Recovery F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5214" y="1961702"/>
            <a:ext cx="7505700" cy="368662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378989" y="5915688"/>
            <a:ext cx="7513412" cy="917439"/>
            <a:chOff x="261484" y="5914715"/>
            <a:chExt cx="7513412" cy="917439"/>
          </a:xfrm>
        </p:grpSpPr>
        <p:grpSp>
          <p:nvGrpSpPr>
            <p:cNvPr id="30" name="Group 29"/>
            <p:cNvGrpSpPr/>
            <p:nvPr/>
          </p:nvGrpSpPr>
          <p:grpSpPr>
            <a:xfrm>
              <a:off x="261484" y="5914715"/>
              <a:ext cx="7513412" cy="917439"/>
              <a:chOff x="261484" y="5914715"/>
              <a:chExt cx="7513412" cy="917439"/>
            </a:xfrm>
          </p:grpSpPr>
          <p:grpSp>
            <p:nvGrpSpPr>
              <p:cNvPr id="34" name="Group 33"/>
              <p:cNvGrpSpPr/>
              <p:nvPr/>
            </p:nvGrpSpPr>
            <p:grpSpPr>
              <a:xfrm>
                <a:off x="261484" y="6027077"/>
                <a:ext cx="6615517" cy="431249"/>
                <a:chOff x="68448" y="6134010"/>
                <a:chExt cx="6615517" cy="431249"/>
              </a:xfrm>
            </p:grpSpPr>
            <p:grpSp>
              <p:nvGrpSpPr>
                <p:cNvPr id="43" name="Group 42"/>
                <p:cNvGrpSpPr/>
                <p:nvPr/>
              </p:nvGrpSpPr>
              <p:grpSpPr>
                <a:xfrm>
                  <a:off x="1147339" y="6217019"/>
                  <a:ext cx="5536626" cy="348240"/>
                  <a:chOff x="1147339" y="6217019"/>
                  <a:chExt cx="5536626" cy="348240"/>
                </a:xfrm>
              </p:grpSpPr>
              <p:cxnSp>
                <p:nvCxnSpPr>
                  <p:cNvPr id="45" name="Straight Arrow Connector 44"/>
                  <p:cNvCxnSpPr>
                    <a:stCxn id="44" idx="3"/>
                    <a:endCxn id="37" idx="1"/>
                  </p:cNvCxnSpPr>
                  <p:nvPr/>
                </p:nvCxnSpPr>
                <p:spPr>
                  <a:xfrm>
                    <a:off x="1147339" y="6282573"/>
                    <a:ext cx="370757" cy="2772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37" idx="3"/>
                    <a:endCxn id="36" idx="1"/>
                  </p:cNvCxnSpPr>
                  <p:nvPr/>
                </p:nvCxnSpPr>
                <p:spPr>
                  <a:xfrm>
                    <a:off x="2457875" y="6559838"/>
                    <a:ext cx="532650" cy="54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7" name="Straight Arrow Connector 46"/>
                  <p:cNvCxnSpPr>
                    <a:stCxn id="36" idx="3"/>
                  </p:cNvCxnSpPr>
                  <p:nvPr/>
                </p:nvCxnSpPr>
                <p:spPr>
                  <a:xfrm flipV="1">
                    <a:off x="4025042" y="6270781"/>
                    <a:ext cx="1209275" cy="2944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p:cNvCxnSpPr>
                    <a:endCxn id="35" idx="1"/>
                  </p:cNvCxnSpPr>
                  <p:nvPr/>
                </p:nvCxnSpPr>
                <p:spPr>
                  <a:xfrm flipV="1">
                    <a:off x="5919571" y="6270670"/>
                    <a:ext cx="764394" cy="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9" name="Straight Arrow Connector 48"/>
                  <p:cNvCxnSpPr>
                    <a:stCxn id="36" idx="3"/>
                    <a:endCxn id="38" idx="1"/>
                  </p:cNvCxnSpPr>
                  <p:nvPr/>
                </p:nvCxnSpPr>
                <p:spPr>
                  <a:xfrm flipV="1">
                    <a:off x="4025042" y="6217019"/>
                    <a:ext cx="70048" cy="348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4" name="Picture 2" descr="http://www.creativedining.com/wp-content/uploads/cds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3301" r="24904" b="14564"/>
                <a:stretch/>
              </p:blipFill>
              <p:spPr bwMode="auto">
                <a:xfrm>
                  <a:off x="68448" y="6134010"/>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35" name="Picture 8" descr="http://media.mlive.com/education_impact/photo/commons-lawncalvin2jpg-e33041260e118252_lar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765" t="34152"/>
              <a:stretch/>
            </p:blipFill>
            <p:spPr bwMode="auto">
              <a:xfrm>
                <a:off x="6877001" y="5914715"/>
                <a:ext cx="897895" cy="498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711132" y="6073655"/>
                <a:ext cx="939779" cy="758499"/>
              </a:xfrm>
              <a:prstGeom prst="rect">
                <a:avLst/>
              </a:prstGeom>
            </p:spPr>
          </p:pic>
          <p:pic>
            <p:nvPicPr>
              <p:cNvPr id="38" name="Picture 37"/>
              <p:cNvPicPr>
                <a:picLocks noChangeAspect="1"/>
              </p:cNvPicPr>
              <p:nvPr/>
            </p:nvPicPr>
            <p:blipFill>
              <a:blip r:embed="rId9"/>
              <a:stretch>
                <a:fillRect/>
              </a:stretch>
            </p:blipFill>
            <p:spPr>
              <a:xfrm>
                <a:off x="4288126" y="5969616"/>
                <a:ext cx="298140" cy="280939"/>
              </a:xfrm>
              <a:prstGeom prst="rect">
                <a:avLst/>
              </a:prstGeom>
            </p:spPr>
          </p:pic>
          <p:pic>
            <p:nvPicPr>
              <p:cNvPr id="39" name="Picture 38"/>
              <p:cNvPicPr>
                <a:picLocks noChangeAspect="1"/>
              </p:cNvPicPr>
              <p:nvPr/>
            </p:nvPicPr>
            <p:blipFill>
              <a:blip r:embed="rId10">
                <a:extLst>
                  <a:ext uri="{BEBA8EAE-BF5A-486C-A8C5-ECC9F3942E4B}">
                    <a14:imgProps xmlns:a14="http://schemas.microsoft.com/office/drawing/2010/main">
                      <a14:imgLayer r:embed="rId11">
                        <a14:imgEffect>
                          <a14:backgroundRemoval t="3481" b="97055" l="2018" r="100000">
                            <a14:foregroundMark x1="58999" y1="77510" x2="62793" y2="88086"/>
                            <a14:foregroundMark x1="20016" y1="62784" x2="15577" y2="74967"/>
                            <a14:foregroundMark x1="9847" y1="50736" x2="14931" y2="74967"/>
                            <a14:foregroundMark x1="23487" y1="67068" x2="17433" y2="73896"/>
                            <a14:foregroundMark x1="13317" y1="62784" x2="17756" y2="77510"/>
                            <a14:foregroundMark x1="12349" y1="74431" x2="16465" y2="80187"/>
                            <a14:foregroundMark x1="49798" y1="35475" x2="64407" y2="47122"/>
                            <a14:foregroundMark x1="67232" y1="28112" x2="81840" y2="58099"/>
                            <a14:foregroundMark x1="89427" y1="74967" x2="63438" y2="83400"/>
                            <a14:foregroundMark x1="62793" y1="76037" x2="58999" y2="87015"/>
                            <a14:foregroundMark x1="69088" y1="80187" x2="66263" y2="91299"/>
                            <a14:foregroundMark x1="83051" y1="76573" x2="88458" y2="82865"/>
                            <a14:foregroundMark x1="85634" y1="84337" x2="84342" y2="87550"/>
                            <a14:foregroundMark x1="80549" y1="85408" x2="83374" y2="89157"/>
                            <a14:foregroundMark x1="87490" y1="83936" x2="86844" y2="89157"/>
                            <a14:foregroundMark x1="89427" y1="71218" x2="89427" y2="71218"/>
                            <a14:foregroundMark x1="90395" y1="66533" x2="92897" y2="71218"/>
                            <a14:foregroundMark x1="61178" y1="84337" x2="58031" y2="88621"/>
                            <a14:foregroundMark x1="58354" y1="89692" x2="65617" y2="91700"/>
                            <a14:foregroundMark x1="69088" y1="90763" x2="61501" y2="93842"/>
                            <a14:foregroundMark x1="19370" y1="78581" x2="19370" y2="78581"/>
                            <a14:foregroundMark x1="35190" y1="79116" x2="35190" y2="79116"/>
                            <a14:foregroundMark x1="37450" y1="77510" x2="37450" y2="77510"/>
                            <a14:foregroundMark x1="35835" y1="77510" x2="35835" y2="77510"/>
                            <a14:foregroundMark x1="34544" y1="75502" x2="34544" y2="75502"/>
                            <a14:foregroundMark x1="38983" y1="77510" x2="38983" y2="77510"/>
                            <a14:foregroundMark x1="4439" y1="60776" x2="4439" y2="60776"/>
                            <a14:backgroundMark x1="42211" y1="7631" x2="74818" y2="9237"/>
                            <a14:backgroundMark x1="44713" y1="9237" x2="60533" y2="11379"/>
                            <a14:backgroundMark x1="2906" y1="49665" x2="2906" y2="69746"/>
                          </a14:backgroundRemoval>
                        </a14:imgEffect>
                      </a14:imgLayer>
                    </a14:imgProps>
                  </a:ext>
                </a:extLst>
              </a:blip>
              <a:stretch>
                <a:fillRect/>
              </a:stretch>
            </p:blipFill>
            <p:spPr>
              <a:xfrm>
                <a:off x="5491987" y="6431805"/>
                <a:ext cx="634359" cy="382458"/>
              </a:xfrm>
              <a:prstGeom prst="rect">
                <a:avLst/>
              </a:prstGeom>
              <a:ln w="28575">
                <a:solidFill>
                  <a:schemeClr val="accent6">
                    <a:lumMod val="50000"/>
                  </a:schemeClr>
                </a:solidFill>
                <a:prstDash val="sysDash"/>
              </a:ln>
            </p:spPr>
          </p:pic>
          <p:pic>
            <p:nvPicPr>
              <p:cNvPr id="40" name="Picture 39"/>
              <p:cNvPicPr>
                <a:picLocks noChangeAspect="1"/>
              </p:cNvPicPr>
              <p:nvPr/>
            </p:nvPicPr>
            <p:blipFill rotWithShape="1">
              <a:blip r:embed="rId12"/>
              <a:srcRect t="28245"/>
              <a:stretch/>
            </p:blipFill>
            <p:spPr>
              <a:xfrm>
                <a:off x="6921848" y="6419863"/>
                <a:ext cx="819178" cy="391412"/>
              </a:xfrm>
              <a:prstGeom prst="rect">
                <a:avLst/>
              </a:prstGeom>
              <a:ln>
                <a:noFill/>
              </a:ln>
              <a:effectLst>
                <a:softEdge rad="112500"/>
              </a:effectLst>
            </p:spPr>
          </p:pic>
          <p:cxnSp>
            <p:nvCxnSpPr>
              <p:cNvPr id="41" name="Straight Arrow Connector 40"/>
              <p:cNvCxnSpPr>
                <a:stCxn id="39" idx="3"/>
                <a:endCxn id="40" idx="1"/>
              </p:cNvCxnSpPr>
              <p:nvPr/>
            </p:nvCxnSpPr>
            <p:spPr>
              <a:xfrm flipV="1">
                <a:off x="6126346" y="6615569"/>
                <a:ext cx="795502" cy="7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2" name="Straight Arrow Connector 41"/>
              <p:cNvCxnSpPr>
                <a:endCxn id="39" idx="1"/>
              </p:cNvCxnSpPr>
              <p:nvPr/>
            </p:nvCxnSpPr>
            <p:spPr>
              <a:xfrm>
                <a:off x="4231318" y="6452904"/>
                <a:ext cx="1260669" cy="1701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1" name="Picture 12" descr="https://scontent-a.xx.fbcdn.net/hphotos-ash2/37325_102675319783932_2339090_n.jpg?lvh=1"/>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715" b="88889" l="4444" r="100000">
                          <a14:foregroundMark x1="55694" y1="39434" x2="55694" y2="39434"/>
                          <a14:foregroundMark x1="8472" y1="45969" x2="10694" y2="34205"/>
                          <a14:foregroundMark x1="69583" y1="46405" x2="69583" y2="46405"/>
                          <a14:foregroundMark x1="72222" y1="46405" x2="72222" y2="46405"/>
                          <a14:foregroundMark x1="80694" y1="46187" x2="80694" y2="46187"/>
                          <a14:foregroundMark x1="91389" y1="48148" x2="91389" y2="48148"/>
                          <a14:foregroundMark x1="23611" y1="35512" x2="22500" y2="45098"/>
                          <a14:foregroundMark x1="31667" y1="45969" x2="32778" y2="34858"/>
                          <a14:foregroundMark x1="38056" y1="37255" x2="38333" y2="47277"/>
                          <a14:foregroundMark x1="49028" y1="35948" x2="50000" y2="41830"/>
                          <a14:foregroundMark x1="54583" y1="41176" x2="55278" y2="44662"/>
                          <a14:foregroundMark x1="58889" y1="48148" x2="58889" y2="48148"/>
                          <a14:foregroundMark x1="59167" y1="34205" x2="59167" y2="34205"/>
                          <a14:foregroundMark x1="55694" y1="35730" x2="55694" y2="35730"/>
                          <a14:foregroundMark x1="60833" y1="46841" x2="60833" y2="46841"/>
                          <a14:backgroundMark x1="7917" y1="26144" x2="89722" y2="27669"/>
                          <a14:backgroundMark x1="18889" y1="54031" x2="96944" y2="55556"/>
                          <a14:backgroundMark x1="82500" y1="27233" x2="96389" y2="35730"/>
                          <a14:backgroundMark x1="95000" y1="27015" x2="96250" y2="49455"/>
                          <a14:backgroundMark x1="28889" y1="39869" x2="28889" y2="39869"/>
                          <a14:backgroundMark x1="36250" y1="36819" x2="36250" y2="36819"/>
                          <a14:backgroundMark x1="40833" y1="39869" x2="40833" y2="39869"/>
                          <a14:backgroundMark x1="48611" y1="40959" x2="48611" y2="40959"/>
                          <a14:backgroundMark x1="30556" y1="34858" x2="28889" y2="40741"/>
                          <a14:backgroundMark x1="36111" y1="33333" x2="36389" y2="42484"/>
                        </a14:backgroundRemoval>
                      </a14:imgEffect>
                    </a14:imgLayer>
                  </a14:imgProps>
                </a:ext>
                <a:ext uri="{28A0092B-C50C-407E-A947-70E740481C1C}">
                  <a14:useLocalDpi xmlns:a14="http://schemas.microsoft.com/office/drawing/2010/main" val="0"/>
                </a:ext>
              </a:extLst>
            </a:blip>
            <a:srcRect t="26793" b="43739"/>
            <a:stretch/>
          </p:blipFill>
          <p:spPr bwMode="auto">
            <a:xfrm>
              <a:off x="261484" y="6450278"/>
              <a:ext cx="1113771" cy="310738"/>
            </a:xfrm>
            <a:prstGeom prst="rect">
              <a:avLst/>
            </a:prstGeom>
            <a:noFill/>
            <a:ln w="28575">
              <a:solidFill>
                <a:schemeClr val="accent6">
                  <a:lumMod val="50000"/>
                </a:schemeClr>
              </a:solidFill>
              <a:prstDash val="sysDash"/>
            </a:ln>
            <a:extLst>
              <a:ext uri="{909E8E84-426E-40DD-AFC4-6F175D3DCCD1}">
                <a14:hiddenFill xmlns:a14="http://schemas.microsoft.com/office/drawing/2010/main">
                  <a:solidFill>
                    <a:srgbClr val="FFFFFF"/>
                  </a:solidFill>
                </a14:hiddenFill>
              </a:ext>
            </a:extLst>
          </p:spPr>
        </p:pic>
        <p:cxnSp>
          <p:nvCxnSpPr>
            <p:cNvPr id="32" name="Straight Arrow Connector 31"/>
            <p:cNvCxnSpPr>
              <a:stCxn id="31" idx="3"/>
              <a:endCxn id="37" idx="1"/>
            </p:cNvCxnSpPr>
            <p:nvPr/>
          </p:nvCxnSpPr>
          <p:spPr>
            <a:xfrm flipV="1">
              <a:off x="1375255" y="6452905"/>
              <a:ext cx="335877" cy="1527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50" name="Picture 49"/>
          <p:cNvPicPr>
            <a:picLocks noChangeAspect="1"/>
          </p:cNvPicPr>
          <p:nvPr/>
        </p:nvPicPr>
        <p:blipFill>
          <a:blip r:embed="rId15" cstate="print">
            <a:extLst>
              <a:ext uri="{BEBA8EAE-BF5A-486C-A8C5-ECC9F3942E4B}">
                <a14:imgProps xmlns:a14="http://schemas.microsoft.com/office/drawing/2010/main">
                  <a14:imgLayer r:embed="rId16">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562018" y="5887539"/>
            <a:ext cx="669317" cy="501988"/>
          </a:xfrm>
          <a:prstGeom prst="rect">
            <a:avLst/>
          </a:prstGeom>
        </p:spPr>
      </p:pic>
    </p:spTree>
    <p:extLst>
      <p:ext uri="{BB962C8B-B14F-4D97-AF65-F5344CB8AC3E}">
        <p14:creationId xmlns:p14="http://schemas.microsoft.com/office/powerpoint/2010/main" val="205263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7"/>
            <a:ext cx="6613525" cy="1365773"/>
          </a:xfrm>
        </p:spPr>
        <p:txBody>
          <a:bodyPr/>
          <a:lstStyle/>
          <a:p>
            <a:pPr>
              <a:defRPr/>
            </a:pPr>
            <a:r>
              <a:rPr lang="en-US" sz="3200" dirty="0" smtClean="0"/>
              <a:t>CERF Integration: Internship Program</a:t>
            </a:r>
            <a:endParaRPr lang="en-US" sz="3200" dirty="0"/>
          </a:p>
        </p:txBody>
      </p:sp>
      <p:sp>
        <p:nvSpPr>
          <p:cNvPr id="80900"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2CF2C9-8A73-4F56-B0D9-7EDAEABA5E31}" type="slidenum">
              <a:rPr lang="en-US" smtClean="0">
                <a:solidFill>
                  <a:srgbClr val="FFFFFF"/>
                </a:solidFill>
              </a:rPr>
              <a:pPr/>
              <a:t>44</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grpSp>
        <p:nvGrpSpPr>
          <p:cNvPr id="6" name="Group 5"/>
          <p:cNvGrpSpPr/>
          <p:nvPr/>
        </p:nvGrpSpPr>
        <p:grpSpPr>
          <a:xfrm>
            <a:off x="261484" y="5914715"/>
            <a:ext cx="7513412" cy="917439"/>
            <a:chOff x="261484" y="5914715"/>
            <a:chExt cx="7513412" cy="917439"/>
          </a:xfrm>
        </p:grpSpPr>
        <p:grpSp>
          <p:nvGrpSpPr>
            <p:cNvPr id="7" name="Group 6"/>
            <p:cNvGrpSpPr/>
            <p:nvPr/>
          </p:nvGrpSpPr>
          <p:grpSpPr>
            <a:xfrm>
              <a:off x="261484" y="5914715"/>
              <a:ext cx="7513412" cy="917439"/>
              <a:chOff x="261484" y="5914715"/>
              <a:chExt cx="7513412" cy="917439"/>
            </a:xfrm>
          </p:grpSpPr>
          <p:grpSp>
            <p:nvGrpSpPr>
              <p:cNvPr id="11" name="Group 10"/>
              <p:cNvGrpSpPr/>
              <p:nvPr/>
            </p:nvGrpSpPr>
            <p:grpSpPr>
              <a:xfrm>
                <a:off x="261484" y="6027077"/>
                <a:ext cx="6615517" cy="431249"/>
                <a:chOff x="68448" y="6134010"/>
                <a:chExt cx="6615517" cy="431249"/>
              </a:xfrm>
            </p:grpSpPr>
            <p:grpSp>
              <p:nvGrpSpPr>
                <p:cNvPr id="22" name="Group 21"/>
                <p:cNvGrpSpPr/>
                <p:nvPr/>
              </p:nvGrpSpPr>
              <p:grpSpPr>
                <a:xfrm>
                  <a:off x="1147339" y="6217019"/>
                  <a:ext cx="5536626" cy="348240"/>
                  <a:chOff x="1147339" y="6217019"/>
                  <a:chExt cx="5536626" cy="348240"/>
                </a:xfrm>
              </p:grpSpPr>
              <p:cxnSp>
                <p:nvCxnSpPr>
                  <p:cNvPr id="24" name="Straight Arrow Connector 23"/>
                  <p:cNvCxnSpPr>
                    <a:stCxn id="23" idx="3"/>
                    <a:endCxn id="16" idx="1"/>
                  </p:cNvCxnSpPr>
                  <p:nvPr/>
                </p:nvCxnSpPr>
                <p:spPr>
                  <a:xfrm>
                    <a:off x="1147339" y="6282573"/>
                    <a:ext cx="370757" cy="2772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16" idx="3"/>
                    <a:endCxn id="15" idx="1"/>
                  </p:cNvCxnSpPr>
                  <p:nvPr/>
                </p:nvCxnSpPr>
                <p:spPr>
                  <a:xfrm>
                    <a:off x="2457875" y="6559838"/>
                    <a:ext cx="532650" cy="54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15" idx="3"/>
                    <a:endCxn id="13" idx="1"/>
                  </p:cNvCxnSpPr>
                  <p:nvPr/>
                </p:nvCxnSpPr>
                <p:spPr>
                  <a:xfrm flipV="1">
                    <a:off x="4025042" y="6270781"/>
                    <a:ext cx="1209275" cy="2944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13" idx="3"/>
                    <a:endCxn id="14" idx="1"/>
                  </p:cNvCxnSpPr>
                  <p:nvPr/>
                </p:nvCxnSpPr>
                <p:spPr>
                  <a:xfrm flipV="1">
                    <a:off x="5919571" y="6270670"/>
                    <a:ext cx="764394" cy="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15" idx="3"/>
                    <a:endCxn id="17" idx="1"/>
                  </p:cNvCxnSpPr>
                  <p:nvPr/>
                </p:nvCxnSpPr>
                <p:spPr>
                  <a:xfrm flipV="1">
                    <a:off x="4025042" y="6217019"/>
                    <a:ext cx="70048" cy="348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3" name="Picture 2" descr="http://www.creativedining.com/wp-content/uploads/cds_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t="23301" r="24904" b="14564"/>
                <a:stretch/>
              </p:blipFill>
              <p:spPr bwMode="auto">
                <a:xfrm>
                  <a:off x="68448" y="6134010"/>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13"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7511" b="94935" l="4000" r="96000">
                            <a14:foregroundMark x1="22162" y1="74819" x2="22162" y2="82779"/>
                            <a14:foregroundMark x1="46270" y1="20984" x2="49730" y2="31693"/>
                            <a14:backgroundMark x1="21297" y1="20984" x2="21297" y2="20984"/>
                            <a14:backgroundMark x1="14811" y1="26339" x2="32541" y2="25470"/>
                            <a14:backgroundMark x1="15351" y1="29812" x2="33622" y2="26339"/>
                            <a14:backgroundMark x1="43568" y1="26918" x2="46270" y2="30246"/>
                            <a14:backgroundMark x1="52000" y1="20116" x2="52649" y2="28365"/>
                            <a14:backgroundMark x1="68108" y1="27496" x2="69622" y2="29233"/>
                            <a14:backgroundMark x1="60216" y1="76700" x2="71892" y2="76700"/>
                            <a14:backgroundMark x1="59027" y1="76700" x2="61297" y2="74819"/>
                            <a14:backgroundMark x1="66162" y1="71925" x2="63892" y2="74530"/>
                            <a14:backgroundMark x1="58162" y1="75398" x2="58378" y2="77858"/>
                            <a14:backgroundMark x1="12000" y1="55572" x2="12000" y2="55572"/>
                            <a14:backgroundMark x1="24973" y1="72504" x2="24973" y2="72504"/>
                            <a14:backgroundMark x1="26162" y1="81042" x2="26162" y2="89580"/>
                          </a14:backgroundRemoval>
                        </a14:imgEffect>
                      </a14:imgLayer>
                    </a14:imgProps>
                  </a:ext>
                  <a:ext uri="{28A0092B-C50C-407E-A947-70E740481C1C}">
                    <a14:useLocalDpi xmlns:a14="http://schemas.microsoft.com/office/drawing/2010/main" val="0"/>
                  </a:ext>
                </a:extLst>
              </a:blip>
              <a:srcRect l="6853" t="14798" r="5528"/>
              <a:stretch/>
            </p:blipFill>
            <p:spPr bwMode="auto">
              <a:xfrm>
                <a:off x="5427353" y="5914937"/>
                <a:ext cx="685254" cy="49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http://media.mlive.com/education_impact/photo/commons-lawncalvin2jpg-e33041260e118252_larg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765" t="34152"/>
              <a:stretch/>
            </p:blipFill>
            <p:spPr bwMode="auto">
              <a:xfrm>
                <a:off x="6877001" y="5914715"/>
                <a:ext cx="897895" cy="498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711132" y="6073655"/>
                <a:ext cx="939779" cy="758499"/>
              </a:xfrm>
              <a:prstGeom prst="rect">
                <a:avLst/>
              </a:prstGeom>
            </p:spPr>
          </p:pic>
          <p:pic>
            <p:nvPicPr>
              <p:cNvPr id="17" name="Picture 16"/>
              <p:cNvPicPr>
                <a:picLocks noChangeAspect="1"/>
              </p:cNvPicPr>
              <p:nvPr/>
            </p:nvPicPr>
            <p:blipFill>
              <a:blip r:embed="rId10"/>
              <a:stretch>
                <a:fillRect/>
              </a:stretch>
            </p:blipFill>
            <p:spPr>
              <a:xfrm>
                <a:off x="4288126" y="5969616"/>
                <a:ext cx="298140" cy="280939"/>
              </a:xfrm>
              <a:prstGeom prst="rect">
                <a:avLst/>
              </a:prstGeom>
            </p:spPr>
          </p:pic>
          <p:pic>
            <p:nvPicPr>
              <p:cNvPr id="18" name="Picture 17"/>
              <p:cNvPicPr>
                <a:picLocks noChangeAspect="1"/>
              </p:cNvPicPr>
              <p:nvPr/>
            </p:nvPicPr>
            <p:blipFill>
              <a:blip r:embed="rId11">
                <a:extLst>
                  <a:ext uri="{BEBA8EAE-BF5A-486C-A8C5-ECC9F3942E4B}">
                    <a14:imgProps xmlns:a14="http://schemas.microsoft.com/office/drawing/2010/main">
                      <a14:imgLayer r:embed="rId12">
                        <a14:imgEffect>
                          <a14:backgroundRemoval t="3481" b="97055" l="2018" r="100000">
                            <a14:foregroundMark x1="58999" y1="77510" x2="62793" y2="88086"/>
                            <a14:foregroundMark x1="20016" y1="62784" x2="15577" y2="74967"/>
                            <a14:foregroundMark x1="9847" y1="50736" x2="14931" y2="74967"/>
                            <a14:foregroundMark x1="23487" y1="67068" x2="17433" y2="73896"/>
                            <a14:foregroundMark x1="13317" y1="62784" x2="17756" y2="77510"/>
                            <a14:foregroundMark x1="12349" y1="74431" x2="16465" y2="80187"/>
                            <a14:foregroundMark x1="49798" y1="35475" x2="64407" y2="47122"/>
                            <a14:foregroundMark x1="67232" y1="28112" x2="81840" y2="58099"/>
                            <a14:foregroundMark x1="89427" y1="74967" x2="63438" y2="83400"/>
                            <a14:foregroundMark x1="62793" y1="76037" x2="58999" y2="87015"/>
                            <a14:foregroundMark x1="69088" y1="80187" x2="66263" y2="91299"/>
                            <a14:foregroundMark x1="83051" y1="76573" x2="88458" y2="82865"/>
                            <a14:foregroundMark x1="85634" y1="84337" x2="84342" y2="87550"/>
                            <a14:foregroundMark x1="80549" y1="85408" x2="83374" y2="89157"/>
                            <a14:foregroundMark x1="87490" y1="83936" x2="86844" y2="89157"/>
                            <a14:foregroundMark x1="89427" y1="71218" x2="89427" y2="71218"/>
                            <a14:foregroundMark x1="90395" y1="66533" x2="92897" y2="71218"/>
                            <a14:foregroundMark x1="61178" y1="84337" x2="58031" y2="88621"/>
                            <a14:foregroundMark x1="58354" y1="89692" x2="65617" y2="91700"/>
                            <a14:foregroundMark x1="69088" y1="90763" x2="61501" y2="93842"/>
                            <a14:foregroundMark x1="19370" y1="78581" x2="19370" y2="78581"/>
                            <a14:foregroundMark x1="35190" y1="79116" x2="35190" y2="79116"/>
                            <a14:foregroundMark x1="37450" y1="77510" x2="37450" y2="77510"/>
                            <a14:foregroundMark x1="35835" y1="77510" x2="35835" y2="77510"/>
                            <a14:foregroundMark x1="34544" y1="75502" x2="34544" y2="75502"/>
                            <a14:foregroundMark x1="38983" y1="77510" x2="38983" y2="77510"/>
                            <a14:foregroundMark x1="4439" y1="60776" x2="4439" y2="60776"/>
                            <a14:backgroundMark x1="42211" y1="7631" x2="74818" y2="9237"/>
                            <a14:backgroundMark x1="44713" y1="9237" x2="60533" y2="11379"/>
                            <a14:backgroundMark x1="2906" y1="49665" x2="2906" y2="69746"/>
                          </a14:backgroundRemoval>
                        </a14:imgEffect>
                      </a14:imgLayer>
                    </a14:imgProps>
                  </a:ext>
                </a:extLst>
              </a:blip>
              <a:stretch>
                <a:fillRect/>
              </a:stretch>
            </p:blipFill>
            <p:spPr>
              <a:xfrm>
                <a:off x="5491987" y="6431805"/>
                <a:ext cx="634359" cy="382458"/>
              </a:xfrm>
              <a:prstGeom prst="rect">
                <a:avLst/>
              </a:prstGeom>
              <a:ln w="28575">
                <a:solidFill>
                  <a:schemeClr val="accent6">
                    <a:lumMod val="50000"/>
                  </a:schemeClr>
                </a:solidFill>
                <a:prstDash val="sysDash"/>
              </a:ln>
            </p:spPr>
          </p:pic>
          <p:pic>
            <p:nvPicPr>
              <p:cNvPr id="19" name="Picture 18"/>
              <p:cNvPicPr>
                <a:picLocks noChangeAspect="1"/>
              </p:cNvPicPr>
              <p:nvPr/>
            </p:nvPicPr>
            <p:blipFill rotWithShape="1">
              <a:blip r:embed="rId13"/>
              <a:srcRect t="28245"/>
              <a:stretch/>
            </p:blipFill>
            <p:spPr>
              <a:xfrm>
                <a:off x="6921848" y="6419863"/>
                <a:ext cx="819178" cy="391412"/>
              </a:xfrm>
              <a:prstGeom prst="rect">
                <a:avLst/>
              </a:prstGeom>
              <a:ln>
                <a:noFill/>
              </a:ln>
              <a:effectLst>
                <a:softEdge rad="112500"/>
              </a:effectLst>
            </p:spPr>
          </p:pic>
          <p:cxnSp>
            <p:nvCxnSpPr>
              <p:cNvPr id="20" name="Straight Arrow Connector 19"/>
              <p:cNvCxnSpPr>
                <a:stCxn id="18" idx="3"/>
                <a:endCxn id="19" idx="1"/>
              </p:cNvCxnSpPr>
              <p:nvPr/>
            </p:nvCxnSpPr>
            <p:spPr>
              <a:xfrm flipV="1">
                <a:off x="6126346" y="6615569"/>
                <a:ext cx="795502" cy="7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p:cNvCxnSpPr>
                <a:endCxn id="18" idx="1"/>
              </p:cNvCxnSpPr>
              <p:nvPr/>
            </p:nvCxnSpPr>
            <p:spPr>
              <a:xfrm>
                <a:off x="4231318" y="6452904"/>
                <a:ext cx="1260669" cy="1701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8" name="Picture 12" descr="https://scontent-a.xx.fbcdn.net/hphotos-ash2/37325_102675319783932_2339090_n.jpg?lvh=1"/>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715" b="88889" l="4444" r="100000">
                          <a14:foregroundMark x1="55694" y1="39434" x2="55694" y2="39434"/>
                          <a14:foregroundMark x1="8472" y1="45969" x2="10694" y2="34205"/>
                          <a14:foregroundMark x1="69583" y1="46405" x2="69583" y2="46405"/>
                          <a14:foregroundMark x1="72222" y1="46405" x2="72222" y2="46405"/>
                          <a14:foregroundMark x1="80694" y1="46187" x2="80694" y2="46187"/>
                          <a14:foregroundMark x1="91389" y1="48148" x2="91389" y2="48148"/>
                          <a14:foregroundMark x1="23611" y1="35512" x2="22500" y2="45098"/>
                          <a14:foregroundMark x1="31667" y1="45969" x2="32778" y2="34858"/>
                          <a14:foregroundMark x1="38056" y1="37255" x2="38333" y2="47277"/>
                          <a14:foregroundMark x1="49028" y1="35948" x2="50000" y2="41830"/>
                          <a14:foregroundMark x1="54583" y1="41176" x2="55278" y2="44662"/>
                          <a14:foregroundMark x1="58889" y1="48148" x2="58889" y2="48148"/>
                          <a14:foregroundMark x1="59167" y1="34205" x2="59167" y2="34205"/>
                          <a14:foregroundMark x1="55694" y1="35730" x2="55694" y2="35730"/>
                          <a14:foregroundMark x1="60833" y1="46841" x2="60833" y2="46841"/>
                          <a14:backgroundMark x1="7917" y1="26144" x2="89722" y2="27669"/>
                          <a14:backgroundMark x1="18889" y1="54031" x2="96944" y2="55556"/>
                          <a14:backgroundMark x1="82500" y1="27233" x2="96389" y2="35730"/>
                          <a14:backgroundMark x1="95000" y1="27015" x2="96250" y2="49455"/>
                          <a14:backgroundMark x1="28889" y1="39869" x2="28889" y2="39869"/>
                          <a14:backgroundMark x1="36250" y1="36819" x2="36250" y2="36819"/>
                          <a14:backgroundMark x1="40833" y1="39869" x2="40833" y2="39869"/>
                          <a14:backgroundMark x1="48611" y1="40959" x2="48611" y2="40959"/>
                          <a14:backgroundMark x1="30556" y1="34858" x2="28889" y2="40741"/>
                          <a14:backgroundMark x1="36111" y1="33333" x2="36389" y2="42484"/>
                        </a14:backgroundRemoval>
                      </a14:imgEffect>
                    </a14:imgLayer>
                  </a14:imgProps>
                </a:ext>
                <a:ext uri="{28A0092B-C50C-407E-A947-70E740481C1C}">
                  <a14:useLocalDpi xmlns:a14="http://schemas.microsoft.com/office/drawing/2010/main" val="0"/>
                </a:ext>
              </a:extLst>
            </a:blip>
            <a:srcRect t="26793" b="43739"/>
            <a:stretch/>
          </p:blipFill>
          <p:spPr bwMode="auto">
            <a:xfrm>
              <a:off x="261484" y="6450278"/>
              <a:ext cx="1113771" cy="310738"/>
            </a:xfrm>
            <a:prstGeom prst="rect">
              <a:avLst/>
            </a:prstGeom>
            <a:noFill/>
            <a:ln w="28575">
              <a:solidFill>
                <a:schemeClr val="accent6">
                  <a:lumMod val="50000"/>
                </a:schemeClr>
              </a:solidFill>
              <a:prstDash val="sysDash"/>
            </a:ln>
            <a:extLst>
              <a:ext uri="{909E8E84-426E-40DD-AFC4-6F175D3DCCD1}">
                <a14:hiddenFill xmlns:a14="http://schemas.microsoft.com/office/drawing/2010/main">
                  <a:solidFill>
                    <a:srgbClr val="FFFFFF"/>
                  </a:solidFill>
                </a14:hiddenFill>
              </a:ext>
            </a:extLst>
          </p:spPr>
        </p:pic>
        <p:cxnSp>
          <p:nvCxnSpPr>
            <p:cNvPr id="9" name="Straight Arrow Connector 8"/>
            <p:cNvCxnSpPr>
              <a:stCxn id="8" idx="3"/>
              <a:endCxn id="16" idx="1"/>
            </p:cNvCxnSpPr>
            <p:nvPr/>
          </p:nvCxnSpPr>
          <p:spPr>
            <a:xfrm flipV="1">
              <a:off x="1375255" y="6452905"/>
              <a:ext cx="335877" cy="1527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026" name="Picture 2" descr="http://www.chamaschools.org/wp-content/uploads/CLIPART_OF_32162_SMJPG_2.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75335" y="1756373"/>
            <a:ext cx="2123722" cy="34555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35067" y="5379120"/>
            <a:ext cx="3826607" cy="215444"/>
          </a:xfrm>
          <a:prstGeom prst="rect">
            <a:avLst/>
          </a:prstGeom>
        </p:spPr>
        <p:txBody>
          <a:bodyPr wrap="square">
            <a:spAutoFit/>
          </a:bodyPr>
          <a:lstStyle/>
          <a:p>
            <a:r>
              <a:rPr lang="en-US" sz="800" dirty="0"/>
              <a:t>http://www.chamaschools.org/wp-content/uploads/CLIPART_OF_32162_SMJPG_2.jpg</a:t>
            </a:r>
          </a:p>
        </p:txBody>
      </p:sp>
    </p:spTree>
    <p:extLst>
      <p:ext uri="{BB962C8B-B14F-4D97-AF65-F5344CB8AC3E}">
        <p14:creationId xmlns:p14="http://schemas.microsoft.com/office/powerpoint/2010/main" val="500907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Educational Integration</a:t>
            </a:r>
            <a:endParaRPr lang="en-US" dirty="0"/>
          </a:p>
        </p:txBody>
      </p:sp>
      <p:sp>
        <p:nvSpPr>
          <p:cNvPr id="79876"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7082E59-D228-4961-A774-0D00E03DFC40}" type="slidenum">
              <a:rPr lang="en-US" smtClean="0">
                <a:solidFill>
                  <a:srgbClr val="FFFFFF"/>
                </a:solidFill>
              </a:rPr>
              <a:pPr/>
              <a:t>45</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dirty="0"/>
          </a:p>
        </p:txBody>
      </p:sp>
      <p:graphicFrame>
        <p:nvGraphicFramePr>
          <p:cNvPr id="3" name="Diagram 2"/>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7" name="Group 26"/>
          <p:cNvGrpSpPr/>
          <p:nvPr/>
        </p:nvGrpSpPr>
        <p:grpSpPr>
          <a:xfrm>
            <a:off x="378989" y="5915688"/>
            <a:ext cx="7513412" cy="917439"/>
            <a:chOff x="261484" y="5914715"/>
            <a:chExt cx="7513412" cy="917439"/>
          </a:xfrm>
        </p:grpSpPr>
        <p:grpSp>
          <p:nvGrpSpPr>
            <p:cNvPr id="28" name="Group 27"/>
            <p:cNvGrpSpPr/>
            <p:nvPr/>
          </p:nvGrpSpPr>
          <p:grpSpPr>
            <a:xfrm>
              <a:off x="261484" y="5914715"/>
              <a:ext cx="7513412" cy="917439"/>
              <a:chOff x="261484" y="5914715"/>
              <a:chExt cx="7513412" cy="917439"/>
            </a:xfrm>
          </p:grpSpPr>
          <p:grpSp>
            <p:nvGrpSpPr>
              <p:cNvPr id="36" name="Group 35"/>
              <p:cNvGrpSpPr/>
              <p:nvPr/>
            </p:nvGrpSpPr>
            <p:grpSpPr>
              <a:xfrm>
                <a:off x="261484" y="6027077"/>
                <a:ext cx="6615517" cy="431249"/>
                <a:chOff x="68448" y="6134010"/>
                <a:chExt cx="6615517" cy="431249"/>
              </a:xfrm>
            </p:grpSpPr>
            <p:grpSp>
              <p:nvGrpSpPr>
                <p:cNvPr id="61" name="Group 60"/>
                <p:cNvGrpSpPr/>
                <p:nvPr/>
              </p:nvGrpSpPr>
              <p:grpSpPr>
                <a:xfrm>
                  <a:off x="1147339" y="6217019"/>
                  <a:ext cx="5536626" cy="348240"/>
                  <a:chOff x="1147339" y="6217019"/>
                  <a:chExt cx="5536626" cy="348240"/>
                </a:xfrm>
              </p:grpSpPr>
              <p:cxnSp>
                <p:nvCxnSpPr>
                  <p:cNvPr id="63" name="Straight Arrow Connector 62"/>
                  <p:cNvCxnSpPr>
                    <a:stCxn id="62" idx="3"/>
                    <a:endCxn id="55" idx="1"/>
                  </p:cNvCxnSpPr>
                  <p:nvPr/>
                </p:nvCxnSpPr>
                <p:spPr>
                  <a:xfrm>
                    <a:off x="1147339" y="6282573"/>
                    <a:ext cx="370757" cy="2772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4" name="Straight Arrow Connector 63"/>
                  <p:cNvCxnSpPr>
                    <a:stCxn id="55" idx="3"/>
                    <a:endCxn id="54" idx="1"/>
                  </p:cNvCxnSpPr>
                  <p:nvPr/>
                </p:nvCxnSpPr>
                <p:spPr>
                  <a:xfrm>
                    <a:off x="2457875" y="6559838"/>
                    <a:ext cx="532650" cy="54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5" name="Straight Arrow Connector 64"/>
                  <p:cNvCxnSpPr>
                    <a:stCxn id="54" idx="3"/>
                  </p:cNvCxnSpPr>
                  <p:nvPr/>
                </p:nvCxnSpPr>
                <p:spPr>
                  <a:xfrm flipV="1">
                    <a:off x="4025042" y="6270781"/>
                    <a:ext cx="1209275" cy="2944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6" name="Straight Arrow Connector 65"/>
                  <p:cNvCxnSpPr>
                    <a:endCxn id="53" idx="1"/>
                  </p:cNvCxnSpPr>
                  <p:nvPr/>
                </p:nvCxnSpPr>
                <p:spPr>
                  <a:xfrm flipV="1">
                    <a:off x="5919571" y="6270670"/>
                    <a:ext cx="764394" cy="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7" name="Straight Arrow Connector 66"/>
                  <p:cNvCxnSpPr>
                    <a:stCxn id="54" idx="3"/>
                    <a:endCxn id="56" idx="1"/>
                  </p:cNvCxnSpPr>
                  <p:nvPr/>
                </p:nvCxnSpPr>
                <p:spPr>
                  <a:xfrm flipV="1">
                    <a:off x="4025042" y="6217019"/>
                    <a:ext cx="70048" cy="348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62" name="Picture 2" descr="http://www.creativedining.com/wp-content/uploads/cds_logo.jpg"/>
                <p:cNvPicPr>
                  <a:picLocks noChangeAspect="1" noChangeArrowheads="1"/>
                </p:cNvPicPr>
                <p:nvPr/>
              </p:nvPicPr>
              <p:blipFill rotWithShape="1">
                <a:blip r:embed="rId8">
                  <a:extLst>
                    <a:ext uri="{28A0092B-C50C-407E-A947-70E740481C1C}">
                      <a14:useLocalDpi xmlns:a14="http://schemas.microsoft.com/office/drawing/2010/main" val="0"/>
                    </a:ext>
                  </a:extLst>
                </a:blip>
                <a:srcRect t="23301" r="24904" b="14564"/>
                <a:stretch/>
              </p:blipFill>
              <p:spPr bwMode="auto">
                <a:xfrm>
                  <a:off x="68448" y="6134010"/>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53" name="Picture 8" descr="http://media.mlive.com/education_impact/photo/commons-lawncalvin2jpg-e33041260e118252_large.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7765" t="34152"/>
              <a:stretch/>
            </p:blipFill>
            <p:spPr bwMode="auto">
              <a:xfrm>
                <a:off x="6877001" y="5914715"/>
                <a:ext cx="897895" cy="498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rotWithShape="1">
              <a:blip r:embed="rId10"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711132" y="6073655"/>
                <a:ext cx="939779" cy="758499"/>
              </a:xfrm>
              <a:prstGeom prst="rect">
                <a:avLst/>
              </a:prstGeom>
            </p:spPr>
          </p:pic>
          <p:pic>
            <p:nvPicPr>
              <p:cNvPr id="56" name="Picture 55"/>
              <p:cNvPicPr>
                <a:picLocks noChangeAspect="1"/>
              </p:cNvPicPr>
              <p:nvPr/>
            </p:nvPicPr>
            <p:blipFill>
              <a:blip r:embed="rId13"/>
              <a:stretch>
                <a:fillRect/>
              </a:stretch>
            </p:blipFill>
            <p:spPr>
              <a:xfrm>
                <a:off x="4288126" y="5969616"/>
                <a:ext cx="298140" cy="280939"/>
              </a:xfrm>
              <a:prstGeom prst="rect">
                <a:avLst/>
              </a:prstGeom>
            </p:spPr>
          </p:pic>
          <p:pic>
            <p:nvPicPr>
              <p:cNvPr id="57" name="Picture 56"/>
              <p:cNvPicPr>
                <a:picLocks noChangeAspect="1"/>
              </p:cNvPicPr>
              <p:nvPr/>
            </p:nvPicPr>
            <p:blipFill>
              <a:blip r:embed="rId14">
                <a:extLst>
                  <a:ext uri="{BEBA8EAE-BF5A-486C-A8C5-ECC9F3942E4B}">
                    <a14:imgProps xmlns:a14="http://schemas.microsoft.com/office/drawing/2010/main">
                      <a14:imgLayer r:embed="rId15">
                        <a14:imgEffect>
                          <a14:backgroundRemoval t="3481" b="97055" l="2018" r="100000">
                            <a14:foregroundMark x1="58999" y1="77510" x2="62793" y2="88086"/>
                            <a14:foregroundMark x1="20016" y1="62784" x2="15577" y2="74967"/>
                            <a14:foregroundMark x1="9847" y1="50736" x2="14931" y2="74967"/>
                            <a14:foregroundMark x1="23487" y1="67068" x2="17433" y2="73896"/>
                            <a14:foregroundMark x1="13317" y1="62784" x2="17756" y2="77510"/>
                            <a14:foregroundMark x1="12349" y1="74431" x2="16465" y2="80187"/>
                            <a14:foregroundMark x1="49798" y1="35475" x2="64407" y2="47122"/>
                            <a14:foregroundMark x1="67232" y1="28112" x2="81840" y2="58099"/>
                            <a14:foregroundMark x1="89427" y1="74967" x2="63438" y2="83400"/>
                            <a14:foregroundMark x1="62793" y1="76037" x2="58999" y2="87015"/>
                            <a14:foregroundMark x1="69088" y1="80187" x2="66263" y2="91299"/>
                            <a14:foregroundMark x1="83051" y1="76573" x2="88458" y2="82865"/>
                            <a14:foregroundMark x1="85634" y1="84337" x2="84342" y2="87550"/>
                            <a14:foregroundMark x1="80549" y1="85408" x2="83374" y2="89157"/>
                            <a14:foregroundMark x1="87490" y1="83936" x2="86844" y2="89157"/>
                            <a14:foregroundMark x1="89427" y1="71218" x2="89427" y2="71218"/>
                            <a14:foregroundMark x1="90395" y1="66533" x2="92897" y2="71218"/>
                            <a14:foregroundMark x1="61178" y1="84337" x2="58031" y2="88621"/>
                            <a14:foregroundMark x1="58354" y1="89692" x2="65617" y2="91700"/>
                            <a14:foregroundMark x1="69088" y1="90763" x2="61501" y2="93842"/>
                            <a14:foregroundMark x1="19370" y1="78581" x2="19370" y2="78581"/>
                            <a14:foregroundMark x1="35190" y1="79116" x2="35190" y2="79116"/>
                            <a14:foregroundMark x1="37450" y1="77510" x2="37450" y2="77510"/>
                            <a14:foregroundMark x1="35835" y1="77510" x2="35835" y2="77510"/>
                            <a14:foregroundMark x1="34544" y1="75502" x2="34544" y2="75502"/>
                            <a14:foregroundMark x1="38983" y1="77510" x2="38983" y2="77510"/>
                            <a14:foregroundMark x1="4439" y1="60776" x2="4439" y2="60776"/>
                            <a14:backgroundMark x1="42211" y1="7631" x2="74818" y2="9237"/>
                            <a14:backgroundMark x1="44713" y1="9237" x2="60533" y2="11379"/>
                            <a14:backgroundMark x1="2906" y1="49665" x2="2906" y2="69746"/>
                          </a14:backgroundRemoval>
                        </a14:imgEffect>
                      </a14:imgLayer>
                    </a14:imgProps>
                  </a:ext>
                </a:extLst>
              </a:blip>
              <a:stretch>
                <a:fillRect/>
              </a:stretch>
            </p:blipFill>
            <p:spPr>
              <a:xfrm>
                <a:off x="5491987" y="6431805"/>
                <a:ext cx="634359" cy="382458"/>
              </a:xfrm>
              <a:prstGeom prst="rect">
                <a:avLst/>
              </a:prstGeom>
              <a:ln w="28575">
                <a:solidFill>
                  <a:schemeClr val="accent6">
                    <a:lumMod val="50000"/>
                  </a:schemeClr>
                </a:solidFill>
                <a:prstDash val="sysDash"/>
              </a:ln>
            </p:spPr>
          </p:pic>
          <p:pic>
            <p:nvPicPr>
              <p:cNvPr id="58" name="Picture 57"/>
              <p:cNvPicPr>
                <a:picLocks noChangeAspect="1"/>
              </p:cNvPicPr>
              <p:nvPr/>
            </p:nvPicPr>
            <p:blipFill rotWithShape="1">
              <a:blip r:embed="rId16"/>
              <a:srcRect t="28245"/>
              <a:stretch/>
            </p:blipFill>
            <p:spPr>
              <a:xfrm>
                <a:off x="6921848" y="6419863"/>
                <a:ext cx="819178" cy="391412"/>
              </a:xfrm>
              <a:prstGeom prst="rect">
                <a:avLst/>
              </a:prstGeom>
              <a:ln>
                <a:noFill/>
              </a:ln>
              <a:effectLst>
                <a:softEdge rad="112500"/>
              </a:effectLst>
            </p:spPr>
          </p:pic>
          <p:cxnSp>
            <p:nvCxnSpPr>
              <p:cNvPr id="59" name="Straight Arrow Connector 58"/>
              <p:cNvCxnSpPr>
                <a:stCxn id="57" idx="3"/>
                <a:endCxn id="58" idx="1"/>
              </p:cNvCxnSpPr>
              <p:nvPr/>
            </p:nvCxnSpPr>
            <p:spPr>
              <a:xfrm flipV="1">
                <a:off x="6126346" y="6615569"/>
                <a:ext cx="795502" cy="7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0" name="Straight Arrow Connector 59"/>
              <p:cNvCxnSpPr>
                <a:endCxn id="57" idx="1"/>
              </p:cNvCxnSpPr>
              <p:nvPr/>
            </p:nvCxnSpPr>
            <p:spPr>
              <a:xfrm>
                <a:off x="4231318" y="6452904"/>
                <a:ext cx="1260669" cy="1701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9" name="Picture 12" descr="https://scontent-a.xx.fbcdn.net/hphotos-ash2/37325_102675319783932_2339090_n.jpg?lvh=1"/>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8715" b="88889" l="4444" r="100000">
                          <a14:foregroundMark x1="55694" y1="39434" x2="55694" y2="39434"/>
                          <a14:foregroundMark x1="8472" y1="45969" x2="10694" y2="34205"/>
                          <a14:foregroundMark x1="69583" y1="46405" x2="69583" y2="46405"/>
                          <a14:foregroundMark x1="72222" y1="46405" x2="72222" y2="46405"/>
                          <a14:foregroundMark x1="80694" y1="46187" x2="80694" y2="46187"/>
                          <a14:foregroundMark x1="91389" y1="48148" x2="91389" y2="48148"/>
                          <a14:foregroundMark x1="23611" y1="35512" x2="22500" y2="45098"/>
                          <a14:foregroundMark x1="31667" y1="45969" x2="32778" y2="34858"/>
                          <a14:foregroundMark x1="38056" y1="37255" x2="38333" y2="47277"/>
                          <a14:foregroundMark x1="49028" y1="35948" x2="50000" y2="41830"/>
                          <a14:foregroundMark x1="54583" y1="41176" x2="55278" y2="44662"/>
                          <a14:foregroundMark x1="58889" y1="48148" x2="58889" y2="48148"/>
                          <a14:foregroundMark x1="59167" y1="34205" x2="59167" y2="34205"/>
                          <a14:foregroundMark x1="55694" y1="35730" x2="55694" y2="35730"/>
                          <a14:foregroundMark x1="60833" y1="46841" x2="60833" y2="46841"/>
                          <a14:backgroundMark x1="7917" y1="26144" x2="89722" y2="27669"/>
                          <a14:backgroundMark x1="18889" y1="54031" x2="96944" y2="55556"/>
                          <a14:backgroundMark x1="82500" y1="27233" x2="96389" y2="35730"/>
                          <a14:backgroundMark x1="95000" y1="27015" x2="96250" y2="49455"/>
                          <a14:backgroundMark x1="28889" y1="39869" x2="28889" y2="39869"/>
                          <a14:backgroundMark x1="36250" y1="36819" x2="36250" y2="36819"/>
                          <a14:backgroundMark x1="40833" y1="39869" x2="40833" y2="39869"/>
                          <a14:backgroundMark x1="48611" y1="40959" x2="48611" y2="40959"/>
                          <a14:backgroundMark x1="30556" y1="34858" x2="28889" y2="40741"/>
                          <a14:backgroundMark x1="36111" y1="33333" x2="36389" y2="42484"/>
                        </a14:backgroundRemoval>
                      </a14:imgEffect>
                    </a14:imgLayer>
                  </a14:imgProps>
                </a:ext>
                <a:ext uri="{28A0092B-C50C-407E-A947-70E740481C1C}">
                  <a14:useLocalDpi xmlns:a14="http://schemas.microsoft.com/office/drawing/2010/main" val="0"/>
                </a:ext>
              </a:extLst>
            </a:blip>
            <a:srcRect t="26793" b="43739"/>
            <a:stretch/>
          </p:blipFill>
          <p:spPr bwMode="auto">
            <a:xfrm>
              <a:off x="261484" y="6450278"/>
              <a:ext cx="1113771" cy="310738"/>
            </a:xfrm>
            <a:prstGeom prst="rect">
              <a:avLst/>
            </a:prstGeom>
            <a:noFill/>
            <a:ln w="28575">
              <a:solidFill>
                <a:schemeClr val="accent6">
                  <a:lumMod val="50000"/>
                </a:schemeClr>
              </a:solidFill>
              <a:prstDash val="sysDash"/>
            </a:ln>
            <a:extLst>
              <a:ext uri="{909E8E84-426E-40DD-AFC4-6F175D3DCCD1}">
                <a14:hiddenFill xmlns:a14="http://schemas.microsoft.com/office/drawing/2010/main">
                  <a:solidFill>
                    <a:srgbClr val="FFFFFF"/>
                  </a:solidFill>
                </a14:hiddenFill>
              </a:ext>
            </a:extLst>
          </p:spPr>
        </p:pic>
        <p:cxnSp>
          <p:nvCxnSpPr>
            <p:cNvPr id="34" name="Straight Arrow Connector 33"/>
            <p:cNvCxnSpPr>
              <a:stCxn id="29" idx="3"/>
              <a:endCxn id="55" idx="1"/>
            </p:cNvCxnSpPr>
            <p:nvPr/>
          </p:nvCxnSpPr>
          <p:spPr>
            <a:xfrm flipV="1">
              <a:off x="1375255" y="6452905"/>
              <a:ext cx="335877" cy="1527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68" name="Picture 67"/>
          <p:cNvPicPr>
            <a:picLocks noChangeAspect="1"/>
          </p:cNvPicPr>
          <p:nvPr/>
        </p:nvPicPr>
        <p:blipFill>
          <a:blip r:embed="rId19" cstate="print">
            <a:extLst>
              <a:ext uri="{BEBA8EAE-BF5A-486C-A8C5-ECC9F3942E4B}">
                <a14:imgProps xmlns:a14="http://schemas.microsoft.com/office/drawing/2010/main">
                  <a14:imgLayer r:embed="rId20">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562018" y="5887539"/>
            <a:ext cx="669317" cy="501988"/>
          </a:xfrm>
          <a:prstGeom prst="rect">
            <a:avLst/>
          </a:prstGeom>
        </p:spPr>
      </p:pic>
    </p:spTree>
    <p:extLst>
      <p:ext uri="{BB962C8B-B14F-4D97-AF65-F5344CB8AC3E}">
        <p14:creationId xmlns:p14="http://schemas.microsoft.com/office/powerpoint/2010/main" val="30824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2591" y="378368"/>
            <a:ext cx="6613525" cy="1143000"/>
          </a:xfrm>
        </p:spPr>
        <p:txBody>
          <a:bodyPr/>
          <a:lstStyle/>
          <a:p>
            <a:pPr>
              <a:defRPr/>
            </a:pPr>
            <a:r>
              <a:rPr lang="en-US" sz="3200" dirty="0" smtClean="0"/>
              <a:t>Possible Senior Design Project: Automating the Production System</a:t>
            </a:r>
            <a:endParaRPr lang="en-US" sz="3200" dirty="0"/>
          </a:p>
        </p:txBody>
      </p:sp>
      <p:sp>
        <p:nvSpPr>
          <p:cNvPr id="79876"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7082E59-D228-4961-A774-0D00E03DFC40}" type="slidenum">
              <a:rPr lang="en-US" smtClean="0">
                <a:solidFill>
                  <a:srgbClr val="FFFFFF"/>
                </a:solidFill>
              </a:rPr>
              <a:pPr/>
              <a:t>46</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dirty="0"/>
          </a:p>
        </p:txBody>
      </p:sp>
      <p:pic>
        <p:nvPicPr>
          <p:cNvPr id="27650" name="Picture 2" descr="http://www.calvin.edu/academic/engineering/senior-design/senior%20design%20banner2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945" y="1821270"/>
            <a:ext cx="5914265" cy="20352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Diagram 2"/>
          <p:cNvGraphicFramePr/>
          <p:nvPr>
            <p:extLst/>
          </p:nvPr>
        </p:nvGraphicFramePr>
        <p:xfrm>
          <a:off x="613658" y="4356060"/>
          <a:ext cx="7208837" cy="8858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9" name="Group 28"/>
          <p:cNvGrpSpPr/>
          <p:nvPr/>
        </p:nvGrpSpPr>
        <p:grpSpPr>
          <a:xfrm>
            <a:off x="378989" y="5915688"/>
            <a:ext cx="7513412" cy="917439"/>
            <a:chOff x="261484" y="5914715"/>
            <a:chExt cx="7513412" cy="917439"/>
          </a:xfrm>
        </p:grpSpPr>
        <p:grpSp>
          <p:nvGrpSpPr>
            <p:cNvPr id="30" name="Group 29"/>
            <p:cNvGrpSpPr/>
            <p:nvPr/>
          </p:nvGrpSpPr>
          <p:grpSpPr>
            <a:xfrm>
              <a:off x="261484" y="5914715"/>
              <a:ext cx="7513412" cy="917439"/>
              <a:chOff x="261484" y="5914715"/>
              <a:chExt cx="7513412" cy="917439"/>
            </a:xfrm>
          </p:grpSpPr>
          <p:grpSp>
            <p:nvGrpSpPr>
              <p:cNvPr id="33" name="Group 32"/>
              <p:cNvGrpSpPr/>
              <p:nvPr/>
            </p:nvGrpSpPr>
            <p:grpSpPr>
              <a:xfrm>
                <a:off x="261484" y="6027077"/>
                <a:ext cx="6615517" cy="431249"/>
                <a:chOff x="68448" y="6134010"/>
                <a:chExt cx="6615517" cy="431249"/>
              </a:xfrm>
            </p:grpSpPr>
            <p:grpSp>
              <p:nvGrpSpPr>
                <p:cNvPr id="42" name="Group 41"/>
                <p:cNvGrpSpPr/>
                <p:nvPr/>
              </p:nvGrpSpPr>
              <p:grpSpPr>
                <a:xfrm>
                  <a:off x="1147339" y="6217019"/>
                  <a:ext cx="5536626" cy="348240"/>
                  <a:chOff x="1147339" y="6217019"/>
                  <a:chExt cx="5536626" cy="348240"/>
                </a:xfrm>
              </p:grpSpPr>
              <p:cxnSp>
                <p:nvCxnSpPr>
                  <p:cNvPr id="44" name="Straight Arrow Connector 43"/>
                  <p:cNvCxnSpPr>
                    <a:stCxn id="43" idx="3"/>
                    <a:endCxn id="36" idx="1"/>
                  </p:cNvCxnSpPr>
                  <p:nvPr/>
                </p:nvCxnSpPr>
                <p:spPr>
                  <a:xfrm>
                    <a:off x="1147339" y="6282573"/>
                    <a:ext cx="370757" cy="2772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5" name="Straight Arrow Connector 44"/>
                  <p:cNvCxnSpPr>
                    <a:stCxn id="36" idx="3"/>
                    <a:endCxn id="35" idx="1"/>
                  </p:cNvCxnSpPr>
                  <p:nvPr/>
                </p:nvCxnSpPr>
                <p:spPr>
                  <a:xfrm>
                    <a:off x="2457875" y="6559838"/>
                    <a:ext cx="532650" cy="54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35" idx="3"/>
                  </p:cNvCxnSpPr>
                  <p:nvPr/>
                </p:nvCxnSpPr>
                <p:spPr>
                  <a:xfrm flipV="1">
                    <a:off x="4025042" y="6270781"/>
                    <a:ext cx="1209275" cy="2944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7" name="Straight Arrow Connector 46"/>
                  <p:cNvCxnSpPr>
                    <a:endCxn id="34" idx="1"/>
                  </p:cNvCxnSpPr>
                  <p:nvPr/>
                </p:nvCxnSpPr>
                <p:spPr>
                  <a:xfrm flipV="1">
                    <a:off x="5919571" y="6270670"/>
                    <a:ext cx="764394" cy="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35" idx="3"/>
                    <a:endCxn id="37" idx="1"/>
                  </p:cNvCxnSpPr>
                  <p:nvPr/>
                </p:nvCxnSpPr>
                <p:spPr>
                  <a:xfrm flipV="1">
                    <a:off x="4025042" y="6217019"/>
                    <a:ext cx="70048" cy="348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3" name="Picture 2" descr="http://www.creativedining.com/wp-content/uploads/cds_logo.jpg"/>
                <p:cNvPicPr>
                  <a:picLocks noChangeAspect="1" noChangeArrowheads="1"/>
                </p:cNvPicPr>
                <p:nvPr/>
              </p:nvPicPr>
              <p:blipFill rotWithShape="1">
                <a:blip r:embed="rId9">
                  <a:extLst>
                    <a:ext uri="{28A0092B-C50C-407E-A947-70E740481C1C}">
                      <a14:useLocalDpi xmlns:a14="http://schemas.microsoft.com/office/drawing/2010/main" val="0"/>
                    </a:ext>
                  </a:extLst>
                </a:blip>
                <a:srcRect t="23301" r="24904" b="14564"/>
                <a:stretch/>
              </p:blipFill>
              <p:spPr bwMode="auto">
                <a:xfrm>
                  <a:off x="68448" y="6134010"/>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34" name="Picture 8" descr="http://media.mlive.com/education_impact/photo/commons-lawncalvin2jpg-e33041260e118252_larg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7765" t="34152"/>
              <a:stretch/>
            </p:blipFill>
            <p:spPr bwMode="auto">
              <a:xfrm>
                <a:off x="6877001" y="5914715"/>
                <a:ext cx="897895" cy="498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rotWithShape="1">
              <a:blip r:embed="rId11"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711132" y="6073655"/>
                <a:ext cx="939779" cy="758499"/>
              </a:xfrm>
              <a:prstGeom prst="rect">
                <a:avLst/>
              </a:prstGeom>
            </p:spPr>
          </p:pic>
          <p:pic>
            <p:nvPicPr>
              <p:cNvPr id="37" name="Picture 36"/>
              <p:cNvPicPr>
                <a:picLocks noChangeAspect="1"/>
              </p:cNvPicPr>
              <p:nvPr/>
            </p:nvPicPr>
            <p:blipFill>
              <a:blip r:embed="rId14"/>
              <a:stretch>
                <a:fillRect/>
              </a:stretch>
            </p:blipFill>
            <p:spPr>
              <a:xfrm>
                <a:off x="4288126" y="5969616"/>
                <a:ext cx="298140" cy="280939"/>
              </a:xfrm>
              <a:prstGeom prst="rect">
                <a:avLst/>
              </a:prstGeom>
            </p:spPr>
          </p:pic>
          <p:pic>
            <p:nvPicPr>
              <p:cNvPr id="38" name="Picture 37"/>
              <p:cNvPicPr>
                <a:picLocks noChangeAspect="1"/>
              </p:cNvPicPr>
              <p:nvPr/>
            </p:nvPicPr>
            <p:blipFill>
              <a:blip r:embed="rId15">
                <a:extLst>
                  <a:ext uri="{BEBA8EAE-BF5A-486C-A8C5-ECC9F3942E4B}">
                    <a14:imgProps xmlns:a14="http://schemas.microsoft.com/office/drawing/2010/main">
                      <a14:imgLayer r:embed="rId16">
                        <a14:imgEffect>
                          <a14:backgroundRemoval t="3481" b="97055" l="2018" r="100000">
                            <a14:foregroundMark x1="58999" y1="77510" x2="62793" y2="88086"/>
                            <a14:foregroundMark x1="20016" y1="62784" x2="15577" y2="74967"/>
                            <a14:foregroundMark x1="9847" y1="50736" x2="14931" y2="74967"/>
                            <a14:foregroundMark x1="23487" y1="67068" x2="17433" y2="73896"/>
                            <a14:foregroundMark x1="13317" y1="62784" x2="17756" y2="77510"/>
                            <a14:foregroundMark x1="12349" y1="74431" x2="16465" y2="80187"/>
                            <a14:foregroundMark x1="49798" y1="35475" x2="64407" y2="47122"/>
                            <a14:foregroundMark x1="67232" y1="28112" x2="81840" y2="58099"/>
                            <a14:foregroundMark x1="89427" y1="74967" x2="63438" y2="83400"/>
                            <a14:foregroundMark x1="62793" y1="76037" x2="58999" y2="87015"/>
                            <a14:foregroundMark x1="69088" y1="80187" x2="66263" y2="91299"/>
                            <a14:foregroundMark x1="83051" y1="76573" x2="88458" y2="82865"/>
                            <a14:foregroundMark x1="85634" y1="84337" x2="84342" y2="87550"/>
                            <a14:foregroundMark x1="80549" y1="85408" x2="83374" y2="89157"/>
                            <a14:foregroundMark x1="87490" y1="83936" x2="86844" y2="89157"/>
                            <a14:foregroundMark x1="89427" y1="71218" x2="89427" y2="71218"/>
                            <a14:foregroundMark x1="90395" y1="66533" x2="92897" y2="71218"/>
                            <a14:foregroundMark x1="61178" y1="84337" x2="58031" y2="88621"/>
                            <a14:foregroundMark x1="58354" y1="89692" x2="65617" y2="91700"/>
                            <a14:foregroundMark x1="69088" y1="90763" x2="61501" y2="93842"/>
                            <a14:foregroundMark x1="19370" y1="78581" x2="19370" y2="78581"/>
                            <a14:foregroundMark x1="35190" y1="79116" x2="35190" y2="79116"/>
                            <a14:foregroundMark x1="37450" y1="77510" x2="37450" y2="77510"/>
                            <a14:foregroundMark x1="35835" y1="77510" x2="35835" y2="77510"/>
                            <a14:foregroundMark x1="34544" y1="75502" x2="34544" y2="75502"/>
                            <a14:foregroundMark x1="38983" y1="77510" x2="38983" y2="77510"/>
                            <a14:foregroundMark x1="4439" y1="60776" x2="4439" y2="60776"/>
                            <a14:backgroundMark x1="42211" y1="7631" x2="74818" y2="9237"/>
                            <a14:backgroundMark x1="44713" y1="9237" x2="60533" y2="11379"/>
                            <a14:backgroundMark x1="2906" y1="49665" x2="2906" y2="69746"/>
                          </a14:backgroundRemoval>
                        </a14:imgEffect>
                      </a14:imgLayer>
                    </a14:imgProps>
                  </a:ext>
                </a:extLst>
              </a:blip>
              <a:stretch>
                <a:fillRect/>
              </a:stretch>
            </p:blipFill>
            <p:spPr>
              <a:xfrm>
                <a:off x="5491987" y="6431805"/>
                <a:ext cx="634359" cy="382458"/>
              </a:xfrm>
              <a:prstGeom prst="rect">
                <a:avLst/>
              </a:prstGeom>
              <a:ln w="28575">
                <a:solidFill>
                  <a:schemeClr val="accent6">
                    <a:lumMod val="50000"/>
                  </a:schemeClr>
                </a:solidFill>
                <a:prstDash val="sysDash"/>
              </a:ln>
            </p:spPr>
          </p:pic>
          <p:pic>
            <p:nvPicPr>
              <p:cNvPr id="39" name="Picture 38"/>
              <p:cNvPicPr>
                <a:picLocks noChangeAspect="1"/>
              </p:cNvPicPr>
              <p:nvPr/>
            </p:nvPicPr>
            <p:blipFill rotWithShape="1">
              <a:blip r:embed="rId17"/>
              <a:srcRect t="28245"/>
              <a:stretch/>
            </p:blipFill>
            <p:spPr>
              <a:xfrm>
                <a:off x="6921848" y="6419863"/>
                <a:ext cx="819178" cy="391412"/>
              </a:xfrm>
              <a:prstGeom prst="rect">
                <a:avLst/>
              </a:prstGeom>
              <a:ln>
                <a:noFill/>
              </a:ln>
              <a:effectLst>
                <a:softEdge rad="112500"/>
              </a:effectLst>
            </p:spPr>
          </p:pic>
          <p:cxnSp>
            <p:nvCxnSpPr>
              <p:cNvPr id="40" name="Straight Arrow Connector 39"/>
              <p:cNvCxnSpPr>
                <a:stCxn id="38" idx="3"/>
                <a:endCxn id="39" idx="1"/>
              </p:cNvCxnSpPr>
              <p:nvPr/>
            </p:nvCxnSpPr>
            <p:spPr>
              <a:xfrm flipV="1">
                <a:off x="6126346" y="6615569"/>
                <a:ext cx="795502" cy="7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p:cNvCxnSpPr>
                <a:endCxn id="38" idx="1"/>
              </p:cNvCxnSpPr>
              <p:nvPr/>
            </p:nvCxnSpPr>
            <p:spPr>
              <a:xfrm>
                <a:off x="4231318" y="6452904"/>
                <a:ext cx="1260669" cy="1701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1" name="Picture 12" descr="https://scontent-a.xx.fbcdn.net/hphotos-ash2/37325_102675319783932_2339090_n.jpg?lvh=1"/>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8715" b="88889" l="4444" r="100000">
                          <a14:foregroundMark x1="55694" y1="39434" x2="55694" y2="39434"/>
                          <a14:foregroundMark x1="8472" y1="45969" x2="10694" y2="34205"/>
                          <a14:foregroundMark x1="69583" y1="46405" x2="69583" y2="46405"/>
                          <a14:foregroundMark x1="72222" y1="46405" x2="72222" y2="46405"/>
                          <a14:foregroundMark x1="80694" y1="46187" x2="80694" y2="46187"/>
                          <a14:foregroundMark x1="91389" y1="48148" x2="91389" y2="48148"/>
                          <a14:foregroundMark x1="23611" y1="35512" x2="22500" y2="45098"/>
                          <a14:foregroundMark x1="31667" y1="45969" x2="32778" y2="34858"/>
                          <a14:foregroundMark x1="38056" y1="37255" x2="38333" y2="47277"/>
                          <a14:foregroundMark x1="49028" y1="35948" x2="50000" y2="41830"/>
                          <a14:foregroundMark x1="54583" y1="41176" x2="55278" y2="44662"/>
                          <a14:foregroundMark x1="58889" y1="48148" x2="58889" y2="48148"/>
                          <a14:foregroundMark x1="59167" y1="34205" x2="59167" y2="34205"/>
                          <a14:foregroundMark x1="55694" y1="35730" x2="55694" y2="35730"/>
                          <a14:foregroundMark x1="60833" y1="46841" x2="60833" y2="46841"/>
                          <a14:backgroundMark x1="7917" y1="26144" x2="89722" y2="27669"/>
                          <a14:backgroundMark x1="18889" y1="54031" x2="96944" y2="55556"/>
                          <a14:backgroundMark x1="82500" y1="27233" x2="96389" y2="35730"/>
                          <a14:backgroundMark x1="95000" y1="27015" x2="96250" y2="49455"/>
                          <a14:backgroundMark x1="28889" y1="39869" x2="28889" y2="39869"/>
                          <a14:backgroundMark x1="36250" y1="36819" x2="36250" y2="36819"/>
                          <a14:backgroundMark x1="40833" y1="39869" x2="40833" y2="39869"/>
                          <a14:backgroundMark x1="48611" y1="40959" x2="48611" y2="40959"/>
                          <a14:backgroundMark x1="30556" y1="34858" x2="28889" y2="40741"/>
                          <a14:backgroundMark x1="36111" y1="33333" x2="36389" y2="42484"/>
                        </a14:backgroundRemoval>
                      </a14:imgEffect>
                    </a14:imgLayer>
                  </a14:imgProps>
                </a:ext>
                <a:ext uri="{28A0092B-C50C-407E-A947-70E740481C1C}">
                  <a14:useLocalDpi xmlns:a14="http://schemas.microsoft.com/office/drawing/2010/main" val="0"/>
                </a:ext>
              </a:extLst>
            </a:blip>
            <a:srcRect t="26793" b="43739"/>
            <a:stretch/>
          </p:blipFill>
          <p:spPr bwMode="auto">
            <a:xfrm>
              <a:off x="261484" y="6450278"/>
              <a:ext cx="1113771" cy="310738"/>
            </a:xfrm>
            <a:prstGeom prst="rect">
              <a:avLst/>
            </a:prstGeom>
            <a:noFill/>
            <a:ln w="28575">
              <a:solidFill>
                <a:schemeClr val="accent6">
                  <a:lumMod val="50000"/>
                </a:schemeClr>
              </a:solidFill>
              <a:prstDash val="sysDash"/>
            </a:ln>
            <a:extLst>
              <a:ext uri="{909E8E84-426E-40DD-AFC4-6F175D3DCCD1}">
                <a14:hiddenFill xmlns:a14="http://schemas.microsoft.com/office/drawing/2010/main">
                  <a:solidFill>
                    <a:srgbClr val="FFFFFF"/>
                  </a:solidFill>
                </a14:hiddenFill>
              </a:ext>
            </a:extLst>
          </p:spPr>
        </p:pic>
        <p:cxnSp>
          <p:nvCxnSpPr>
            <p:cNvPr id="32" name="Straight Arrow Connector 31"/>
            <p:cNvCxnSpPr>
              <a:stCxn id="31" idx="3"/>
              <a:endCxn id="36" idx="1"/>
            </p:cNvCxnSpPr>
            <p:nvPr/>
          </p:nvCxnSpPr>
          <p:spPr>
            <a:xfrm flipV="1">
              <a:off x="1375255" y="6452905"/>
              <a:ext cx="335877" cy="1527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9" name="Picture 48"/>
          <p:cNvPicPr>
            <a:picLocks noChangeAspect="1"/>
          </p:cNvPicPr>
          <p:nvPr/>
        </p:nvPicPr>
        <p:blipFill>
          <a:blip r:embed="rId20" cstate="print">
            <a:extLst>
              <a:ext uri="{BEBA8EAE-BF5A-486C-A8C5-ECC9F3942E4B}">
                <a14:imgProps xmlns:a14="http://schemas.microsoft.com/office/drawing/2010/main">
                  <a14:imgLayer r:embed="rId21">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562018" y="5887539"/>
            <a:ext cx="669317" cy="501988"/>
          </a:xfrm>
          <a:prstGeom prst="rect">
            <a:avLst/>
          </a:prstGeom>
        </p:spPr>
      </p:pic>
    </p:spTree>
    <p:extLst>
      <p:ext uri="{BB962C8B-B14F-4D97-AF65-F5344CB8AC3E}">
        <p14:creationId xmlns:p14="http://schemas.microsoft.com/office/powerpoint/2010/main" val="203217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Costs</a:t>
            </a:r>
            <a:endParaRPr lang="en-US" dirty="0"/>
          </a:p>
        </p:txBody>
      </p:sp>
      <p:sp>
        <p:nvSpPr>
          <p:cNvPr id="3" name="Content Placeholder 2"/>
          <p:cNvSpPr>
            <a:spLocks noGrp="1"/>
          </p:cNvSpPr>
          <p:nvPr>
            <p:ph idx="1"/>
          </p:nvPr>
        </p:nvSpPr>
        <p:spPr>
          <a:xfrm>
            <a:off x="457200" y="1905000"/>
            <a:ext cx="7620000" cy="2819400"/>
          </a:xfrm>
        </p:spPr>
        <p:txBody>
          <a:bodyPr/>
          <a:lstStyle/>
          <a:p>
            <a:r>
              <a:rPr lang="en-US" dirty="0" smtClean="0"/>
              <a:t>The monthly ongoing maintenance costs:</a:t>
            </a:r>
          </a:p>
          <a:p>
            <a:pPr lvl="1"/>
            <a:r>
              <a:rPr lang="en-US" dirty="0" smtClean="0"/>
              <a:t>1 hour Physical Plant Mechanic Time:	$    45</a:t>
            </a:r>
          </a:p>
          <a:p>
            <a:pPr lvl="1"/>
            <a:r>
              <a:rPr lang="en-US" dirty="0" smtClean="0"/>
              <a:t>Fuel Injector Additive:		$    16</a:t>
            </a:r>
          </a:p>
          <a:p>
            <a:pPr lvl="1"/>
            <a:r>
              <a:rPr lang="en-US" dirty="0" smtClean="0"/>
              <a:t>Fuel Filter:				$    15</a:t>
            </a:r>
          </a:p>
          <a:p>
            <a:pPr lvl="1"/>
            <a:r>
              <a:rPr lang="en-US" dirty="0" smtClean="0"/>
              <a:t>CERF Intern			</a:t>
            </a:r>
            <a:r>
              <a:rPr lang="en-US" dirty="0"/>
              <a:t>$  </a:t>
            </a:r>
            <a:r>
              <a:rPr lang="en-US" dirty="0" smtClean="0"/>
              <a:t>180  	</a:t>
            </a:r>
          </a:p>
          <a:p>
            <a:pPr marL="411163" lvl="1" indent="0">
              <a:buNone/>
            </a:pPr>
            <a:r>
              <a:rPr lang="en-US" dirty="0" smtClean="0"/>
              <a:t>			       </a:t>
            </a:r>
            <a:r>
              <a:rPr lang="en-US" sz="3200" b="1" dirty="0" smtClean="0"/>
              <a:t>Total: 	$221/month</a:t>
            </a:r>
          </a:p>
          <a:p>
            <a:pPr marL="411163" lvl="1" indent="0">
              <a:buNone/>
            </a:pPr>
            <a:endParaRPr lang="en-US" sz="2400" b="1" dirty="0" smtClean="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47</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dirty="0"/>
          </a:p>
        </p:txBody>
      </p:sp>
      <p:cxnSp>
        <p:nvCxnSpPr>
          <p:cNvPr id="7" name="Straight Connector 6"/>
          <p:cNvCxnSpPr/>
          <p:nvPr/>
        </p:nvCxnSpPr>
        <p:spPr>
          <a:xfrm>
            <a:off x="782926" y="3810000"/>
            <a:ext cx="7010400" cy="0"/>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142754" y="5914715"/>
            <a:ext cx="7730104" cy="943285"/>
            <a:chOff x="142754" y="5914715"/>
            <a:chExt cx="7730104" cy="943285"/>
          </a:xfrm>
        </p:grpSpPr>
        <p:grpSp>
          <p:nvGrpSpPr>
            <p:cNvPr id="9" name="Group 8"/>
            <p:cNvGrpSpPr/>
            <p:nvPr/>
          </p:nvGrpSpPr>
          <p:grpSpPr>
            <a:xfrm>
              <a:off x="261484" y="5914715"/>
              <a:ext cx="7611374" cy="943285"/>
              <a:chOff x="261484" y="5914715"/>
              <a:chExt cx="7611374" cy="943285"/>
            </a:xfrm>
          </p:grpSpPr>
          <p:grpSp>
            <p:nvGrpSpPr>
              <p:cNvPr id="13" name="Group 12"/>
              <p:cNvGrpSpPr/>
              <p:nvPr/>
            </p:nvGrpSpPr>
            <p:grpSpPr>
              <a:xfrm>
                <a:off x="261484" y="6027077"/>
                <a:ext cx="6615517" cy="431249"/>
                <a:chOff x="68448" y="6134010"/>
                <a:chExt cx="6615517" cy="431249"/>
              </a:xfrm>
            </p:grpSpPr>
            <p:grpSp>
              <p:nvGrpSpPr>
                <p:cNvPr id="24" name="Group 23"/>
                <p:cNvGrpSpPr/>
                <p:nvPr/>
              </p:nvGrpSpPr>
              <p:grpSpPr>
                <a:xfrm>
                  <a:off x="1147339" y="6217019"/>
                  <a:ext cx="5536626" cy="348240"/>
                  <a:chOff x="1147339" y="6217019"/>
                  <a:chExt cx="5536626" cy="348240"/>
                </a:xfrm>
              </p:grpSpPr>
              <p:cxnSp>
                <p:nvCxnSpPr>
                  <p:cNvPr id="26" name="Straight Arrow Connector 25"/>
                  <p:cNvCxnSpPr>
                    <a:stCxn id="25" idx="3"/>
                    <a:endCxn id="18" idx="1"/>
                  </p:cNvCxnSpPr>
                  <p:nvPr/>
                </p:nvCxnSpPr>
                <p:spPr>
                  <a:xfrm>
                    <a:off x="1147339" y="6282573"/>
                    <a:ext cx="370757" cy="2772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18" idx="3"/>
                    <a:endCxn id="17" idx="1"/>
                  </p:cNvCxnSpPr>
                  <p:nvPr/>
                </p:nvCxnSpPr>
                <p:spPr>
                  <a:xfrm>
                    <a:off x="2457875" y="6559838"/>
                    <a:ext cx="532650" cy="54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17" idx="3"/>
                  </p:cNvCxnSpPr>
                  <p:nvPr/>
                </p:nvCxnSpPr>
                <p:spPr>
                  <a:xfrm flipV="1">
                    <a:off x="4025042" y="6270781"/>
                    <a:ext cx="1209275" cy="2944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p:cNvCxnSpPr>
                    <a:endCxn id="16" idx="1"/>
                  </p:cNvCxnSpPr>
                  <p:nvPr/>
                </p:nvCxnSpPr>
                <p:spPr>
                  <a:xfrm flipV="1">
                    <a:off x="5919571" y="6270670"/>
                    <a:ext cx="764394" cy="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p:cNvCxnSpPr>
                    <a:stCxn id="17" idx="3"/>
                    <a:endCxn id="19" idx="1"/>
                  </p:cNvCxnSpPr>
                  <p:nvPr/>
                </p:nvCxnSpPr>
                <p:spPr>
                  <a:xfrm flipV="1">
                    <a:off x="4025042" y="6217019"/>
                    <a:ext cx="70048" cy="348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5" name="Picture 2" descr="http://www.creativedining.com/wp-content/uploads/cds_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t="23301" r="24904" b="14564"/>
                <a:stretch/>
              </p:blipFill>
              <p:spPr bwMode="auto">
                <a:xfrm>
                  <a:off x="68448" y="6134010"/>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14" name="Rectangle 13"/>
              <p:cNvSpPr/>
              <p:nvPr/>
            </p:nvSpPr>
            <p:spPr>
              <a:xfrm>
                <a:off x="5252595" y="6324203"/>
                <a:ext cx="2620263" cy="533797"/>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8" descr="http://media.mlive.com/education_impact/photo/commons-lawncalvin2jpg-e33041260e118252_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765" t="34152"/>
              <a:stretch/>
            </p:blipFill>
            <p:spPr bwMode="auto">
              <a:xfrm>
                <a:off x="6877001" y="5914715"/>
                <a:ext cx="897895" cy="498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711132" y="6073655"/>
                <a:ext cx="939779" cy="758499"/>
              </a:xfrm>
              <a:prstGeom prst="rect">
                <a:avLst/>
              </a:prstGeom>
            </p:spPr>
          </p:pic>
          <p:pic>
            <p:nvPicPr>
              <p:cNvPr id="19" name="Picture 18"/>
              <p:cNvPicPr>
                <a:picLocks noChangeAspect="1"/>
              </p:cNvPicPr>
              <p:nvPr/>
            </p:nvPicPr>
            <p:blipFill>
              <a:blip r:embed="rId8"/>
              <a:stretch>
                <a:fillRect/>
              </a:stretch>
            </p:blipFill>
            <p:spPr>
              <a:xfrm>
                <a:off x="4288126" y="5969616"/>
                <a:ext cx="298140" cy="280939"/>
              </a:xfrm>
              <a:prstGeom prst="rect">
                <a:avLst/>
              </a:prstGeom>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3481" b="97055" l="2018" r="100000">
                            <a14:foregroundMark x1="58999" y1="77510" x2="62793" y2="88086"/>
                            <a14:foregroundMark x1="20016" y1="62784" x2="15577" y2="74967"/>
                            <a14:foregroundMark x1="9847" y1="50736" x2="14931" y2="74967"/>
                            <a14:foregroundMark x1="23487" y1="67068" x2="17433" y2="73896"/>
                            <a14:foregroundMark x1="13317" y1="62784" x2="17756" y2="77510"/>
                            <a14:foregroundMark x1="12349" y1="74431" x2="16465" y2="80187"/>
                            <a14:foregroundMark x1="49798" y1="35475" x2="64407" y2="47122"/>
                            <a14:foregroundMark x1="67232" y1="28112" x2="81840" y2="58099"/>
                            <a14:foregroundMark x1="89427" y1="74967" x2="63438" y2="83400"/>
                            <a14:foregroundMark x1="62793" y1="76037" x2="58999" y2="87015"/>
                            <a14:foregroundMark x1="69088" y1="80187" x2="66263" y2="91299"/>
                            <a14:foregroundMark x1="83051" y1="76573" x2="88458" y2="82865"/>
                            <a14:foregroundMark x1="85634" y1="84337" x2="84342" y2="87550"/>
                            <a14:foregroundMark x1="80549" y1="85408" x2="83374" y2="89157"/>
                            <a14:foregroundMark x1="87490" y1="83936" x2="86844" y2="89157"/>
                            <a14:foregroundMark x1="89427" y1="71218" x2="89427" y2="71218"/>
                            <a14:foregroundMark x1="90395" y1="66533" x2="92897" y2="71218"/>
                            <a14:foregroundMark x1="61178" y1="84337" x2="58031" y2="88621"/>
                            <a14:foregroundMark x1="58354" y1="89692" x2="65617" y2="91700"/>
                            <a14:foregroundMark x1="69088" y1="90763" x2="61501" y2="93842"/>
                            <a14:foregroundMark x1="19370" y1="78581" x2="19370" y2="78581"/>
                            <a14:foregroundMark x1="35190" y1="79116" x2="35190" y2="79116"/>
                            <a14:foregroundMark x1="37450" y1="77510" x2="37450" y2="77510"/>
                            <a14:foregroundMark x1="35835" y1="77510" x2="35835" y2="77510"/>
                            <a14:foregroundMark x1="34544" y1="75502" x2="34544" y2="75502"/>
                            <a14:foregroundMark x1="38983" y1="77510" x2="38983" y2="77510"/>
                            <a14:foregroundMark x1="4439" y1="60776" x2="4439" y2="60776"/>
                            <a14:backgroundMark x1="42211" y1="7631" x2="74818" y2="9237"/>
                            <a14:backgroundMark x1="44713" y1="9237" x2="60533" y2="11379"/>
                            <a14:backgroundMark x1="2906" y1="49665" x2="2906" y2="69746"/>
                          </a14:backgroundRemoval>
                        </a14:imgEffect>
                      </a14:imgLayer>
                    </a14:imgProps>
                  </a:ext>
                </a:extLst>
              </a:blip>
              <a:stretch>
                <a:fillRect/>
              </a:stretch>
            </p:blipFill>
            <p:spPr>
              <a:xfrm>
                <a:off x="5491987" y="6431805"/>
                <a:ext cx="634359" cy="382458"/>
              </a:xfrm>
              <a:prstGeom prst="rect">
                <a:avLst/>
              </a:prstGeom>
              <a:ln w="28575">
                <a:solidFill>
                  <a:schemeClr val="accent6">
                    <a:lumMod val="50000"/>
                  </a:schemeClr>
                </a:solidFill>
                <a:prstDash val="sysDash"/>
              </a:ln>
            </p:spPr>
          </p:pic>
          <p:pic>
            <p:nvPicPr>
              <p:cNvPr id="21" name="Picture 20"/>
              <p:cNvPicPr>
                <a:picLocks noChangeAspect="1"/>
              </p:cNvPicPr>
              <p:nvPr/>
            </p:nvPicPr>
            <p:blipFill rotWithShape="1">
              <a:blip r:embed="rId11"/>
              <a:srcRect t="28245"/>
              <a:stretch/>
            </p:blipFill>
            <p:spPr>
              <a:xfrm>
                <a:off x="6921848" y="6419863"/>
                <a:ext cx="819178" cy="391412"/>
              </a:xfrm>
              <a:prstGeom prst="rect">
                <a:avLst/>
              </a:prstGeom>
              <a:ln>
                <a:noFill/>
              </a:ln>
              <a:effectLst>
                <a:softEdge rad="112500"/>
              </a:effectLst>
            </p:spPr>
          </p:pic>
          <p:cxnSp>
            <p:nvCxnSpPr>
              <p:cNvPr id="22" name="Straight Arrow Connector 21"/>
              <p:cNvCxnSpPr>
                <a:stCxn id="20" idx="3"/>
                <a:endCxn id="21" idx="1"/>
              </p:cNvCxnSpPr>
              <p:nvPr/>
            </p:nvCxnSpPr>
            <p:spPr>
              <a:xfrm flipV="1">
                <a:off x="6126346" y="6615569"/>
                <a:ext cx="795502" cy="7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a:endCxn id="20" idx="1"/>
              </p:cNvCxnSpPr>
              <p:nvPr/>
            </p:nvCxnSpPr>
            <p:spPr>
              <a:xfrm>
                <a:off x="4231318" y="6452904"/>
                <a:ext cx="1260669" cy="1701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0" name="Picture 12" descr="https://scontent-a.xx.fbcdn.net/hphotos-ash2/37325_102675319783932_2339090_n.jpg?lvh=1"/>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715" b="88889" l="4444" r="100000">
                          <a14:foregroundMark x1="55694" y1="39434" x2="55694" y2="39434"/>
                          <a14:foregroundMark x1="8472" y1="45969" x2="10694" y2="34205"/>
                          <a14:foregroundMark x1="69583" y1="46405" x2="69583" y2="46405"/>
                          <a14:foregroundMark x1="72222" y1="46405" x2="72222" y2="46405"/>
                          <a14:foregroundMark x1="80694" y1="46187" x2="80694" y2="46187"/>
                          <a14:foregroundMark x1="91389" y1="48148" x2="91389" y2="48148"/>
                          <a14:foregroundMark x1="23611" y1="35512" x2="22500" y2="45098"/>
                          <a14:foregroundMark x1="31667" y1="45969" x2="32778" y2="34858"/>
                          <a14:foregroundMark x1="38056" y1="37255" x2="38333" y2="47277"/>
                          <a14:foregroundMark x1="49028" y1="35948" x2="50000" y2="41830"/>
                          <a14:foregroundMark x1="54583" y1="41176" x2="55278" y2="44662"/>
                          <a14:foregroundMark x1="58889" y1="48148" x2="58889" y2="48148"/>
                          <a14:foregroundMark x1="59167" y1="34205" x2="59167" y2="34205"/>
                          <a14:foregroundMark x1="55694" y1="35730" x2="55694" y2="35730"/>
                          <a14:foregroundMark x1="60833" y1="46841" x2="60833" y2="46841"/>
                          <a14:backgroundMark x1="7917" y1="26144" x2="89722" y2="27669"/>
                          <a14:backgroundMark x1="18889" y1="54031" x2="96944" y2="55556"/>
                          <a14:backgroundMark x1="82500" y1="27233" x2="96389" y2="35730"/>
                          <a14:backgroundMark x1="95000" y1="27015" x2="96250" y2="49455"/>
                          <a14:backgroundMark x1="28889" y1="39869" x2="28889" y2="39869"/>
                          <a14:backgroundMark x1="36250" y1="36819" x2="36250" y2="36819"/>
                          <a14:backgroundMark x1="40833" y1="39869" x2="40833" y2="39869"/>
                          <a14:backgroundMark x1="48611" y1="40959" x2="48611" y2="40959"/>
                          <a14:backgroundMark x1="30556" y1="34858" x2="28889" y2="40741"/>
                          <a14:backgroundMark x1="36111" y1="33333" x2="36389" y2="42484"/>
                        </a14:backgroundRemoval>
                      </a14:imgEffect>
                    </a14:imgLayer>
                  </a14:imgProps>
                </a:ext>
                <a:ext uri="{28A0092B-C50C-407E-A947-70E740481C1C}">
                  <a14:useLocalDpi xmlns:a14="http://schemas.microsoft.com/office/drawing/2010/main" val="0"/>
                </a:ext>
              </a:extLst>
            </a:blip>
            <a:srcRect t="26793" b="43739"/>
            <a:stretch/>
          </p:blipFill>
          <p:spPr bwMode="auto">
            <a:xfrm>
              <a:off x="261484" y="6450278"/>
              <a:ext cx="1113771" cy="310738"/>
            </a:xfrm>
            <a:prstGeom prst="rect">
              <a:avLst/>
            </a:prstGeom>
            <a:noFill/>
            <a:ln w="28575">
              <a:solidFill>
                <a:schemeClr val="accent6">
                  <a:lumMod val="50000"/>
                </a:schemeClr>
              </a:solidFill>
              <a:prstDash val="sysDash"/>
            </a:ln>
            <a:extLst>
              <a:ext uri="{909E8E84-426E-40DD-AFC4-6F175D3DCCD1}">
                <a14:hiddenFill xmlns:a14="http://schemas.microsoft.com/office/drawing/2010/main">
                  <a:solidFill>
                    <a:srgbClr val="FFFFFF"/>
                  </a:solidFill>
                </a14:hiddenFill>
              </a:ext>
            </a:extLst>
          </p:spPr>
        </p:pic>
        <p:cxnSp>
          <p:nvCxnSpPr>
            <p:cNvPr id="11" name="Straight Arrow Connector 10"/>
            <p:cNvCxnSpPr>
              <a:stCxn id="10" idx="3"/>
              <a:endCxn id="18" idx="1"/>
            </p:cNvCxnSpPr>
            <p:nvPr/>
          </p:nvCxnSpPr>
          <p:spPr>
            <a:xfrm flipV="1">
              <a:off x="1375255" y="6452905"/>
              <a:ext cx="335877" cy="1527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Rectangle 11"/>
            <p:cNvSpPr/>
            <p:nvPr/>
          </p:nvSpPr>
          <p:spPr>
            <a:xfrm>
              <a:off x="142754" y="6357932"/>
              <a:ext cx="1320921" cy="487071"/>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p:nvPicPr>
        <p:blipFill>
          <a:blip r:embed="rId14" cstate="print">
            <a:extLst>
              <a:ext uri="{BEBA8EAE-BF5A-486C-A8C5-ECC9F3942E4B}">
                <a14:imgProps xmlns:a14="http://schemas.microsoft.com/office/drawing/2010/main">
                  <a14:imgLayer r:embed="rId15">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490829" y="5904641"/>
            <a:ext cx="669317" cy="501988"/>
          </a:xfrm>
          <a:prstGeom prst="rect">
            <a:avLst/>
          </a:prstGeom>
        </p:spPr>
      </p:pic>
    </p:spTree>
    <p:extLst>
      <p:ext uri="{BB962C8B-B14F-4D97-AF65-F5344CB8AC3E}">
        <p14:creationId xmlns:p14="http://schemas.microsoft.com/office/powerpoint/2010/main" val="124395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114300" indent="0">
              <a:buNone/>
            </a:pPr>
            <a:r>
              <a:rPr lang="en-US" sz="4800" dirty="0"/>
              <a:t>Upfront Capital </a:t>
            </a:r>
            <a:r>
              <a:rPr lang="en-US" sz="4800" dirty="0" smtClean="0"/>
              <a:t>Costs</a:t>
            </a:r>
            <a:endParaRPr lang="en-US" sz="4800" dirty="0"/>
          </a:p>
        </p:txBody>
      </p:sp>
      <p:sp>
        <p:nvSpPr>
          <p:cNvPr id="155651"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41207E9-756C-4945-859A-AA6C17F7B7E6}" type="slidenum">
              <a:rPr lang="en-US" smtClean="0">
                <a:solidFill>
                  <a:srgbClr val="FFFFFF"/>
                </a:solidFill>
              </a:rPr>
              <a:pPr/>
              <a:t>48</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8" name="Content Placeholder 2"/>
          <p:cNvSpPr>
            <a:spLocks noGrp="1"/>
          </p:cNvSpPr>
          <p:nvPr>
            <p:ph idx="1"/>
          </p:nvPr>
        </p:nvSpPr>
        <p:spPr>
          <a:xfrm>
            <a:off x="478126" y="1794975"/>
            <a:ext cx="7620000" cy="3551238"/>
          </a:xfrm>
        </p:spPr>
        <p:txBody>
          <a:bodyPr/>
          <a:lstStyle/>
          <a:p>
            <a:pPr lvl="1"/>
            <a:endParaRPr lang="en-US" sz="2400" dirty="0" smtClean="0"/>
          </a:p>
          <a:p>
            <a:pPr lvl="1"/>
            <a:r>
              <a:rPr lang="en-US" sz="2400" dirty="0" smtClean="0"/>
              <a:t>Fuel Processing Costs</a:t>
            </a:r>
            <a:r>
              <a:rPr lang="en-US" sz="2400" dirty="0"/>
              <a:t>:	</a:t>
            </a:r>
            <a:r>
              <a:rPr lang="en-US" sz="2400" dirty="0" smtClean="0"/>
              <a:t>	</a:t>
            </a:r>
            <a:r>
              <a:rPr lang="en-US" sz="2400" dirty="0"/>
              <a:t>	$ </a:t>
            </a:r>
            <a:r>
              <a:rPr lang="en-US" sz="2400" dirty="0" smtClean="0"/>
              <a:t>1,972</a:t>
            </a:r>
          </a:p>
          <a:p>
            <a:pPr lvl="1"/>
            <a:r>
              <a:rPr lang="en-US" sz="2400" dirty="0" smtClean="0"/>
              <a:t>Vehicle Conversion Costs:		$ 2,295</a:t>
            </a:r>
          </a:p>
          <a:p>
            <a:pPr lvl="1"/>
            <a:r>
              <a:rPr lang="en-US" sz="2400" dirty="0" smtClean="0"/>
              <a:t>Infrastructure Costs:</a:t>
            </a:r>
            <a:r>
              <a:rPr lang="en-US" sz="2400" dirty="0"/>
              <a:t>			$ </a:t>
            </a:r>
            <a:r>
              <a:rPr lang="en-US" sz="2400" dirty="0" smtClean="0"/>
              <a:t>2,413</a:t>
            </a:r>
          </a:p>
          <a:p>
            <a:pPr marL="411163" lvl="1" indent="0">
              <a:buNone/>
            </a:pPr>
            <a:r>
              <a:rPr lang="en-US" dirty="0" smtClean="0"/>
              <a:t>			       	</a:t>
            </a:r>
            <a:r>
              <a:rPr lang="en-US" sz="3200" b="1" dirty="0" smtClean="0"/>
              <a:t>Total: 	$6,680</a:t>
            </a:r>
          </a:p>
          <a:p>
            <a:pPr marL="411163" lvl="1" indent="0">
              <a:buNone/>
            </a:pPr>
            <a:endParaRPr lang="en-US" sz="2400" b="1" dirty="0" smtClean="0"/>
          </a:p>
        </p:txBody>
      </p:sp>
      <p:cxnSp>
        <p:nvCxnSpPr>
          <p:cNvPr id="9" name="Straight Connector 8"/>
          <p:cNvCxnSpPr/>
          <p:nvPr/>
        </p:nvCxnSpPr>
        <p:spPr>
          <a:xfrm>
            <a:off x="609600" y="3581400"/>
            <a:ext cx="7010400" cy="0"/>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61484" y="5914715"/>
            <a:ext cx="7513412" cy="917439"/>
            <a:chOff x="261484" y="5914715"/>
            <a:chExt cx="7513412" cy="917439"/>
          </a:xfrm>
        </p:grpSpPr>
        <p:grpSp>
          <p:nvGrpSpPr>
            <p:cNvPr id="12" name="Group 11"/>
            <p:cNvGrpSpPr/>
            <p:nvPr/>
          </p:nvGrpSpPr>
          <p:grpSpPr>
            <a:xfrm>
              <a:off x="261484" y="5914715"/>
              <a:ext cx="7513412" cy="917439"/>
              <a:chOff x="261484" y="5914715"/>
              <a:chExt cx="7513412" cy="917439"/>
            </a:xfrm>
          </p:grpSpPr>
          <p:grpSp>
            <p:nvGrpSpPr>
              <p:cNvPr id="16" name="Group 15"/>
              <p:cNvGrpSpPr/>
              <p:nvPr/>
            </p:nvGrpSpPr>
            <p:grpSpPr>
              <a:xfrm>
                <a:off x="261484" y="6027077"/>
                <a:ext cx="6615517" cy="431249"/>
                <a:chOff x="68448" y="6134010"/>
                <a:chExt cx="6615517" cy="431249"/>
              </a:xfrm>
            </p:grpSpPr>
            <p:grpSp>
              <p:nvGrpSpPr>
                <p:cNvPr id="27" name="Group 26"/>
                <p:cNvGrpSpPr/>
                <p:nvPr/>
              </p:nvGrpSpPr>
              <p:grpSpPr>
                <a:xfrm>
                  <a:off x="1147339" y="6217019"/>
                  <a:ext cx="5536626" cy="348240"/>
                  <a:chOff x="1147339" y="6217019"/>
                  <a:chExt cx="5536626" cy="348240"/>
                </a:xfrm>
              </p:grpSpPr>
              <p:cxnSp>
                <p:nvCxnSpPr>
                  <p:cNvPr id="29" name="Straight Arrow Connector 28"/>
                  <p:cNvCxnSpPr>
                    <a:stCxn id="28" idx="3"/>
                    <a:endCxn id="21" idx="1"/>
                  </p:cNvCxnSpPr>
                  <p:nvPr/>
                </p:nvCxnSpPr>
                <p:spPr>
                  <a:xfrm>
                    <a:off x="1147339" y="6282573"/>
                    <a:ext cx="370757" cy="2772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p:cNvCxnSpPr>
                    <a:stCxn id="21" idx="3"/>
                    <a:endCxn id="20" idx="1"/>
                  </p:cNvCxnSpPr>
                  <p:nvPr/>
                </p:nvCxnSpPr>
                <p:spPr>
                  <a:xfrm>
                    <a:off x="2457875" y="6559838"/>
                    <a:ext cx="532650" cy="54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p:cNvCxnSpPr>
                    <a:stCxn id="20" idx="3"/>
                  </p:cNvCxnSpPr>
                  <p:nvPr/>
                </p:nvCxnSpPr>
                <p:spPr>
                  <a:xfrm flipV="1">
                    <a:off x="4025042" y="6270781"/>
                    <a:ext cx="1209275" cy="2944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p:cNvCxnSpPr>
                    <a:endCxn id="19" idx="1"/>
                  </p:cNvCxnSpPr>
                  <p:nvPr/>
                </p:nvCxnSpPr>
                <p:spPr>
                  <a:xfrm flipV="1">
                    <a:off x="5919571" y="6270670"/>
                    <a:ext cx="764394" cy="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p:cNvCxnSpPr>
                    <a:stCxn id="20" idx="3"/>
                    <a:endCxn id="22" idx="1"/>
                  </p:cNvCxnSpPr>
                  <p:nvPr/>
                </p:nvCxnSpPr>
                <p:spPr>
                  <a:xfrm flipV="1">
                    <a:off x="4025042" y="6217019"/>
                    <a:ext cx="70048" cy="348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8" name="Picture 2" descr="http://www.creativedining.com/wp-content/uploads/cds_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t="23301" r="24904" b="14564"/>
                <a:stretch/>
              </p:blipFill>
              <p:spPr bwMode="auto">
                <a:xfrm>
                  <a:off x="68448" y="6134010"/>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19" name="Picture 8" descr="http://media.mlive.com/education_impact/photo/commons-lawncalvin2jpg-e33041260e118252_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765" t="34152"/>
              <a:stretch/>
            </p:blipFill>
            <p:spPr bwMode="auto">
              <a:xfrm>
                <a:off x="6877001" y="5914715"/>
                <a:ext cx="897895" cy="498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711132" y="6073655"/>
                <a:ext cx="939779" cy="758499"/>
              </a:xfrm>
              <a:prstGeom prst="rect">
                <a:avLst/>
              </a:prstGeom>
            </p:spPr>
          </p:pic>
          <p:pic>
            <p:nvPicPr>
              <p:cNvPr id="22" name="Picture 21"/>
              <p:cNvPicPr>
                <a:picLocks noChangeAspect="1"/>
              </p:cNvPicPr>
              <p:nvPr/>
            </p:nvPicPr>
            <p:blipFill>
              <a:blip r:embed="rId8"/>
              <a:stretch>
                <a:fillRect/>
              </a:stretch>
            </p:blipFill>
            <p:spPr>
              <a:xfrm>
                <a:off x="4288126" y="5969616"/>
                <a:ext cx="298140" cy="280939"/>
              </a:xfrm>
              <a:prstGeom prst="rect">
                <a:avLst/>
              </a:pr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10">
                        <a14:imgEffect>
                          <a14:backgroundRemoval t="3481" b="97055" l="2018" r="100000">
                            <a14:foregroundMark x1="58999" y1="77510" x2="62793" y2="88086"/>
                            <a14:foregroundMark x1="20016" y1="62784" x2="15577" y2="74967"/>
                            <a14:foregroundMark x1="9847" y1="50736" x2="14931" y2="74967"/>
                            <a14:foregroundMark x1="23487" y1="67068" x2="17433" y2="73896"/>
                            <a14:foregroundMark x1="13317" y1="62784" x2="17756" y2="77510"/>
                            <a14:foregroundMark x1="12349" y1="74431" x2="16465" y2="80187"/>
                            <a14:foregroundMark x1="49798" y1="35475" x2="64407" y2="47122"/>
                            <a14:foregroundMark x1="67232" y1="28112" x2="81840" y2="58099"/>
                            <a14:foregroundMark x1="89427" y1="74967" x2="63438" y2="83400"/>
                            <a14:foregroundMark x1="62793" y1="76037" x2="58999" y2="87015"/>
                            <a14:foregroundMark x1="69088" y1="80187" x2="66263" y2="91299"/>
                            <a14:foregroundMark x1="83051" y1="76573" x2="88458" y2="82865"/>
                            <a14:foregroundMark x1="85634" y1="84337" x2="84342" y2="87550"/>
                            <a14:foregroundMark x1="80549" y1="85408" x2="83374" y2="89157"/>
                            <a14:foregroundMark x1="87490" y1="83936" x2="86844" y2="89157"/>
                            <a14:foregroundMark x1="89427" y1="71218" x2="89427" y2="71218"/>
                            <a14:foregroundMark x1="90395" y1="66533" x2="92897" y2="71218"/>
                            <a14:foregroundMark x1="61178" y1="84337" x2="58031" y2="88621"/>
                            <a14:foregroundMark x1="58354" y1="89692" x2="65617" y2="91700"/>
                            <a14:foregroundMark x1="69088" y1="90763" x2="61501" y2="93842"/>
                            <a14:foregroundMark x1="19370" y1="78581" x2="19370" y2="78581"/>
                            <a14:foregroundMark x1="35190" y1="79116" x2="35190" y2="79116"/>
                            <a14:foregroundMark x1="37450" y1="77510" x2="37450" y2="77510"/>
                            <a14:foregroundMark x1="35835" y1="77510" x2="35835" y2="77510"/>
                            <a14:foregroundMark x1="34544" y1="75502" x2="34544" y2="75502"/>
                            <a14:foregroundMark x1="38983" y1="77510" x2="38983" y2="77510"/>
                            <a14:foregroundMark x1="4439" y1="60776" x2="4439" y2="60776"/>
                            <a14:backgroundMark x1="42211" y1="7631" x2="74818" y2="9237"/>
                            <a14:backgroundMark x1="44713" y1="9237" x2="60533" y2="11379"/>
                            <a14:backgroundMark x1="2906" y1="49665" x2="2906" y2="69746"/>
                          </a14:backgroundRemoval>
                        </a14:imgEffect>
                      </a14:imgLayer>
                    </a14:imgProps>
                  </a:ext>
                </a:extLst>
              </a:blip>
              <a:stretch>
                <a:fillRect/>
              </a:stretch>
            </p:blipFill>
            <p:spPr>
              <a:xfrm>
                <a:off x="5491987" y="6431805"/>
                <a:ext cx="634359" cy="382458"/>
              </a:xfrm>
              <a:prstGeom prst="rect">
                <a:avLst/>
              </a:prstGeom>
              <a:ln w="28575">
                <a:solidFill>
                  <a:schemeClr val="accent6">
                    <a:lumMod val="50000"/>
                  </a:schemeClr>
                </a:solidFill>
                <a:prstDash val="sysDash"/>
              </a:ln>
            </p:spPr>
          </p:pic>
          <p:pic>
            <p:nvPicPr>
              <p:cNvPr id="24" name="Picture 23"/>
              <p:cNvPicPr>
                <a:picLocks noChangeAspect="1"/>
              </p:cNvPicPr>
              <p:nvPr/>
            </p:nvPicPr>
            <p:blipFill rotWithShape="1">
              <a:blip r:embed="rId11"/>
              <a:srcRect t="28245"/>
              <a:stretch/>
            </p:blipFill>
            <p:spPr>
              <a:xfrm>
                <a:off x="6921848" y="6419863"/>
                <a:ext cx="819178" cy="391412"/>
              </a:xfrm>
              <a:prstGeom prst="rect">
                <a:avLst/>
              </a:prstGeom>
              <a:ln>
                <a:noFill/>
              </a:ln>
              <a:effectLst>
                <a:softEdge rad="112500"/>
              </a:effectLst>
            </p:spPr>
          </p:pic>
          <p:cxnSp>
            <p:nvCxnSpPr>
              <p:cNvPr id="25" name="Straight Arrow Connector 24"/>
              <p:cNvCxnSpPr>
                <a:stCxn id="23" idx="3"/>
                <a:endCxn id="24" idx="1"/>
              </p:cNvCxnSpPr>
              <p:nvPr/>
            </p:nvCxnSpPr>
            <p:spPr>
              <a:xfrm flipV="1">
                <a:off x="6126346" y="6615569"/>
                <a:ext cx="795502" cy="7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p:cNvCxnSpPr>
                <a:endCxn id="23" idx="1"/>
              </p:cNvCxnSpPr>
              <p:nvPr/>
            </p:nvCxnSpPr>
            <p:spPr>
              <a:xfrm>
                <a:off x="4231318" y="6452904"/>
                <a:ext cx="1260669" cy="1701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3" name="Picture 12" descr="https://scontent-a.xx.fbcdn.net/hphotos-ash2/37325_102675319783932_2339090_n.jpg?lvh=1"/>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715" b="88889" l="4444" r="100000">
                          <a14:foregroundMark x1="55694" y1="39434" x2="55694" y2="39434"/>
                          <a14:foregroundMark x1="8472" y1="45969" x2="10694" y2="34205"/>
                          <a14:foregroundMark x1="69583" y1="46405" x2="69583" y2="46405"/>
                          <a14:foregroundMark x1="72222" y1="46405" x2="72222" y2="46405"/>
                          <a14:foregroundMark x1="80694" y1="46187" x2="80694" y2="46187"/>
                          <a14:foregroundMark x1="91389" y1="48148" x2="91389" y2="48148"/>
                          <a14:foregroundMark x1="23611" y1="35512" x2="22500" y2="45098"/>
                          <a14:foregroundMark x1="31667" y1="45969" x2="32778" y2="34858"/>
                          <a14:foregroundMark x1="38056" y1="37255" x2="38333" y2="47277"/>
                          <a14:foregroundMark x1="49028" y1="35948" x2="50000" y2="41830"/>
                          <a14:foregroundMark x1="54583" y1="41176" x2="55278" y2="44662"/>
                          <a14:foregroundMark x1="58889" y1="48148" x2="58889" y2="48148"/>
                          <a14:foregroundMark x1="59167" y1="34205" x2="59167" y2="34205"/>
                          <a14:foregroundMark x1="55694" y1="35730" x2="55694" y2="35730"/>
                          <a14:foregroundMark x1="60833" y1="46841" x2="60833" y2="46841"/>
                          <a14:backgroundMark x1="7917" y1="26144" x2="89722" y2="27669"/>
                          <a14:backgroundMark x1="18889" y1="54031" x2="96944" y2="55556"/>
                          <a14:backgroundMark x1="82500" y1="27233" x2="96389" y2="35730"/>
                          <a14:backgroundMark x1="95000" y1="27015" x2="96250" y2="49455"/>
                          <a14:backgroundMark x1="28889" y1="39869" x2="28889" y2="39869"/>
                          <a14:backgroundMark x1="36250" y1="36819" x2="36250" y2="36819"/>
                          <a14:backgroundMark x1="40833" y1="39869" x2="40833" y2="39869"/>
                          <a14:backgroundMark x1="48611" y1="40959" x2="48611" y2="40959"/>
                          <a14:backgroundMark x1="30556" y1="34858" x2="28889" y2="40741"/>
                          <a14:backgroundMark x1="36111" y1="33333" x2="36389" y2="42484"/>
                        </a14:backgroundRemoval>
                      </a14:imgEffect>
                    </a14:imgLayer>
                  </a14:imgProps>
                </a:ext>
                <a:ext uri="{28A0092B-C50C-407E-A947-70E740481C1C}">
                  <a14:useLocalDpi xmlns:a14="http://schemas.microsoft.com/office/drawing/2010/main" val="0"/>
                </a:ext>
              </a:extLst>
            </a:blip>
            <a:srcRect t="26793" b="43739"/>
            <a:stretch/>
          </p:blipFill>
          <p:spPr bwMode="auto">
            <a:xfrm>
              <a:off x="261484" y="6450278"/>
              <a:ext cx="1113771" cy="310738"/>
            </a:xfrm>
            <a:prstGeom prst="rect">
              <a:avLst/>
            </a:prstGeom>
            <a:noFill/>
            <a:ln w="28575">
              <a:solidFill>
                <a:schemeClr val="accent6">
                  <a:lumMod val="50000"/>
                </a:schemeClr>
              </a:solidFill>
              <a:prstDash val="sysDash"/>
            </a:ln>
            <a:extLst>
              <a:ext uri="{909E8E84-426E-40DD-AFC4-6F175D3DCCD1}">
                <a14:hiddenFill xmlns:a14="http://schemas.microsoft.com/office/drawing/2010/main">
                  <a:solidFill>
                    <a:srgbClr val="FFFFFF"/>
                  </a:solidFill>
                </a14:hiddenFill>
              </a:ext>
            </a:extLst>
          </p:spPr>
        </p:pic>
        <p:cxnSp>
          <p:nvCxnSpPr>
            <p:cNvPr id="14" name="Straight Arrow Connector 13"/>
            <p:cNvCxnSpPr>
              <a:stCxn id="13" idx="3"/>
              <a:endCxn id="21" idx="1"/>
            </p:cNvCxnSpPr>
            <p:nvPr/>
          </p:nvCxnSpPr>
          <p:spPr>
            <a:xfrm flipV="1">
              <a:off x="1375255" y="6452905"/>
              <a:ext cx="335877" cy="1527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4" name="Picture 33"/>
          <p:cNvPicPr>
            <a:picLocks noChangeAspect="1"/>
          </p:cNvPicPr>
          <p:nvPr/>
        </p:nvPicPr>
        <p:blipFill>
          <a:blip r:embed="rId14" cstate="print">
            <a:extLst>
              <a:ext uri="{BEBA8EAE-BF5A-486C-A8C5-ECC9F3942E4B}">
                <a14:imgProps xmlns:a14="http://schemas.microsoft.com/office/drawing/2010/main">
                  <a14:imgLayer r:embed="rId15">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475172" y="5860711"/>
            <a:ext cx="669317" cy="501988"/>
          </a:xfrm>
          <a:prstGeom prst="rect">
            <a:avLst/>
          </a:prstGeom>
        </p:spPr>
      </p:pic>
    </p:spTree>
    <p:extLst>
      <p:ext uri="{BB962C8B-B14F-4D97-AF65-F5344CB8AC3E}">
        <p14:creationId xmlns:p14="http://schemas.microsoft.com/office/powerpoint/2010/main" val="417472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Monthly Operating Costs</a:t>
            </a:r>
            <a:endParaRPr lang="en-US" dirty="0"/>
          </a:p>
        </p:txBody>
      </p:sp>
      <p:sp>
        <p:nvSpPr>
          <p:cNvPr id="155651"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41207E9-756C-4945-859A-AA6C17F7B7E6}" type="slidenum">
              <a:rPr lang="en-US" smtClean="0">
                <a:solidFill>
                  <a:srgbClr val="FFFFFF"/>
                </a:solidFill>
              </a:rPr>
              <a:pPr/>
              <a:t>49</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8" name="Content Placeholder 2"/>
          <p:cNvSpPr>
            <a:spLocks noGrp="1"/>
          </p:cNvSpPr>
          <p:nvPr>
            <p:ph idx="1"/>
          </p:nvPr>
        </p:nvSpPr>
        <p:spPr>
          <a:xfrm>
            <a:off x="478126" y="1794975"/>
            <a:ext cx="7620000" cy="3551238"/>
          </a:xfrm>
        </p:spPr>
        <p:txBody>
          <a:bodyPr/>
          <a:lstStyle/>
          <a:p>
            <a:pPr lvl="1"/>
            <a:endParaRPr lang="en-US" sz="2400" dirty="0" smtClean="0"/>
          </a:p>
          <a:p>
            <a:pPr lvl="1"/>
            <a:r>
              <a:rPr lang="en-US" sz="2400" dirty="0" smtClean="0"/>
              <a:t>Fuel Processing Costs</a:t>
            </a:r>
            <a:r>
              <a:rPr lang="en-US" sz="2400" dirty="0"/>
              <a:t>:	</a:t>
            </a:r>
            <a:r>
              <a:rPr lang="en-US" sz="2400" dirty="0" smtClean="0"/>
              <a:t>	</a:t>
            </a:r>
            <a:r>
              <a:rPr lang="en-US" sz="2400" dirty="0"/>
              <a:t>	$ </a:t>
            </a:r>
            <a:r>
              <a:rPr lang="en-US" sz="2400" dirty="0" smtClean="0"/>
              <a:t>     14</a:t>
            </a:r>
          </a:p>
          <a:p>
            <a:pPr lvl="1"/>
            <a:r>
              <a:rPr lang="en-US" sz="2400" dirty="0" smtClean="0"/>
              <a:t>Vehicle Conversion Costs:		$     221</a:t>
            </a:r>
          </a:p>
          <a:p>
            <a:pPr lvl="1"/>
            <a:r>
              <a:rPr lang="en-US" sz="2400" dirty="0" smtClean="0"/>
              <a:t>Infrastructure Costs:</a:t>
            </a:r>
            <a:r>
              <a:rPr lang="en-US" sz="2400" dirty="0"/>
              <a:t>			$ </a:t>
            </a:r>
            <a:r>
              <a:rPr lang="en-US" sz="2400" dirty="0" smtClean="0"/>
              <a:t>    150</a:t>
            </a:r>
          </a:p>
          <a:p>
            <a:pPr marL="411163" lvl="1" indent="0">
              <a:buNone/>
            </a:pPr>
            <a:r>
              <a:rPr lang="en-US" dirty="0" smtClean="0"/>
              <a:t>			       	</a:t>
            </a:r>
            <a:r>
              <a:rPr lang="en-US" sz="3200" b="1" dirty="0" smtClean="0"/>
              <a:t>Total: 	$  385</a:t>
            </a:r>
          </a:p>
          <a:p>
            <a:pPr marL="411163" lvl="1" indent="0">
              <a:buNone/>
            </a:pPr>
            <a:endParaRPr lang="en-US" sz="2400" b="1" dirty="0" smtClean="0"/>
          </a:p>
        </p:txBody>
      </p:sp>
      <p:cxnSp>
        <p:nvCxnSpPr>
          <p:cNvPr id="9" name="Straight Connector 8"/>
          <p:cNvCxnSpPr/>
          <p:nvPr/>
        </p:nvCxnSpPr>
        <p:spPr>
          <a:xfrm>
            <a:off x="653841" y="3581400"/>
            <a:ext cx="7010400" cy="0"/>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61484" y="5914715"/>
            <a:ext cx="7513412" cy="917439"/>
            <a:chOff x="261484" y="5914715"/>
            <a:chExt cx="7513412" cy="917439"/>
          </a:xfrm>
        </p:grpSpPr>
        <p:grpSp>
          <p:nvGrpSpPr>
            <p:cNvPr id="12" name="Group 11"/>
            <p:cNvGrpSpPr/>
            <p:nvPr/>
          </p:nvGrpSpPr>
          <p:grpSpPr>
            <a:xfrm>
              <a:off x="261484" y="5914715"/>
              <a:ext cx="7513412" cy="917439"/>
              <a:chOff x="261484" y="5914715"/>
              <a:chExt cx="7513412" cy="917439"/>
            </a:xfrm>
          </p:grpSpPr>
          <p:grpSp>
            <p:nvGrpSpPr>
              <p:cNvPr id="16" name="Group 15"/>
              <p:cNvGrpSpPr/>
              <p:nvPr/>
            </p:nvGrpSpPr>
            <p:grpSpPr>
              <a:xfrm>
                <a:off x="261484" y="6027077"/>
                <a:ext cx="6615517" cy="431249"/>
                <a:chOff x="68448" y="6134010"/>
                <a:chExt cx="6615517" cy="431249"/>
              </a:xfrm>
            </p:grpSpPr>
            <p:grpSp>
              <p:nvGrpSpPr>
                <p:cNvPr id="27" name="Group 26"/>
                <p:cNvGrpSpPr/>
                <p:nvPr/>
              </p:nvGrpSpPr>
              <p:grpSpPr>
                <a:xfrm>
                  <a:off x="1147339" y="6217019"/>
                  <a:ext cx="5536626" cy="348240"/>
                  <a:chOff x="1147339" y="6217019"/>
                  <a:chExt cx="5536626" cy="348240"/>
                </a:xfrm>
              </p:grpSpPr>
              <p:cxnSp>
                <p:nvCxnSpPr>
                  <p:cNvPr id="29" name="Straight Arrow Connector 28"/>
                  <p:cNvCxnSpPr>
                    <a:stCxn id="28" idx="3"/>
                    <a:endCxn id="21" idx="1"/>
                  </p:cNvCxnSpPr>
                  <p:nvPr/>
                </p:nvCxnSpPr>
                <p:spPr>
                  <a:xfrm>
                    <a:off x="1147339" y="6282573"/>
                    <a:ext cx="370757" cy="2772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p:cNvCxnSpPr>
                    <a:stCxn id="21" idx="3"/>
                    <a:endCxn id="20" idx="1"/>
                  </p:cNvCxnSpPr>
                  <p:nvPr/>
                </p:nvCxnSpPr>
                <p:spPr>
                  <a:xfrm>
                    <a:off x="2457875" y="6559838"/>
                    <a:ext cx="532650" cy="54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p:cNvCxnSpPr>
                    <a:stCxn id="20" idx="3"/>
                  </p:cNvCxnSpPr>
                  <p:nvPr/>
                </p:nvCxnSpPr>
                <p:spPr>
                  <a:xfrm flipV="1">
                    <a:off x="4025042" y="6270781"/>
                    <a:ext cx="1209275" cy="2944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p:cNvCxnSpPr>
                    <a:endCxn id="19" idx="1"/>
                  </p:cNvCxnSpPr>
                  <p:nvPr/>
                </p:nvCxnSpPr>
                <p:spPr>
                  <a:xfrm flipV="1">
                    <a:off x="5919571" y="6270670"/>
                    <a:ext cx="764394" cy="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p:cNvCxnSpPr>
                    <a:stCxn id="20" idx="3"/>
                    <a:endCxn id="22" idx="1"/>
                  </p:cNvCxnSpPr>
                  <p:nvPr/>
                </p:nvCxnSpPr>
                <p:spPr>
                  <a:xfrm flipV="1">
                    <a:off x="4025042" y="6217019"/>
                    <a:ext cx="70048" cy="348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8" name="Picture 2" descr="http://www.creativedining.com/wp-content/uploads/cds_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t="23301" r="24904" b="14564"/>
                <a:stretch/>
              </p:blipFill>
              <p:spPr bwMode="auto">
                <a:xfrm>
                  <a:off x="68448" y="6134010"/>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19" name="Picture 8" descr="http://media.mlive.com/education_impact/photo/commons-lawncalvin2jpg-e33041260e118252_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765" t="34152"/>
              <a:stretch/>
            </p:blipFill>
            <p:spPr bwMode="auto">
              <a:xfrm>
                <a:off x="6877001" y="5914715"/>
                <a:ext cx="897895" cy="498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711132" y="6073655"/>
                <a:ext cx="939779" cy="758499"/>
              </a:xfrm>
              <a:prstGeom prst="rect">
                <a:avLst/>
              </a:prstGeom>
            </p:spPr>
          </p:pic>
          <p:pic>
            <p:nvPicPr>
              <p:cNvPr id="22" name="Picture 21"/>
              <p:cNvPicPr>
                <a:picLocks noChangeAspect="1"/>
              </p:cNvPicPr>
              <p:nvPr/>
            </p:nvPicPr>
            <p:blipFill>
              <a:blip r:embed="rId8"/>
              <a:stretch>
                <a:fillRect/>
              </a:stretch>
            </p:blipFill>
            <p:spPr>
              <a:xfrm>
                <a:off x="4288126" y="5969616"/>
                <a:ext cx="298140" cy="280939"/>
              </a:xfrm>
              <a:prstGeom prst="rect">
                <a:avLst/>
              </a:prstGeom>
            </p:spPr>
          </p:pic>
          <p:pic>
            <p:nvPicPr>
              <p:cNvPr id="23" name="Picture 22"/>
              <p:cNvPicPr>
                <a:picLocks noChangeAspect="1"/>
              </p:cNvPicPr>
              <p:nvPr/>
            </p:nvPicPr>
            <p:blipFill>
              <a:blip r:embed="rId9">
                <a:extLst>
                  <a:ext uri="{BEBA8EAE-BF5A-486C-A8C5-ECC9F3942E4B}">
                    <a14:imgProps xmlns:a14="http://schemas.microsoft.com/office/drawing/2010/main">
                      <a14:imgLayer r:embed="rId10">
                        <a14:imgEffect>
                          <a14:backgroundRemoval t="3481" b="97055" l="2018" r="100000">
                            <a14:foregroundMark x1="58999" y1="77510" x2="62793" y2="88086"/>
                            <a14:foregroundMark x1="20016" y1="62784" x2="15577" y2="74967"/>
                            <a14:foregroundMark x1="9847" y1="50736" x2="14931" y2="74967"/>
                            <a14:foregroundMark x1="23487" y1="67068" x2="17433" y2="73896"/>
                            <a14:foregroundMark x1="13317" y1="62784" x2="17756" y2="77510"/>
                            <a14:foregroundMark x1="12349" y1="74431" x2="16465" y2="80187"/>
                            <a14:foregroundMark x1="49798" y1="35475" x2="64407" y2="47122"/>
                            <a14:foregroundMark x1="67232" y1="28112" x2="81840" y2="58099"/>
                            <a14:foregroundMark x1="89427" y1="74967" x2="63438" y2="83400"/>
                            <a14:foregroundMark x1="62793" y1="76037" x2="58999" y2="87015"/>
                            <a14:foregroundMark x1="69088" y1="80187" x2="66263" y2="91299"/>
                            <a14:foregroundMark x1="83051" y1="76573" x2="88458" y2="82865"/>
                            <a14:foregroundMark x1="85634" y1="84337" x2="84342" y2="87550"/>
                            <a14:foregroundMark x1="80549" y1="85408" x2="83374" y2="89157"/>
                            <a14:foregroundMark x1="87490" y1="83936" x2="86844" y2="89157"/>
                            <a14:foregroundMark x1="89427" y1="71218" x2="89427" y2="71218"/>
                            <a14:foregroundMark x1="90395" y1="66533" x2="92897" y2="71218"/>
                            <a14:foregroundMark x1="61178" y1="84337" x2="58031" y2="88621"/>
                            <a14:foregroundMark x1="58354" y1="89692" x2="65617" y2="91700"/>
                            <a14:foregroundMark x1="69088" y1="90763" x2="61501" y2="93842"/>
                            <a14:foregroundMark x1="19370" y1="78581" x2="19370" y2="78581"/>
                            <a14:foregroundMark x1="35190" y1="79116" x2="35190" y2="79116"/>
                            <a14:foregroundMark x1="37450" y1="77510" x2="37450" y2="77510"/>
                            <a14:foregroundMark x1="35835" y1="77510" x2="35835" y2="77510"/>
                            <a14:foregroundMark x1="34544" y1="75502" x2="34544" y2="75502"/>
                            <a14:foregroundMark x1="38983" y1="77510" x2="38983" y2="77510"/>
                            <a14:foregroundMark x1="4439" y1="60776" x2="4439" y2="60776"/>
                            <a14:backgroundMark x1="42211" y1="7631" x2="74818" y2="9237"/>
                            <a14:backgroundMark x1="44713" y1="9237" x2="60533" y2="11379"/>
                            <a14:backgroundMark x1="2906" y1="49665" x2="2906" y2="69746"/>
                          </a14:backgroundRemoval>
                        </a14:imgEffect>
                      </a14:imgLayer>
                    </a14:imgProps>
                  </a:ext>
                </a:extLst>
              </a:blip>
              <a:stretch>
                <a:fillRect/>
              </a:stretch>
            </p:blipFill>
            <p:spPr>
              <a:xfrm>
                <a:off x="5491987" y="6431805"/>
                <a:ext cx="634359" cy="382458"/>
              </a:xfrm>
              <a:prstGeom prst="rect">
                <a:avLst/>
              </a:prstGeom>
              <a:ln w="28575">
                <a:solidFill>
                  <a:schemeClr val="accent6">
                    <a:lumMod val="50000"/>
                  </a:schemeClr>
                </a:solidFill>
                <a:prstDash val="sysDash"/>
              </a:ln>
            </p:spPr>
          </p:pic>
          <p:pic>
            <p:nvPicPr>
              <p:cNvPr id="24" name="Picture 23"/>
              <p:cNvPicPr>
                <a:picLocks noChangeAspect="1"/>
              </p:cNvPicPr>
              <p:nvPr/>
            </p:nvPicPr>
            <p:blipFill rotWithShape="1">
              <a:blip r:embed="rId11"/>
              <a:srcRect t="28245"/>
              <a:stretch/>
            </p:blipFill>
            <p:spPr>
              <a:xfrm>
                <a:off x="6921848" y="6419863"/>
                <a:ext cx="819178" cy="391412"/>
              </a:xfrm>
              <a:prstGeom prst="rect">
                <a:avLst/>
              </a:prstGeom>
              <a:ln>
                <a:noFill/>
              </a:ln>
              <a:effectLst>
                <a:softEdge rad="112500"/>
              </a:effectLst>
            </p:spPr>
          </p:pic>
          <p:cxnSp>
            <p:nvCxnSpPr>
              <p:cNvPr id="25" name="Straight Arrow Connector 24"/>
              <p:cNvCxnSpPr>
                <a:stCxn id="23" idx="3"/>
                <a:endCxn id="24" idx="1"/>
              </p:cNvCxnSpPr>
              <p:nvPr/>
            </p:nvCxnSpPr>
            <p:spPr>
              <a:xfrm flipV="1">
                <a:off x="6126346" y="6615569"/>
                <a:ext cx="795502" cy="7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p:cNvCxnSpPr>
                <a:endCxn id="23" idx="1"/>
              </p:cNvCxnSpPr>
              <p:nvPr/>
            </p:nvCxnSpPr>
            <p:spPr>
              <a:xfrm>
                <a:off x="4231318" y="6452904"/>
                <a:ext cx="1260669" cy="1701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3" name="Picture 12" descr="https://scontent-a.xx.fbcdn.net/hphotos-ash2/37325_102675319783932_2339090_n.jpg?lvh=1"/>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715" b="88889" l="4444" r="100000">
                          <a14:foregroundMark x1="55694" y1="39434" x2="55694" y2="39434"/>
                          <a14:foregroundMark x1="8472" y1="45969" x2="10694" y2="34205"/>
                          <a14:foregroundMark x1="69583" y1="46405" x2="69583" y2="46405"/>
                          <a14:foregroundMark x1="72222" y1="46405" x2="72222" y2="46405"/>
                          <a14:foregroundMark x1="80694" y1="46187" x2="80694" y2="46187"/>
                          <a14:foregroundMark x1="91389" y1="48148" x2="91389" y2="48148"/>
                          <a14:foregroundMark x1="23611" y1="35512" x2="22500" y2="45098"/>
                          <a14:foregroundMark x1="31667" y1="45969" x2="32778" y2="34858"/>
                          <a14:foregroundMark x1="38056" y1="37255" x2="38333" y2="47277"/>
                          <a14:foregroundMark x1="49028" y1="35948" x2="50000" y2="41830"/>
                          <a14:foregroundMark x1="54583" y1="41176" x2="55278" y2="44662"/>
                          <a14:foregroundMark x1="58889" y1="48148" x2="58889" y2="48148"/>
                          <a14:foregroundMark x1="59167" y1="34205" x2="59167" y2="34205"/>
                          <a14:foregroundMark x1="55694" y1="35730" x2="55694" y2="35730"/>
                          <a14:foregroundMark x1="60833" y1="46841" x2="60833" y2="46841"/>
                          <a14:backgroundMark x1="7917" y1="26144" x2="89722" y2="27669"/>
                          <a14:backgroundMark x1="18889" y1="54031" x2="96944" y2="55556"/>
                          <a14:backgroundMark x1="82500" y1="27233" x2="96389" y2="35730"/>
                          <a14:backgroundMark x1="95000" y1="27015" x2="96250" y2="49455"/>
                          <a14:backgroundMark x1="28889" y1="39869" x2="28889" y2="39869"/>
                          <a14:backgroundMark x1="36250" y1="36819" x2="36250" y2="36819"/>
                          <a14:backgroundMark x1="40833" y1="39869" x2="40833" y2="39869"/>
                          <a14:backgroundMark x1="48611" y1="40959" x2="48611" y2="40959"/>
                          <a14:backgroundMark x1="30556" y1="34858" x2="28889" y2="40741"/>
                          <a14:backgroundMark x1="36111" y1="33333" x2="36389" y2="42484"/>
                        </a14:backgroundRemoval>
                      </a14:imgEffect>
                    </a14:imgLayer>
                  </a14:imgProps>
                </a:ext>
                <a:ext uri="{28A0092B-C50C-407E-A947-70E740481C1C}">
                  <a14:useLocalDpi xmlns:a14="http://schemas.microsoft.com/office/drawing/2010/main" val="0"/>
                </a:ext>
              </a:extLst>
            </a:blip>
            <a:srcRect t="26793" b="43739"/>
            <a:stretch/>
          </p:blipFill>
          <p:spPr bwMode="auto">
            <a:xfrm>
              <a:off x="261484" y="6450278"/>
              <a:ext cx="1113771" cy="310738"/>
            </a:xfrm>
            <a:prstGeom prst="rect">
              <a:avLst/>
            </a:prstGeom>
            <a:noFill/>
            <a:ln w="28575">
              <a:solidFill>
                <a:schemeClr val="accent6">
                  <a:lumMod val="50000"/>
                </a:schemeClr>
              </a:solidFill>
              <a:prstDash val="sysDash"/>
            </a:ln>
            <a:extLst>
              <a:ext uri="{909E8E84-426E-40DD-AFC4-6F175D3DCCD1}">
                <a14:hiddenFill xmlns:a14="http://schemas.microsoft.com/office/drawing/2010/main">
                  <a:solidFill>
                    <a:srgbClr val="FFFFFF"/>
                  </a:solidFill>
                </a14:hiddenFill>
              </a:ext>
            </a:extLst>
          </p:spPr>
        </p:pic>
        <p:cxnSp>
          <p:nvCxnSpPr>
            <p:cNvPr id="14" name="Straight Arrow Connector 13"/>
            <p:cNvCxnSpPr>
              <a:stCxn id="13" idx="3"/>
              <a:endCxn id="21" idx="1"/>
            </p:cNvCxnSpPr>
            <p:nvPr/>
          </p:nvCxnSpPr>
          <p:spPr>
            <a:xfrm flipV="1">
              <a:off x="1375255" y="6452905"/>
              <a:ext cx="335877" cy="1527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4" name="Picture 33"/>
          <p:cNvPicPr>
            <a:picLocks noChangeAspect="1"/>
          </p:cNvPicPr>
          <p:nvPr/>
        </p:nvPicPr>
        <p:blipFill>
          <a:blip r:embed="rId14" cstate="print">
            <a:extLst>
              <a:ext uri="{BEBA8EAE-BF5A-486C-A8C5-ECC9F3942E4B}">
                <a14:imgProps xmlns:a14="http://schemas.microsoft.com/office/drawing/2010/main">
                  <a14:imgLayer r:embed="rId15">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475172" y="5860711"/>
            <a:ext cx="669317" cy="501988"/>
          </a:xfrm>
          <a:prstGeom prst="rect">
            <a:avLst/>
          </a:prstGeom>
        </p:spPr>
      </p:pic>
    </p:spTree>
    <p:extLst>
      <p:ext uri="{BB962C8B-B14F-4D97-AF65-F5344CB8AC3E}">
        <p14:creationId xmlns:p14="http://schemas.microsoft.com/office/powerpoint/2010/main" val="326218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905000"/>
            <a:ext cx="8267702" cy="2593975"/>
          </a:xfrm>
        </p:spPr>
        <p:txBody>
          <a:bodyPr/>
          <a:lstStyle/>
          <a:p>
            <a:pPr eaLnBrk="1" fontAlgn="auto" hangingPunct="1">
              <a:spcAft>
                <a:spcPts val="0"/>
              </a:spcAft>
              <a:defRPr/>
            </a:pPr>
            <a:r>
              <a:rPr lang="en-US" sz="3800" dirty="0" smtClean="0"/>
              <a:t>Fuel Production and Feedstock</a:t>
            </a:r>
            <a:endParaRPr lang="en-US" sz="3800" dirty="0"/>
          </a:p>
        </p:txBody>
      </p:sp>
      <p:sp>
        <p:nvSpPr>
          <p:cNvPr id="4100" name="Date Placeholder 4"/>
          <p:cNvSpPr>
            <a:spLocks noGrp="1"/>
          </p:cNvSpPr>
          <p:nvPr>
            <p:ph type="dt"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smtClean="0">
                <a:solidFill>
                  <a:srgbClr val="DFDCB7"/>
                </a:solidFill>
              </a:rPr>
              <a:t>12/09/2013</a:t>
            </a:r>
          </a:p>
        </p:txBody>
      </p:sp>
      <p:sp>
        <p:nvSpPr>
          <p:cNvPr id="4101" name="Slide Number Placeholder 5"/>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D4C338E-9F7D-4B31-A531-315F76F0A8B6}" type="slidenum">
              <a:rPr lang="en-US" smtClean="0">
                <a:solidFill>
                  <a:srgbClr val="FFFFFF"/>
                </a:solidFill>
              </a:rPr>
              <a:pPr fontAlgn="base">
                <a:spcBef>
                  <a:spcPct val="0"/>
                </a:spcBef>
                <a:spcAft>
                  <a:spcPct val="0"/>
                </a:spcAft>
              </a:pPr>
              <a:t>5</a:t>
            </a:fld>
            <a:endParaRPr lang="en-US" smtClean="0">
              <a:solidFill>
                <a:srgbClr val="FFFFFF"/>
              </a:solidFill>
            </a:endParaRPr>
          </a:p>
        </p:txBody>
      </p:sp>
      <p:sp>
        <p:nvSpPr>
          <p:cNvPr id="5" name="Subtitle 2"/>
          <p:cNvSpPr>
            <a:spLocks noGrp="1"/>
          </p:cNvSpPr>
          <p:nvPr>
            <p:ph type="subTitle" idx="1"/>
          </p:nvPr>
        </p:nvSpPr>
        <p:spPr>
          <a:xfrm>
            <a:off x="685800" y="4572000"/>
            <a:ext cx="6934200" cy="1066800"/>
          </a:xfrm>
        </p:spPr>
        <p:txBody>
          <a:bodyPr rtlCol="0">
            <a:normAutofit/>
          </a:bodyPr>
          <a:lstStyle/>
          <a:p>
            <a:pPr eaLnBrk="1" fontAlgn="auto" hangingPunct="1">
              <a:spcAft>
                <a:spcPts val="0"/>
              </a:spcAft>
              <a:defRPr/>
            </a:pPr>
            <a:r>
              <a:rPr lang="en-US" sz="1700" dirty="0" smtClean="0"/>
              <a:t>Presented by: Claire Philippi</a:t>
            </a:r>
            <a:endParaRPr lang="en-US" sz="1700" dirty="0"/>
          </a:p>
        </p:txBody>
      </p:sp>
    </p:spTree>
    <p:extLst>
      <p:ext uri="{BB962C8B-B14F-4D97-AF65-F5344CB8AC3E}">
        <p14:creationId xmlns:p14="http://schemas.microsoft.com/office/powerpoint/2010/main" val="242332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6613525" cy="1143000"/>
          </a:xfrm>
        </p:spPr>
        <p:txBody>
          <a:bodyPr/>
          <a:lstStyle/>
          <a:p>
            <a:pPr>
              <a:defRPr/>
            </a:pPr>
            <a:r>
              <a:rPr lang="en-US" dirty="0" smtClean="0"/>
              <a:t>Total Cost Analysis</a:t>
            </a:r>
            <a:endParaRPr lang="en-US" dirty="0"/>
          </a:p>
        </p:txBody>
      </p:sp>
      <p:sp>
        <p:nvSpPr>
          <p:cNvPr id="157699"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F54291D-D230-432F-B83B-26BE2E3196C1}" type="slidenum">
              <a:rPr lang="en-US" smtClean="0">
                <a:solidFill>
                  <a:srgbClr val="FFFFFF"/>
                </a:solidFill>
              </a:rPr>
              <a:pPr/>
              <a:t>50</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7" name="Title 1"/>
          <p:cNvSpPr txBox="1">
            <a:spLocks/>
          </p:cNvSpPr>
          <p:nvPr/>
        </p:nvSpPr>
        <p:spPr>
          <a:xfrm>
            <a:off x="1447800" y="571500"/>
            <a:ext cx="6080125" cy="114300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anose="02040503050406030204" pitchFamily="18" charset="0"/>
              </a:defRPr>
            </a:lvl2pPr>
            <a:lvl3pPr algn="l" rtl="0" eaLnBrk="0" fontAlgn="base" hangingPunct="0">
              <a:spcBef>
                <a:spcPct val="0"/>
              </a:spcBef>
              <a:spcAft>
                <a:spcPct val="0"/>
              </a:spcAft>
              <a:defRPr sz="4600">
                <a:solidFill>
                  <a:schemeClr val="tx2"/>
                </a:solidFill>
                <a:latin typeface="Cambria" panose="02040503050406030204" pitchFamily="18" charset="0"/>
              </a:defRPr>
            </a:lvl3pPr>
            <a:lvl4pPr algn="l" rtl="0" eaLnBrk="0" fontAlgn="base" hangingPunct="0">
              <a:spcBef>
                <a:spcPct val="0"/>
              </a:spcBef>
              <a:spcAft>
                <a:spcPct val="0"/>
              </a:spcAft>
              <a:defRPr sz="4600">
                <a:solidFill>
                  <a:schemeClr val="tx2"/>
                </a:solidFill>
                <a:latin typeface="Cambria" panose="02040503050406030204" pitchFamily="18" charset="0"/>
              </a:defRPr>
            </a:lvl4pPr>
            <a:lvl5pPr algn="l" rtl="0" eaLnBrk="0" fontAlgn="base" hangingPunct="0">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defRPr/>
            </a:pPr>
            <a:r>
              <a:rPr lang="en-US" sz="3600" dirty="0" smtClean="0"/>
              <a:t>Breakeven (w/ Student Labor)</a:t>
            </a:r>
            <a:endParaRPr lang="en-US" sz="36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867940495"/>
              </p:ext>
            </p:extLst>
          </p:nvPr>
        </p:nvGraphicFramePr>
        <p:xfrm>
          <a:off x="448491" y="1442785"/>
          <a:ext cx="7620000" cy="4272215"/>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Box 1"/>
          <p:cNvSpPr txBox="1"/>
          <p:nvPr/>
        </p:nvSpPr>
        <p:spPr>
          <a:xfrm>
            <a:off x="2290822" y="5191037"/>
            <a:ext cx="306423" cy="304800"/>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600" b="1" dirty="0" smtClean="0">
                <a:solidFill>
                  <a:schemeClr val="tx2">
                    <a:lumMod val="50000"/>
                  </a:schemeClr>
                </a:solidFill>
              </a:rPr>
              <a:t>1</a:t>
            </a:r>
            <a:endParaRPr lang="en-US" sz="1600" b="1" dirty="0">
              <a:solidFill>
                <a:schemeClr val="tx2">
                  <a:lumMod val="50000"/>
                </a:schemeClr>
              </a:solidFill>
            </a:endParaRPr>
          </a:p>
        </p:txBody>
      </p:sp>
      <p:sp>
        <p:nvSpPr>
          <p:cNvPr id="31" name="TextBox 1"/>
          <p:cNvSpPr txBox="1"/>
          <p:nvPr/>
        </p:nvSpPr>
        <p:spPr>
          <a:xfrm>
            <a:off x="3289474" y="5191037"/>
            <a:ext cx="306423" cy="304800"/>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600" b="1" dirty="0" smtClean="0">
                <a:solidFill>
                  <a:schemeClr val="tx2">
                    <a:lumMod val="50000"/>
                  </a:schemeClr>
                </a:solidFill>
              </a:rPr>
              <a:t>2</a:t>
            </a:r>
            <a:endParaRPr lang="en-US" sz="1600" b="1" dirty="0">
              <a:solidFill>
                <a:schemeClr val="tx2">
                  <a:lumMod val="50000"/>
                </a:schemeClr>
              </a:solidFill>
            </a:endParaRPr>
          </a:p>
        </p:txBody>
      </p:sp>
      <p:sp>
        <p:nvSpPr>
          <p:cNvPr id="32" name="TextBox 1"/>
          <p:cNvSpPr txBox="1"/>
          <p:nvPr/>
        </p:nvSpPr>
        <p:spPr>
          <a:xfrm>
            <a:off x="4288126" y="5191037"/>
            <a:ext cx="306423" cy="304800"/>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600" b="1" dirty="0" smtClean="0">
                <a:solidFill>
                  <a:schemeClr val="tx2">
                    <a:lumMod val="50000"/>
                  </a:schemeClr>
                </a:solidFill>
              </a:rPr>
              <a:t>3</a:t>
            </a:r>
            <a:endParaRPr lang="en-US" sz="1600" b="1" dirty="0">
              <a:solidFill>
                <a:schemeClr val="tx2">
                  <a:lumMod val="50000"/>
                </a:schemeClr>
              </a:solidFill>
            </a:endParaRPr>
          </a:p>
        </p:txBody>
      </p:sp>
      <p:sp>
        <p:nvSpPr>
          <p:cNvPr id="33" name="TextBox 1"/>
          <p:cNvSpPr txBox="1"/>
          <p:nvPr/>
        </p:nvSpPr>
        <p:spPr>
          <a:xfrm>
            <a:off x="5227915" y="5191037"/>
            <a:ext cx="306423" cy="304800"/>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600" b="1" dirty="0" smtClean="0">
                <a:solidFill>
                  <a:schemeClr val="tx2">
                    <a:lumMod val="50000"/>
                  </a:schemeClr>
                </a:solidFill>
              </a:rPr>
              <a:t>4</a:t>
            </a:r>
            <a:endParaRPr lang="en-US" sz="1600" b="1" dirty="0">
              <a:solidFill>
                <a:schemeClr val="tx2">
                  <a:lumMod val="50000"/>
                </a:schemeClr>
              </a:solidFill>
            </a:endParaRPr>
          </a:p>
        </p:txBody>
      </p:sp>
      <p:sp>
        <p:nvSpPr>
          <p:cNvPr id="34" name="TextBox 1"/>
          <p:cNvSpPr txBox="1"/>
          <p:nvPr/>
        </p:nvSpPr>
        <p:spPr>
          <a:xfrm>
            <a:off x="6167704" y="5191037"/>
            <a:ext cx="306423" cy="304800"/>
          </a:xfrm>
          <a:prstGeom prst="rect">
            <a:avLst/>
          </a:prstGeom>
          <a:solidFill>
            <a:schemeClr val="bg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r>
              <a:rPr lang="en-US" sz="1600" b="1" dirty="0" smtClean="0">
                <a:solidFill>
                  <a:schemeClr val="tx2">
                    <a:lumMod val="50000"/>
                  </a:schemeClr>
                </a:solidFill>
              </a:rPr>
              <a:t>5</a:t>
            </a:r>
            <a:endParaRPr lang="en-US" sz="1600" b="1" dirty="0">
              <a:solidFill>
                <a:schemeClr val="tx2">
                  <a:lumMod val="50000"/>
                </a:schemeClr>
              </a:solidFill>
            </a:endParaRPr>
          </a:p>
        </p:txBody>
      </p:sp>
      <p:grpSp>
        <p:nvGrpSpPr>
          <p:cNvPr id="35" name="Group 34"/>
          <p:cNvGrpSpPr/>
          <p:nvPr/>
        </p:nvGrpSpPr>
        <p:grpSpPr>
          <a:xfrm>
            <a:off x="457200" y="5940561"/>
            <a:ext cx="7513412" cy="917439"/>
            <a:chOff x="261484" y="5914715"/>
            <a:chExt cx="7513412" cy="917439"/>
          </a:xfrm>
        </p:grpSpPr>
        <p:grpSp>
          <p:nvGrpSpPr>
            <p:cNvPr id="36" name="Group 35"/>
            <p:cNvGrpSpPr/>
            <p:nvPr/>
          </p:nvGrpSpPr>
          <p:grpSpPr>
            <a:xfrm>
              <a:off x="261484" y="5914715"/>
              <a:ext cx="7513412" cy="917439"/>
              <a:chOff x="261484" y="5914715"/>
              <a:chExt cx="7513412" cy="917439"/>
            </a:xfrm>
          </p:grpSpPr>
          <p:grpSp>
            <p:nvGrpSpPr>
              <p:cNvPr id="39" name="Group 38"/>
              <p:cNvGrpSpPr/>
              <p:nvPr/>
            </p:nvGrpSpPr>
            <p:grpSpPr>
              <a:xfrm>
                <a:off x="261484" y="6027077"/>
                <a:ext cx="6615517" cy="431249"/>
                <a:chOff x="68448" y="6134010"/>
                <a:chExt cx="6615517" cy="431249"/>
              </a:xfrm>
            </p:grpSpPr>
            <p:grpSp>
              <p:nvGrpSpPr>
                <p:cNvPr id="48" name="Group 47"/>
                <p:cNvGrpSpPr/>
                <p:nvPr/>
              </p:nvGrpSpPr>
              <p:grpSpPr>
                <a:xfrm>
                  <a:off x="1147339" y="6217019"/>
                  <a:ext cx="5536626" cy="348240"/>
                  <a:chOff x="1147339" y="6217019"/>
                  <a:chExt cx="5536626" cy="348240"/>
                </a:xfrm>
              </p:grpSpPr>
              <p:cxnSp>
                <p:nvCxnSpPr>
                  <p:cNvPr id="50" name="Straight Arrow Connector 49"/>
                  <p:cNvCxnSpPr>
                    <a:stCxn id="49" idx="3"/>
                    <a:endCxn id="42" idx="1"/>
                  </p:cNvCxnSpPr>
                  <p:nvPr/>
                </p:nvCxnSpPr>
                <p:spPr>
                  <a:xfrm>
                    <a:off x="1147339" y="6282573"/>
                    <a:ext cx="370757" cy="2772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1" name="Straight Arrow Connector 50"/>
                  <p:cNvCxnSpPr>
                    <a:stCxn id="42" idx="3"/>
                    <a:endCxn id="41" idx="1"/>
                  </p:cNvCxnSpPr>
                  <p:nvPr/>
                </p:nvCxnSpPr>
                <p:spPr>
                  <a:xfrm>
                    <a:off x="2457875" y="6559838"/>
                    <a:ext cx="532650" cy="54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p:cNvCxnSpPr>
                    <a:stCxn id="41" idx="3"/>
                  </p:cNvCxnSpPr>
                  <p:nvPr/>
                </p:nvCxnSpPr>
                <p:spPr>
                  <a:xfrm flipV="1">
                    <a:off x="4025042" y="6270781"/>
                    <a:ext cx="1209275" cy="2944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3" name="Straight Arrow Connector 52"/>
                  <p:cNvCxnSpPr>
                    <a:endCxn id="40" idx="1"/>
                  </p:cNvCxnSpPr>
                  <p:nvPr/>
                </p:nvCxnSpPr>
                <p:spPr>
                  <a:xfrm flipV="1">
                    <a:off x="5919571" y="6270670"/>
                    <a:ext cx="764394" cy="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4" name="Straight Arrow Connector 53"/>
                  <p:cNvCxnSpPr>
                    <a:stCxn id="41" idx="3"/>
                    <a:endCxn id="43" idx="1"/>
                  </p:cNvCxnSpPr>
                  <p:nvPr/>
                </p:nvCxnSpPr>
                <p:spPr>
                  <a:xfrm flipV="1">
                    <a:off x="4025042" y="6217019"/>
                    <a:ext cx="70048" cy="348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9" name="Picture 2" descr="http://www.creativedining.com/wp-content/uploads/cds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3301" r="24904" b="14564"/>
                <a:stretch/>
              </p:blipFill>
              <p:spPr bwMode="auto">
                <a:xfrm>
                  <a:off x="68448" y="6134010"/>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40" name="Picture 8" descr="http://media.mlive.com/education_impact/photo/commons-lawncalvin2jpg-e33041260e118252_lar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765" t="34152"/>
              <a:stretch/>
            </p:blipFill>
            <p:spPr bwMode="auto">
              <a:xfrm>
                <a:off x="6877001" y="5914715"/>
                <a:ext cx="897895" cy="498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711132" y="6073655"/>
                <a:ext cx="939779" cy="758499"/>
              </a:xfrm>
              <a:prstGeom prst="rect">
                <a:avLst/>
              </a:prstGeom>
            </p:spPr>
          </p:pic>
          <p:pic>
            <p:nvPicPr>
              <p:cNvPr id="43" name="Picture 42"/>
              <p:cNvPicPr>
                <a:picLocks noChangeAspect="1"/>
              </p:cNvPicPr>
              <p:nvPr/>
            </p:nvPicPr>
            <p:blipFill>
              <a:blip r:embed="rId9"/>
              <a:stretch>
                <a:fillRect/>
              </a:stretch>
            </p:blipFill>
            <p:spPr>
              <a:xfrm>
                <a:off x="4288126" y="5969616"/>
                <a:ext cx="298140" cy="280939"/>
              </a:xfrm>
              <a:prstGeom prst="rect">
                <a:avLst/>
              </a:prstGeom>
            </p:spPr>
          </p:pic>
          <p:pic>
            <p:nvPicPr>
              <p:cNvPr id="44" name="Picture 43"/>
              <p:cNvPicPr>
                <a:picLocks noChangeAspect="1"/>
              </p:cNvPicPr>
              <p:nvPr/>
            </p:nvPicPr>
            <p:blipFill>
              <a:blip r:embed="rId10">
                <a:extLst>
                  <a:ext uri="{BEBA8EAE-BF5A-486C-A8C5-ECC9F3942E4B}">
                    <a14:imgProps xmlns:a14="http://schemas.microsoft.com/office/drawing/2010/main">
                      <a14:imgLayer r:embed="rId11">
                        <a14:imgEffect>
                          <a14:backgroundRemoval t="3481" b="97055" l="2018" r="100000">
                            <a14:foregroundMark x1="58999" y1="77510" x2="62793" y2="88086"/>
                            <a14:foregroundMark x1="20016" y1="62784" x2="15577" y2="74967"/>
                            <a14:foregroundMark x1="9847" y1="50736" x2="14931" y2="74967"/>
                            <a14:foregroundMark x1="23487" y1="67068" x2="17433" y2="73896"/>
                            <a14:foregroundMark x1="13317" y1="62784" x2="17756" y2="77510"/>
                            <a14:foregroundMark x1="12349" y1="74431" x2="16465" y2="80187"/>
                            <a14:foregroundMark x1="49798" y1="35475" x2="64407" y2="47122"/>
                            <a14:foregroundMark x1="67232" y1="28112" x2="81840" y2="58099"/>
                            <a14:foregroundMark x1="89427" y1="74967" x2="63438" y2="83400"/>
                            <a14:foregroundMark x1="62793" y1="76037" x2="58999" y2="87015"/>
                            <a14:foregroundMark x1="69088" y1="80187" x2="66263" y2="91299"/>
                            <a14:foregroundMark x1="83051" y1="76573" x2="88458" y2="82865"/>
                            <a14:foregroundMark x1="85634" y1="84337" x2="84342" y2="87550"/>
                            <a14:foregroundMark x1="80549" y1="85408" x2="83374" y2="89157"/>
                            <a14:foregroundMark x1="87490" y1="83936" x2="86844" y2="89157"/>
                            <a14:foregroundMark x1="89427" y1="71218" x2="89427" y2="71218"/>
                            <a14:foregroundMark x1="90395" y1="66533" x2="92897" y2="71218"/>
                            <a14:foregroundMark x1="61178" y1="84337" x2="58031" y2="88621"/>
                            <a14:foregroundMark x1="58354" y1="89692" x2="65617" y2="91700"/>
                            <a14:foregroundMark x1="69088" y1="90763" x2="61501" y2="93842"/>
                            <a14:foregroundMark x1="19370" y1="78581" x2="19370" y2="78581"/>
                            <a14:foregroundMark x1="35190" y1="79116" x2="35190" y2="79116"/>
                            <a14:foregroundMark x1="37450" y1="77510" x2="37450" y2="77510"/>
                            <a14:foregroundMark x1="35835" y1="77510" x2="35835" y2="77510"/>
                            <a14:foregroundMark x1="34544" y1="75502" x2="34544" y2="75502"/>
                            <a14:foregroundMark x1="38983" y1="77510" x2="38983" y2="77510"/>
                            <a14:foregroundMark x1="4439" y1="60776" x2="4439" y2="60776"/>
                            <a14:backgroundMark x1="42211" y1="7631" x2="74818" y2="9237"/>
                            <a14:backgroundMark x1="44713" y1="9237" x2="60533" y2="11379"/>
                            <a14:backgroundMark x1="2906" y1="49665" x2="2906" y2="69746"/>
                          </a14:backgroundRemoval>
                        </a14:imgEffect>
                      </a14:imgLayer>
                    </a14:imgProps>
                  </a:ext>
                </a:extLst>
              </a:blip>
              <a:stretch>
                <a:fillRect/>
              </a:stretch>
            </p:blipFill>
            <p:spPr>
              <a:xfrm>
                <a:off x="5491987" y="6431805"/>
                <a:ext cx="634359" cy="382458"/>
              </a:xfrm>
              <a:prstGeom prst="rect">
                <a:avLst/>
              </a:prstGeom>
              <a:ln w="28575">
                <a:solidFill>
                  <a:schemeClr val="accent6">
                    <a:lumMod val="50000"/>
                  </a:schemeClr>
                </a:solidFill>
                <a:prstDash val="sysDash"/>
              </a:ln>
            </p:spPr>
          </p:pic>
          <p:pic>
            <p:nvPicPr>
              <p:cNvPr id="45" name="Picture 44"/>
              <p:cNvPicPr>
                <a:picLocks noChangeAspect="1"/>
              </p:cNvPicPr>
              <p:nvPr/>
            </p:nvPicPr>
            <p:blipFill rotWithShape="1">
              <a:blip r:embed="rId12"/>
              <a:srcRect t="28245"/>
              <a:stretch/>
            </p:blipFill>
            <p:spPr>
              <a:xfrm>
                <a:off x="6921848" y="6419863"/>
                <a:ext cx="819178" cy="391412"/>
              </a:xfrm>
              <a:prstGeom prst="rect">
                <a:avLst/>
              </a:prstGeom>
              <a:ln>
                <a:noFill/>
              </a:ln>
              <a:effectLst>
                <a:softEdge rad="112500"/>
              </a:effectLst>
            </p:spPr>
          </p:pic>
          <p:cxnSp>
            <p:nvCxnSpPr>
              <p:cNvPr id="46" name="Straight Arrow Connector 45"/>
              <p:cNvCxnSpPr>
                <a:stCxn id="44" idx="3"/>
                <a:endCxn id="45" idx="1"/>
              </p:cNvCxnSpPr>
              <p:nvPr/>
            </p:nvCxnSpPr>
            <p:spPr>
              <a:xfrm flipV="1">
                <a:off x="6126346" y="6615569"/>
                <a:ext cx="795502" cy="7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7" name="Straight Arrow Connector 46"/>
              <p:cNvCxnSpPr>
                <a:endCxn id="44" idx="1"/>
              </p:cNvCxnSpPr>
              <p:nvPr/>
            </p:nvCxnSpPr>
            <p:spPr>
              <a:xfrm>
                <a:off x="4231318" y="6452904"/>
                <a:ext cx="1260669" cy="1701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7" name="Picture 36" descr="https://scontent-a.xx.fbcdn.net/hphotos-ash2/37325_102675319783932_2339090_n.jpg?lvh=1"/>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715" b="88889" l="4444" r="100000">
                          <a14:foregroundMark x1="55694" y1="39434" x2="55694" y2="39434"/>
                          <a14:foregroundMark x1="8472" y1="45969" x2="10694" y2="34205"/>
                          <a14:foregroundMark x1="69583" y1="46405" x2="69583" y2="46405"/>
                          <a14:foregroundMark x1="72222" y1="46405" x2="72222" y2="46405"/>
                          <a14:foregroundMark x1="80694" y1="46187" x2="80694" y2="46187"/>
                          <a14:foregroundMark x1="91389" y1="48148" x2="91389" y2="48148"/>
                          <a14:foregroundMark x1="23611" y1="35512" x2="22500" y2="45098"/>
                          <a14:foregroundMark x1="31667" y1="45969" x2="32778" y2="34858"/>
                          <a14:foregroundMark x1="38056" y1="37255" x2="38333" y2="47277"/>
                          <a14:foregroundMark x1="49028" y1="35948" x2="50000" y2="41830"/>
                          <a14:foregroundMark x1="54583" y1="41176" x2="55278" y2="44662"/>
                          <a14:foregroundMark x1="58889" y1="48148" x2="58889" y2="48148"/>
                          <a14:foregroundMark x1="59167" y1="34205" x2="59167" y2="34205"/>
                          <a14:foregroundMark x1="55694" y1="35730" x2="55694" y2="35730"/>
                          <a14:foregroundMark x1="60833" y1="46841" x2="60833" y2="46841"/>
                          <a14:backgroundMark x1="7917" y1="26144" x2="89722" y2="27669"/>
                          <a14:backgroundMark x1="18889" y1="54031" x2="96944" y2="55556"/>
                          <a14:backgroundMark x1="82500" y1="27233" x2="96389" y2="35730"/>
                          <a14:backgroundMark x1="95000" y1="27015" x2="96250" y2="49455"/>
                          <a14:backgroundMark x1="28889" y1="39869" x2="28889" y2="39869"/>
                          <a14:backgroundMark x1="36250" y1="36819" x2="36250" y2="36819"/>
                          <a14:backgroundMark x1="40833" y1="39869" x2="40833" y2="39869"/>
                          <a14:backgroundMark x1="48611" y1="40959" x2="48611" y2="40959"/>
                          <a14:backgroundMark x1="30556" y1="34858" x2="28889" y2="40741"/>
                          <a14:backgroundMark x1="36111" y1="33333" x2="36389" y2="42484"/>
                        </a14:backgroundRemoval>
                      </a14:imgEffect>
                    </a14:imgLayer>
                  </a14:imgProps>
                </a:ext>
                <a:ext uri="{28A0092B-C50C-407E-A947-70E740481C1C}">
                  <a14:useLocalDpi xmlns:a14="http://schemas.microsoft.com/office/drawing/2010/main" val="0"/>
                </a:ext>
              </a:extLst>
            </a:blip>
            <a:srcRect t="26793" b="43739"/>
            <a:stretch/>
          </p:blipFill>
          <p:spPr bwMode="auto">
            <a:xfrm>
              <a:off x="261484" y="6450278"/>
              <a:ext cx="1113771" cy="310738"/>
            </a:xfrm>
            <a:prstGeom prst="rect">
              <a:avLst/>
            </a:prstGeom>
            <a:noFill/>
            <a:ln w="28575">
              <a:solidFill>
                <a:schemeClr val="accent6">
                  <a:lumMod val="50000"/>
                </a:schemeClr>
              </a:solidFill>
              <a:prstDash val="sysDash"/>
            </a:ln>
            <a:extLst>
              <a:ext uri="{909E8E84-426E-40DD-AFC4-6F175D3DCCD1}">
                <a14:hiddenFill xmlns:a14="http://schemas.microsoft.com/office/drawing/2010/main">
                  <a:solidFill>
                    <a:srgbClr val="FFFFFF"/>
                  </a:solidFill>
                </a14:hiddenFill>
              </a:ext>
            </a:extLst>
          </p:spPr>
        </p:pic>
        <p:cxnSp>
          <p:nvCxnSpPr>
            <p:cNvPr id="38" name="Straight Arrow Connector 37"/>
            <p:cNvCxnSpPr>
              <a:stCxn id="37" idx="3"/>
              <a:endCxn id="42" idx="1"/>
            </p:cNvCxnSpPr>
            <p:nvPr/>
          </p:nvCxnSpPr>
          <p:spPr>
            <a:xfrm flipV="1">
              <a:off x="1375255" y="6452905"/>
              <a:ext cx="335877" cy="1527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55" name="Picture 54"/>
          <p:cNvPicPr>
            <a:picLocks noChangeAspect="1"/>
          </p:cNvPicPr>
          <p:nvPr/>
        </p:nvPicPr>
        <p:blipFill>
          <a:blip r:embed="rId15" cstate="print">
            <a:extLst>
              <a:ext uri="{BEBA8EAE-BF5A-486C-A8C5-ECC9F3942E4B}">
                <a14:imgProps xmlns:a14="http://schemas.microsoft.com/office/drawing/2010/main">
                  <a14:imgLayer r:embed="rId16">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670888" y="5886557"/>
            <a:ext cx="669317" cy="501988"/>
          </a:xfrm>
          <a:prstGeom prst="rect">
            <a:avLst/>
          </a:prstGeom>
        </p:spPr>
      </p:pic>
      <p:pic>
        <p:nvPicPr>
          <p:cNvPr id="3" name="Picture 2"/>
          <p:cNvPicPr>
            <a:picLocks noChangeAspect="1"/>
          </p:cNvPicPr>
          <p:nvPr/>
        </p:nvPicPr>
        <p:blipFill>
          <a:blip r:embed="rId17"/>
          <a:stretch>
            <a:fillRect/>
          </a:stretch>
        </p:blipFill>
        <p:spPr>
          <a:xfrm>
            <a:off x="5210948" y="3502905"/>
            <a:ext cx="2194750" cy="280440"/>
          </a:xfrm>
          <a:prstGeom prst="rect">
            <a:avLst/>
          </a:prstGeom>
        </p:spPr>
      </p:pic>
    </p:spTree>
    <p:extLst>
      <p:ext uri="{BB962C8B-B14F-4D97-AF65-F5344CB8AC3E}">
        <p14:creationId xmlns:p14="http://schemas.microsoft.com/office/powerpoint/2010/main" val="228802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Timeline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45257317"/>
              </p:ext>
            </p:extLst>
          </p:nvPr>
        </p:nvGraphicFramePr>
        <p:xfrm>
          <a:off x="457200" y="1600200"/>
          <a:ext cx="7620000" cy="3825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51</a:t>
            </a:fld>
            <a:endParaRPr lang="en-US" dirty="0"/>
          </a:p>
        </p:txBody>
      </p:sp>
      <p:sp>
        <p:nvSpPr>
          <p:cNvPr id="5" name="Date Placeholder 4"/>
          <p:cNvSpPr>
            <a:spLocks noGrp="1"/>
          </p:cNvSpPr>
          <p:nvPr>
            <p:ph type="dt" sz="half" idx="12"/>
          </p:nvPr>
        </p:nvSpPr>
        <p:spPr/>
        <p:txBody>
          <a:bodyPr/>
          <a:lstStyle/>
          <a:p>
            <a:pPr>
              <a:defRPr/>
            </a:pPr>
            <a:r>
              <a:rPr lang="en-US" smtClean="0"/>
              <a:t>12/09/2013</a:t>
            </a:r>
            <a:endParaRPr lang="en-US"/>
          </a:p>
        </p:txBody>
      </p:sp>
      <p:grpSp>
        <p:nvGrpSpPr>
          <p:cNvPr id="27" name="Group 26"/>
          <p:cNvGrpSpPr/>
          <p:nvPr/>
        </p:nvGrpSpPr>
        <p:grpSpPr>
          <a:xfrm>
            <a:off x="457200" y="5931609"/>
            <a:ext cx="7513412" cy="917439"/>
            <a:chOff x="261484" y="5914715"/>
            <a:chExt cx="7513412" cy="917439"/>
          </a:xfrm>
        </p:grpSpPr>
        <p:grpSp>
          <p:nvGrpSpPr>
            <p:cNvPr id="28" name="Group 27"/>
            <p:cNvGrpSpPr/>
            <p:nvPr/>
          </p:nvGrpSpPr>
          <p:grpSpPr>
            <a:xfrm>
              <a:off x="261484" y="5914715"/>
              <a:ext cx="7513412" cy="917439"/>
              <a:chOff x="261484" y="5914715"/>
              <a:chExt cx="7513412" cy="917439"/>
            </a:xfrm>
          </p:grpSpPr>
          <p:grpSp>
            <p:nvGrpSpPr>
              <p:cNvPr id="31" name="Group 30"/>
              <p:cNvGrpSpPr/>
              <p:nvPr/>
            </p:nvGrpSpPr>
            <p:grpSpPr>
              <a:xfrm>
                <a:off x="261484" y="6027077"/>
                <a:ext cx="6615517" cy="431249"/>
                <a:chOff x="68448" y="6134010"/>
                <a:chExt cx="6615517" cy="431249"/>
              </a:xfrm>
            </p:grpSpPr>
            <p:grpSp>
              <p:nvGrpSpPr>
                <p:cNvPr id="40" name="Group 39"/>
                <p:cNvGrpSpPr/>
                <p:nvPr/>
              </p:nvGrpSpPr>
              <p:grpSpPr>
                <a:xfrm>
                  <a:off x="1147339" y="6217019"/>
                  <a:ext cx="5536626" cy="348240"/>
                  <a:chOff x="1147339" y="6217019"/>
                  <a:chExt cx="5536626" cy="348240"/>
                </a:xfrm>
              </p:grpSpPr>
              <p:cxnSp>
                <p:nvCxnSpPr>
                  <p:cNvPr id="42" name="Straight Arrow Connector 41"/>
                  <p:cNvCxnSpPr>
                    <a:stCxn id="41" idx="3"/>
                    <a:endCxn id="34" idx="1"/>
                  </p:cNvCxnSpPr>
                  <p:nvPr/>
                </p:nvCxnSpPr>
                <p:spPr>
                  <a:xfrm>
                    <a:off x="1147339" y="6282573"/>
                    <a:ext cx="370757" cy="2772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p:cNvCxnSpPr>
                    <a:stCxn id="34" idx="3"/>
                    <a:endCxn id="33" idx="1"/>
                  </p:cNvCxnSpPr>
                  <p:nvPr/>
                </p:nvCxnSpPr>
                <p:spPr>
                  <a:xfrm>
                    <a:off x="2457875" y="6559838"/>
                    <a:ext cx="532650" cy="54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3"/>
                  <p:cNvCxnSpPr>
                    <a:stCxn id="33" idx="3"/>
                  </p:cNvCxnSpPr>
                  <p:nvPr/>
                </p:nvCxnSpPr>
                <p:spPr>
                  <a:xfrm flipV="1">
                    <a:off x="4025042" y="6270781"/>
                    <a:ext cx="1209275" cy="2944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5" name="Straight Arrow Connector 44"/>
                  <p:cNvCxnSpPr>
                    <a:endCxn id="32" idx="1"/>
                  </p:cNvCxnSpPr>
                  <p:nvPr/>
                </p:nvCxnSpPr>
                <p:spPr>
                  <a:xfrm flipV="1">
                    <a:off x="5919571" y="6270670"/>
                    <a:ext cx="764394" cy="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33" idx="3"/>
                    <a:endCxn id="35" idx="1"/>
                  </p:cNvCxnSpPr>
                  <p:nvPr/>
                </p:nvCxnSpPr>
                <p:spPr>
                  <a:xfrm flipV="1">
                    <a:off x="4025042" y="6217019"/>
                    <a:ext cx="70048" cy="348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1" name="Picture 2" descr="http://www.creativedining.com/wp-content/uploads/cds_logo.jpg"/>
                <p:cNvPicPr>
                  <a:picLocks noChangeAspect="1" noChangeArrowheads="1"/>
                </p:cNvPicPr>
                <p:nvPr/>
              </p:nvPicPr>
              <p:blipFill rotWithShape="1">
                <a:blip r:embed="rId8">
                  <a:extLst>
                    <a:ext uri="{28A0092B-C50C-407E-A947-70E740481C1C}">
                      <a14:useLocalDpi xmlns:a14="http://schemas.microsoft.com/office/drawing/2010/main" val="0"/>
                    </a:ext>
                  </a:extLst>
                </a:blip>
                <a:srcRect t="23301" r="24904" b="14564"/>
                <a:stretch/>
              </p:blipFill>
              <p:spPr bwMode="auto">
                <a:xfrm>
                  <a:off x="68448" y="6134010"/>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32" name="Picture 8" descr="http://media.mlive.com/education_impact/photo/commons-lawncalvin2jpg-e33041260e118252_large.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7765" t="34152"/>
              <a:stretch/>
            </p:blipFill>
            <p:spPr bwMode="auto">
              <a:xfrm>
                <a:off x="6877001" y="5914715"/>
                <a:ext cx="897895" cy="498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rotWithShape="1">
              <a:blip r:embed="rId10"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711132" y="6073655"/>
                <a:ext cx="939779" cy="758499"/>
              </a:xfrm>
              <a:prstGeom prst="rect">
                <a:avLst/>
              </a:prstGeom>
            </p:spPr>
          </p:pic>
          <p:pic>
            <p:nvPicPr>
              <p:cNvPr id="35" name="Picture 34"/>
              <p:cNvPicPr>
                <a:picLocks noChangeAspect="1"/>
              </p:cNvPicPr>
              <p:nvPr/>
            </p:nvPicPr>
            <p:blipFill>
              <a:blip r:embed="rId13"/>
              <a:stretch>
                <a:fillRect/>
              </a:stretch>
            </p:blipFill>
            <p:spPr>
              <a:xfrm>
                <a:off x="4288126" y="5969616"/>
                <a:ext cx="298140" cy="280939"/>
              </a:xfrm>
              <a:prstGeom prst="rect">
                <a:avLst/>
              </a:prstGeom>
            </p:spPr>
          </p:pic>
          <p:pic>
            <p:nvPicPr>
              <p:cNvPr id="36" name="Picture 35"/>
              <p:cNvPicPr>
                <a:picLocks noChangeAspect="1"/>
              </p:cNvPicPr>
              <p:nvPr/>
            </p:nvPicPr>
            <p:blipFill>
              <a:blip r:embed="rId14">
                <a:extLst>
                  <a:ext uri="{BEBA8EAE-BF5A-486C-A8C5-ECC9F3942E4B}">
                    <a14:imgProps xmlns:a14="http://schemas.microsoft.com/office/drawing/2010/main">
                      <a14:imgLayer r:embed="rId15">
                        <a14:imgEffect>
                          <a14:backgroundRemoval t="3481" b="97055" l="2018" r="100000">
                            <a14:foregroundMark x1="58999" y1="77510" x2="62793" y2="88086"/>
                            <a14:foregroundMark x1="20016" y1="62784" x2="15577" y2="74967"/>
                            <a14:foregroundMark x1="9847" y1="50736" x2="14931" y2="74967"/>
                            <a14:foregroundMark x1="23487" y1="67068" x2="17433" y2="73896"/>
                            <a14:foregroundMark x1="13317" y1="62784" x2="17756" y2="77510"/>
                            <a14:foregroundMark x1="12349" y1="74431" x2="16465" y2="80187"/>
                            <a14:foregroundMark x1="49798" y1="35475" x2="64407" y2="47122"/>
                            <a14:foregroundMark x1="67232" y1="28112" x2="81840" y2="58099"/>
                            <a14:foregroundMark x1="89427" y1="74967" x2="63438" y2="83400"/>
                            <a14:foregroundMark x1="62793" y1="76037" x2="58999" y2="87015"/>
                            <a14:foregroundMark x1="69088" y1="80187" x2="66263" y2="91299"/>
                            <a14:foregroundMark x1="83051" y1="76573" x2="88458" y2="82865"/>
                            <a14:foregroundMark x1="85634" y1="84337" x2="84342" y2="87550"/>
                            <a14:foregroundMark x1="80549" y1="85408" x2="83374" y2="89157"/>
                            <a14:foregroundMark x1="87490" y1="83936" x2="86844" y2="89157"/>
                            <a14:foregroundMark x1="89427" y1="71218" x2="89427" y2="71218"/>
                            <a14:foregroundMark x1="90395" y1="66533" x2="92897" y2="71218"/>
                            <a14:foregroundMark x1="61178" y1="84337" x2="58031" y2="88621"/>
                            <a14:foregroundMark x1="58354" y1="89692" x2="65617" y2="91700"/>
                            <a14:foregroundMark x1="69088" y1="90763" x2="61501" y2="93842"/>
                            <a14:foregroundMark x1="19370" y1="78581" x2="19370" y2="78581"/>
                            <a14:foregroundMark x1="35190" y1="79116" x2="35190" y2="79116"/>
                            <a14:foregroundMark x1="37450" y1="77510" x2="37450" y2="77510"/>
                            <a14:foregroundMark x1="35835" y1="77510" x2="35835" y2="77510"/>
                            <a14:foregroundMark x1="34544" y1="75502" x2="34544" y2="75502"/>
                            <a14:foregroundMark x1="38983" y1="77510" x2="38983" y2="77510"/>
                            <a14:foregroundMark x1="4439" y1="60776" x2="4439" y2="60776"/>
                            <a14:backgroundMark x1="42211" y1="7631" x2="74818" y2="9237"/>
                            <a14:backgroundMark x1="44713" y1="9237" x2="60533" y2="11379"/>
                            <a14:backgroundMark x1="2906" y1="49665" x2="2906" y2="69746"/>
                          </a14:backgroundRemoval>
                        </a14:imgEffect>
                      </a14:imgLayer>
                    </a14:imgProps>
                  </a:ext>
                </a:extLst>
              </a:blip>
              <a:stretch>
                <a:fillRect/>
              </a:stretch>
            </p:blipFill>
            <p:spPr>
              <a:xfrm>
                <a:off x="5491987" y="6431805"/>
                <a:ext cx="634359" cy="382458"/>
              </a:xfrm>
              <a:prstGeom prst="rect">
                <a:avLst/>
              </a:prstGeom>
              <a:ln w="28575">
                <a:solidFill>
                  <a:schemeClr val="accent6">
                    <a:lumMod val="50000"/>
                  </a:schemeClr>
                </a:solidFill>
                <a:prstDash val="sysDash"/>
              </a:ln>
            </p:spPr>
          </p:pic>
          <p:pic>
            <p:nvPicPr>
              <p:cNvPr id="37" name="Picture 36"/>
              <p:cNvPicPr>
                <a:picLocks noChangeAspect="1"/>
              </p:cNvPicPr>
              <p:nvPr/>
            </p:nvPicPr>
            <p:blipFill rotWithShape="1">
              <a:blip r:embed="rId16"/>
              <a:srcRect t="28245"/>
              <a:stretch/>
            </p:blipFill>
            <p:spPr>
              <a:xfrm>
                <a:off x="6921848" y="6419863"/>
                <a:ext cx="819178" cy="391412"/>
              </a:xfrm>
              <a:prstGeom prst="rect">
                <a:avLst/>
              </a:prstGeom>
              <a:ln>
                <a:noFill/>
              </a:ln>
              <a:effectLst>
                <a:softEdge rad="112500"/>
              </a:effectLst>
            </p:spPr>
          </p:pic>
          <p:cxnSp>
            <p:nvCxnSpPr>
              <p:cNvPr id="38" name="Straight Arrow Connector 37"/>
              <p:cNvCxnSpPr>
                <a:stCxn id="36" idx="3"/>
                <a:endCxn id="37" idx="1"/>
              </p:cNvCxnSpPr>
              <p:nvPr/>
            </p:nvCxnSpPr>
            <p:spPr>
              <a:xfrm flipV="1">
                <a:off x="6126346" y="6615569"/>
                <a:ext cx="795502" cy="7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p:cNvCxnSpPr>
                <a:endCxn id="36" idx="1"/>
              </p:cNvCxnSpPr>
              <p:nvPr/>
            </p:nvCxnSpPr>
            <p:spPr>
              <a:xfrm>
                <a:off x="4231318" y="6452904"/>
                <a:ext cx="1260669" cy="1701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9" name="Picture 28" descr="https://scontent-a.xx.fbcdn.net/hphotos-ash2/37325_102675319783932_2339090_n.jpg?lvh=1"/>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8715" b="88889" l="4444" r="100000">
                          <a14:foregroundMark x1="55694" y1="39434" x2="55694" y2="39434"/>
                          <a14:foregroundMark x1="8472" y1="45969" x2="10694" y2="34205"/>
                          <a14:foregroundMark x1="69583" y1="46405" x2="69583" y2="46405"/>
                          <a14:foregroundMark x1="72222" y1="46405" x2="72222" y2="46405"/>
                          <a14:foregroundMark x1="80694" y1="46187" x2="80694" y2="46187"/>
                          <a14:foregroundMark x1="91389" y1="48148" x2="91389" y2="48148"/>
                          <a14:foregroundMark x1="23611" y1="35512" x2="22500" y2="45098"/>
                          <a14:foregroundMark x1="31667" y1="45969" x2="32778" y2="34858"/>
                          <a14:foregroundMark x1="38056" y1="37255" x2="38333" y2="47277"/>
                          <a14:foregroundMark x1="49028" y1="35948" x2="50000" y2="41830"/>
                          <a14:foregroundMark x1="54583" y1="41176" x2="55278" y2="44662"/>
                          <a14:foregroundMark x1="58889" y1="48148" x2="58889" y2="48148"/>
                          <a14:foregroundMark x1="59167" y1="34205" x2="59167" y2="34205"/>
                          <a14:foregroundMark x1="55694" y1="35730" x2="55694" y2="35730"/>
                          <a14:foregroundMark x1="60833" y1="46841" x2="60833" y2="46841"/>
                          <a14:backgroundMark x1="7917" y1="26144" x2="89722" y2="27669"/>
                          <a14:backgroundMark x1="18889" y1="54031" x2="96944" y2="55556"/>
                          <a14:backgroundMark x1="82500" y1="27233" x2="96389" y2="35730"/>
                          <a14:backgroundMark x1="95000" y1="27015" x2="96250" y2="49455"/>
                          <a14:backgroundMark x1="28889" y1="39869" x2="28889" y2="39869"/>
                          <a14:backgroundMark x1="36250" y1="36819" x2="36250" y2="36819"/>
                          <a14:backgroundMark x1="40833" y1="39869" x2="40833" y2="39869"/>
                          <a14:backgroundMark x1="48611" y1="40959" x2="48611" y2="40959"/>
                          <a14:backgroundMark x1="30556" y1="34858" x2="28889" y2="40741"/>
                          <a14:backgroundMark x1="36111" y1="33333" x2="36389" y2="42484"/>
                        </a14:backgroundRemoval>
                      </a14:imgEffect>
                    </a14:imgLayer>
                  </a14:imgProps>
                </a:ext>
                <a:ext uri="{28A0092B-C50C-407E-A947-70E740481C1C}">
                  <a14:useLocalDpi xmlns:a14="http://schemas.microsoft.com/office/drawing/2010/main" val="0"/>
                </a:ext>
              </a:extLst>
            </a:blip>
            <a:srcRect t="26793" b="43739"/>
            <a:stretch/>
          </p:blipFill>
          <p:spPr bwMode="auto">
            <a:xfrm>
              <a:off x="261484" y="6450278"/>
              <a:ext cx="1113771" cy="310738"/>
            </a:xfrm>
            <a:prstGeom prst="rect">
              <a:avLst/>
            </a:prstGeom>
            <a:noFill/>
            <a:ln w="28575">
              <a:solidFill>
                <a:schemeClr val="accent6">
                  <a:lumMod val="50000"/>
                </a:schemeClr>
              </a:solidFill>
              <a:prstDash val="sysDash"/>
            </a:ln>
            <a:extLst>
              <a:ext uri="{909E8E84-426E-40DD-AFC4-6F175D3DCCD1}">
                <a14:hiddenFill xmlns:a14="http://schemas.microsoft.com/office/drawing/2010/main">
                  <a:solidFill>
                    <a:srgbClr val="FFFFFF"/>
                  </a:solidFill>
                </a14:hiddenFill>
              </a:ext>
            </a:extLst>
          </p:spPr>
        </p:pic>
        <p:cxnSp>
          <p:nvCxnSpPr>
            <p:cNvPr id="30" name="Straight Arrow Connector 29"/>
            <p:cNvCxnSpPr>
              <a:stCxn id="29" idx="3"/>
              <a:endCxn id="34" idx="1"/>
            </p:cNvCxnSpPr>
            <p:nvPr/>
          </p:nvCxnSpPr>
          <p:spPr>
            <a:xfrm flipV="1">
              <a:off x="1375255" y="6452905"/>
              <a:ext cx="335877" cy="1527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7" name="Picture 46"/>
          <p:cNvPicPr>
            <a:picLocks noChangeAspect="1"/>
          </p:cNvPicPr>
          <p:nvPr/>
        </p:nvPicPr>
        <p:blipFill>
          <a:blip r:embed="rId19" cstate="print">
            <a:extLst>
              <a:ext uri="{BEBA8EAE-BF5A-486C-A8C5-ECC9F3942E4B}">
                <a14:imgProps xmlns:a14="http://schemas.microsoft.com/office/drawing/2010/main">
                  <a14:imgLayer r:embed="rId20">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670888" y="5877605"/>
            <a:ext cx="669317" cy="501988"/>
          </a:xfrm>
          <a:prstGeom prst="rect">
            <a:avLst/>
          </a:prstGeom>
        </p:spPr>
      </p:pic>
    </p:spTree>
    <p:extLst>
      <p:ext uri="{BB962C8B-B14F-4D97-AF65-F5344CB8AC3E}">
        <p14:creationId xmlns:p14="http://schemas.microsoft.com/office/powerpoint/2010/main" val="25896090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Feasibility</a:t>
            </a:r>
            <a:endParaRPr lang="en-US" dirty="0"/>
          </a:p>
        </p:txBody>
      </p:sp>
      <p:sp>
        <p:nvSpPr>
          <p:cNvPr id="3" name="Content Placeholder 2"/>
          <p:cNvSpPr>
            <a:spLocks noGrp="1"/>
          </p:cNvSpPr>
          <p:nvPr>
            <p:ph idx="1"/>
          </p:nvPr>
        </p:nvSpPr>
        <p:spPr>
          <a:xfrm>
            <a:off x="457200" y="1600200"/>
            <a:ext cx="5458091" cy="1905000"/>
          </a:xfrm>
        </p:spPr>
        <p:txBody>
          <a:bodyPr/>
          <a:lstStyle/>
          <a:p>
            <a:pPr marL="46037"/>
            <a:r>
              <a:rPr lang="en-US" sz="3200" dirty="0" smtClean="0"/>
              <a:t>Practically </a:t>
            </a:r>
            <a:r>
              <a:rPr lang="en-US" sz="3200" dirty="0"/>
              <a:t>Feasible?	</a:t>
            </a:r>
          </a:p>
          <a:p>
            <a:pPr marL="46037"/>
            <a:r>
              <a:rPr lang="en-US" sz="3200" dirty="0" smtClean="0"/>
              <a:t>Economically Feasibility?</a:t>
            </a:r>
          </a:p>
          <a:p>
            <a:pPr marL="46037"/>
            <a:r>
              <a:rPr lang="en-US" sz="3200" dirty="0" smtClean="0"/>
              <a:t>Environmentally </a:t>
            </a:r>
            <a:r>
              <a:rPr lang="en-US" sz="3200" dirty="0"/>
              <a:t>Feasibility</a:t>
            </a:r>
            <a:r>
              <a:rPr lang="en-US" sz="3200" dirty="0" smtClean="0"/>
              <a:t>?</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52</a:t>
            </a:fld>
            <a:endParaRPr lang="en-US" dirty="0"/>
          </a:p>
        </p:txBody>
      </p:sp>
      <p:sp>
        <p:nvSpPr>
          <p:cNvPr id="5" name="Date Placeholder 4"/>
          <p:cNvSpPr>
            <a:spLocks noGrp="1"/>
          </p:cNvSpPr>
          <p:nvPr>
            <p:ph type="dt" sz="half" idx="12"/>
          </p:nvPr>
        </p:nvSpPr>
        <p:spPr/>
        <p:txBody>
          <a:bodyPr/>
          <a:lstStyle/>
          <a:p>
            <a:pPr>
              <a:defRPr/>
            </a:pPr>
            <a:r>
              <a:rPr lang="en-US" smtClean="0"/>
              <a:t>12/09/2013</a:t>
            </a:r>
            <a:endParaRPr lang="en-US"/>
          </a:p>
        </p:txBody>
      </p:sp>
      <p:grpSp>
        <p:nvGrpSpPr>
          <p:cNvPr id="27" name="Group 26"/>
          <p:cNvGrpSpPr/>
          <p:nvPr/>
        </p:nvGrpSpPr>
        <p:grpSpPr>
          <a:xfrm>
            <a:off x="561604" y="4104064"/>
            <a:ext cx="7513412" cy="917439"/>
            <a:chOff x="261484" y="5914715"/>
            <a:chExt cx="7513412" cy="917439"/>
          </a:xfrm>
        </p:grpSpPr>
        <p:grpSp>
          <p:nvGrpSpPr>
            <p:cNvPr id="28" name="Group 27"/>
            <p:cNvGrpSpPr/>
            <p:nvPr/>
          </p:nvGrpSpPr>
          <p:grpSpPr>
            <a:xfrm>
              <a:off x="261484" y="5914715"/>
              <a:ext cx="7513412" cy="917439"/>
              <a:chOff x="261484" y="5914715"/>
              <a:chExt cx="7513412" cy="917439"/>
            </a:xfrm>
          </p:grpSpPr>
          <p:grpSp>
            <p:nvGrpSpPr>
              <p:cNvPr id="31" name="Group 30"/>
              <p:cNvGrpSpPr/>
              <p:nvPr/>
            </p:nvGrpSpPr>
            <p:grpSpPr>
              <a:xfrm>
                <a:off x="261484" y="6027077"/>
                <a:ext cx="6615517" cy="431249"/>
                <a:chOff x="68448" y="6134010"/>
                <a:chExt cx="6615517" cy="431249"/>
              </a:xfrm>
            </p:grpSpPr>
            <p:grpSp>
              <p:nvGrpSpPr>
                <p:cNvPr id="40" name="Group 39"/>
                <p:cNvGrpSpPr/>
                <p:nvPr/>
              </p:nvGrpSpPr>
              <p:grpSpPr>
                <a:xfrm>
                  <a:off x="1147339" y="6217019"/>
                  <a:ext cx="5536626" cy="348240"/>
                  <a:chOff x="1147339" y="6217019"/>
                  <a:chExt cx="5536626" cy="348240"/>
                </a:xfrm>
              </p:grpSpPr>
              <p:cxnSp>
                <p:nvCxnSpPr>
                  <p:cNvPr id="42" name="Straight Arrow Connector 41"/>
                  <p:cNvCxnSpPr>
                    <a:stCxn id="41" idx="3"/>
                    <a:endCxn id="34" idx="1"/>
                  </p:cNvCxnSpPr>
                  <p:nvPr/>
                </p:nvCxnSpPr>
                <p:spPr>
                  <a:xfrm>
                    <a:off x="1147339" y="6282573"/>
                    <a:ext cx="370757" cy="2772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p:cNvCxnSpPr>
                    <a:stCxn id="34" idx="3"/>
                    <a:endCxn id="33" idx="1"/>
                  </p:cNvCxnSpPr>
                  <p:nvPr/>
                </p:nvCxnSpPr>
                <p:spPr>
                  <a:xfrm>
                    <a:off x="2457875" y="6559838"/>
                    <a:ext cx="532650" cy="54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4" name="Straight Arrow Connector 43"/>
                  <p:cNvCxnSpPr>
                    <a:stCxn id="33" idx="3"/>
                  </p:cNvCxnSpPr>
                  <p:nvPr/>
                </p:nvCxnSpPr>
                <p:spPr>
                  <a:xfrm flipV="1">
                    <a:off x="4025042" y="6270781"/>
                    <a:ext cx="1209275" cy="2944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5" name="Straight Arrow Connector 44"/>
                  <p:cNvCxnSpPr>
                    <a:endCxn id="32" idx="1"/>
                  </p:cNvCxnSpPr>
                  <p:nvPr/>
                </p:nvCxnSpPr>
                <p:spPr>
                  <a:xfrm flipV="1">
                    <a:off x="5919571" y="6270670"/>
                    <a:ext cx="764394" cy="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33" idx="3"/>
                    <a:endCxn id="35" idx="1"/>
                  </p:cNvCxnSpPr>
                  <p:nvPr/>
                </p:nvCxnSpPr>
                <p:spPr>
                  <a:xfrm flipV="1">
                    <a:off x="4025042" y="6217019"/>
                    <a:ext cx="70048" cy="348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1" name="Picture 2" descr="http://www.creativedining.com/wp-content/uploads/cds_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t="23301" r="24904" b="14564"/>
                <a:stretch/>
              </p:blipFill>
              <p:spPr bwMode="auto">
                <a:xfrm>
                  <a:off x="68448" y="6134010"/>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32" name="Picture 8" descr="http://media.mlive.com/education_impact/photo/commons-lawncalvin2jpg-e33041260e118252_larg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765" t="34152"/>
              <a:stretch/>
            </p:blipFill>
            <p:spPr bwMode="auto">
              <a:xfrm>
                <a:off x="6877001" y="5914715"/>
                <a:ext cx="897895" cy="498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rotWithShape="1">
              <a:blip r:embed="rId5"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711132" y="6073655"/>
                <a:ext cx="939779" cy="758499"/>
              </a:xfrm>
              <a:prstGeom prst="rect">
                <a:avLst/>
              </a:prstGeom>
            </p:spPr>
          </p:pic>
          <p:pic>
            <p:nvPicPr>
              <p:cNvPr id="35" name="Picture 34"/>
              <p:cNvPicPr>
                <a:picLocks noChangeAspect="1"/>
              </p:cNvPicPr>
              <p:nvPr/>
            </p:nvPicPr>
            <p:blipFill>
              <a:blip r:embed="rId8"/>
              <a:stretch>
                <a:fillRect/>
              </a:stretch>
            </p:blipFill>
            <p:spPr>
              <a:xfrm>
                <a:off x="4288126" y="5969616"/>
                <a:ext cx="298140" cy="280939"/>
              </a:xfrm>
              <a:prstGeom prst="rect">
                <a:avLst/>
              </a:prstGeom>
            </p:spPr>
          </p:pic>
          <p:pic>
            <p:nvPicPr>
              <p:cNvPr id="36" name="Picture 35"/>
              <p:cNvPicPr>
                <a:picLocks noChangeAspect="1"/>
              </p:cNvPicPr>
              <p:nvPr/>
            </p:nvPicPr>
            <p:blipFill>
              <a:blip r:embed="rId9">
                <a:extLst>
                  <a:ext uri="{BEBA8EAE-BF5A-486C-A8C5-ECC9F3942E4B}">
                    <a14:imgProps xmlns:a14="http://schemas.microsoft.com/office/drawing/2010/main">
                      <a14:imgLayer r:embed="rId10">
                        <a14:imgEffect>
                          <a14:backgroundRemoval t="3481" b="97055" l="2018" r="100000">
                            <a14:foregroundMark x1="58999" y1="77510" x2="62793" y2="88086"/>
                            <a14:foregroundMark x1="20016" y1="62784" x2="15577" y2="74967"/>
                            <a14:foregroundMark x1="9847" y1="50736" x2="14931" y2="74967"/>
                            <a14:foregroundMark x1="23487" y1="67068" x2="17433" y2="73896"/>
                            <a14:foregroundMark x1="13317" y1="62784" x2="17756" y2="77510"/>
                            <a14:foregroundMark x1="12349" y1="74431" x2="16465" y2="80187"/>
                            <a14:foregroundMark x1="49798" y1="35475" x2="64407" y2="47122"/>
                            <a14:foregroundMark x1="67232" y1="28112" x2="81840" y2="58099"/>
                            <a14:foregroundMark x1="89427" y1="74967" x2="63438" y2="83400"/>
                            <a14:foregroundMark x1="62793" y1="76037" x2="58999" y2="87015"/>
                            <a14:foregroundMark x1="69088" y1="80187" x2="66263" y2="91299"/>
                            <a14:foregroundMark x1="83051" y1="76573" x2="88458" y2="82865"/>
                            <a14:foregroundMark x1="85634" y1="84337" x2="84342" y2="87550"/>
                            <a14:foregroundMark x1="80549" y1="85408" x2="83374" y2="89157"/>
                            <a14:foregroundMark x1="87490" y1="83936" x2="86844" y2="89157"/>
                            <a14:foregroundMark x1="89427" y1="71218" x2="89427" y2="71218"/>
                            <a14:foregroundMark x1="90395" y1="66533" x2="92897" y2="71218"/>
                            <a14:foregroundMark x1="61178" y1="84337" x2="58031" y2="88621"/>
                            <a14:foregroundMark x1="58354" y1="89692" x2="65617" y2="91700"/>
                            <a14:foregroundMark x1="69088" y1="90763" x2="61501" y2="93842"/>
                            <a14:foregroundMark x1="19370" y1="78581" x2="19370" y2="78581"/>
                            <a14:foregroundMark x1="35190" y1="79116" x2="35190" y2="79116"/>
                            <a14:foregroundMark x1="37450" y1="77510" x2="37450" y2="77510"/>
                            <a14:foregroundMark x1="35835" y1="77510" x2="35835" y2="77510"/>
                            <a14:foregroundMark x1="34544" y1="75502" x2="34544" y2="75502"/>
                            <a14:foregroundMark x1="38983" y1="77510" x2="38983" y2="77510"/>
                            <a14:foregroundMark x1="4439" y1="60776" x2="4439" y2="60776"/>
                            <a14:backgroundMark x1="42211" y1="7631" x2="74818" y2="9237"/>
                            <a14:backgroundMark x1="44713" y1="9237" x2="60533" y2="11379"/>
                            <a14:backgroundMark x1="2906" y1="49665" x2="2906" y2="69746"/>
                          </a14:backgroundRemoval>
                        </a14:imgEffect>
                      </a14:imgLayer>
                    </a14:imgProps>
                  </a:ext>
                </a:extLst>
              </a:blip>
              <a:stretch>
                <a:fillRect/>
              </a:stretch>
            </p:blipFill>
            <p:spPr>
              <a:xfrm>
                <a:off x="5491987" y="6431805"/>
                <a:ext cx="634359" cy="382458"/>
              </a:xfrm>
              <a:prstGeom prst="rect">
                <a:avLst/>
              </a:prstGeom>
              <a:ln w="28575">
                <a:solidFill>
                  <a:schemeClr val="accent6">
                    <a:lumMod val="50000"/>
                  </a:schemeClr>
                </a:solidFill>
                <a:prstDash val="sysDash"/>
              </a:ln>
            </p:spPr>
          </p:pic>
          <p:pic>
            <p:nvPicPr>
              <p:cNvPr id="37" name="Picture 36"/>
              <p:cNvPicPr>
                <a:picLocks noChangeAspect="1"/>
              </p:cNvPicPr>
              <p:nvPr/>
            </p:nvPicPr>
            <p:blipFill rotWithShape="1">
              <a:blip r:embed="rId11"/>
              <a:srcRect t="28245"/>
              <a:stretch/>
            </p:blipFill>
            <p:spPr>
              <a:xfrm>
                <a:off x="6921848" y="6419863"/>
                <a:ext cx="819178" cy="391412"/>
              </a:xfrm>
              <a:prstGeom prst="rect">
                <a:avLst/>
              </a:prstGeom>
              <a:ln>
                <a:noFill/>
              </a:ln>
              <a:effectLst>
                <a:softEdge rad="112500"/>
              </a:effectLst>
            </p:spPr>
          </p:pic>
          <p:cxnSp>
            <p:nvCxnSpPr>
              <p:cNvPr id="38" name="Straight Arrow Connector 37"/>
              <p:cNvCxnSpPr>
                <a:stCxn id="36" idx="3"/>
                <a:endCxn id="37" idx="1"/>
              </p:cNvCxnSpPr>
              <p:nvPr/>
            </p:nvCxnSpPr>
            <p:spPr>
              <a:xfrm flipV="1">
                <a:off x="6126346" y="6615569"/>
                <a:ext cx="795502" cy="7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p:cNvCxnSpPr>
                <a:endCxn id="36" idx="1"/>
              </p:cNvCxnSpPr>
              <p:nvPr/>
            </p:nvCxnSpPr>
            <p:spPr>
              <a:xfrm>
                <a:off x="4231318" y="6452904"/>
                <a:ext cx="1260669" cy="1701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9" name="Picture 28" descr="https://scontent-a.xx.fbcdn.net/hphotos-ash2/37325_102675319783932_2339090_n.jpg?lvh=1"/>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715" b="88889" l="4444" r="100000">
                          <a14:foregroundMark x1="55694" y1="39434" x2="55694" y2="39434"/>
                          <a14:foregroundMark x1="8472" y1="45969" x2="10694" y2="34205"/>
                          <a14:foregroundMark x1="69583" y1="46405" x2="69583" y2="46405"/>
                          <a14:foregroundMark x1="72222" y1="46405" x2="72222" y2="46405"/>
                          <a14:foregroundMark x1="80694" y1="46187" x2="80694" y2="46187"/>
                          <a14:foregroundMark x1="91389" y1="48148" x2="91389" y2="48148"/>
                          <a14:foregroundMark x1="23611" y1="35512" x2="22500" y2="45098"/>
                          <a14:foregroundMark x1="31667" y1="45969" x2="32778" y2="34858"/>
                          <a14:foregroundMark x1="38056" y1="37255" x2="38333" y2="47277"/>
                          <a14:foregroundMark x1="49028" y1="35948" x2="50000" y2="41830"/>
                          <a14:foregroundMark x1="54583" y1="41176" x2="55278" y2="44662"/>
                          <a14:foregroundMark x1="58889" y1="48148" x2="58889" y2="48148"/>
                          <a14:foregroundMark x1="59167" y1="34205" x2="59167" y2="34205"/>
                          <a14:foregroundMark x1="55694" y1="35730" x2="55694" y2="35730"/>
                          <a14:foregroundMark x1="60833" y1="46841" x2="60833" y2="46841"/>
                          <a14:backgroundMark x1="7917" y1="26144" x2="89722" y2="27669"/>
                          <a14:backgroundMark x1="18889" y1="54031" x2="96944" y2="55556"/>
                          <a14:backgroundMark x1="82500" y1="27233" x2="96389" y2="35730"/>
                          <a14:backgroundMark x1="95000" y1="27015" x2="96250" y2="49455"/>
                          <a14:backgroundMark x1="28889" y1="39869" x2="28889" y2="39869"/>
                          <a14:backgroundMark x1="36250" y1="36819" x2="36250" y2="36819"/>
                          <a14:backgroundMark x1="40833" y1="39869" x2="40833" y2="39869"/>
                          <a14:backgroundMark x1="48611" y1="40959" x2="48611" y2="40959"/>
                          <a14:backgroundMark x1="30556" y1="34858" x2="28889" y2="40741"/>
                          <a14:backgroundMark x1="36111" y1="33333" x2="36389" y2="42484"/>
                        </a14:backgroundRemoval>
                      </a14:imgEffect>
                    </a14:imgLayer>
                  </a14:imgProps>
                </a:ext>
                <a:ext uri="{28A0092B-C50C-407E-A947-70E740481C1C}">
                  <a14:useLocalDpi xmlns:a14="http://schemas.microsoft.com/office/drawing/2010/main" val="0"/>
                </a:ext>
              </a:extLst>
            </a:blip>
            <a:srcRect t="26793" b="43739"/>
            <a:stretch/>
          </p:blipFill>
          <p:spPr bwMode="auto">
            <a:xfrm>
              <a:off x="261484" y="6450278"/>
              <a:ext cx="1113771" cy="310738"/>
            </a:xfrm>
            <a:prstGeom prst="rect">
              <a:avLst/>
            </a:prstGeom>
            <a:noFill/>
            <a:ln w="28575">
              <a:solidFill>
                <a:schemeClr val="accent6">
                  <a:lumMod val="50000"/>
                </a:schemeClr>
              </a:solidFill>
              <a:prstDash val="sysDash"/>
            </a:ln>
            <a:extLst>
              <a:ext uri="{909E8E84-426E-40DD-AFC4-6F175D3DCCD1}">
                <a14:hiddenFill xmlns:a14="http://schemas.microsoft.com/office/drawing/2010/main">
                  <a:solidFill>
                    <a:srgbClr val="FFFFFF"/>
                  </a:solidFill>
                </a14:hiddenFill>
              </a:ext>
            </a:extLst>
          </p:spPr>
        </p:pic>
        <p:cxnSp>
          <p:nvCxnSpPr>
            <p:cNvPr id="30" name="Straight Arrow Connector 29"/>
            <p:cNvCxnSpPr>
              <a:stCxn id="29" idx="3"/>
              <a:endCxn id="34" idx="1"/>
            </p:cNvCxnSpPr>
            <p:nvPr/>
          </p:nvCxnSpPr>
          <p:spPr>
            <a:xfrm flipV="1">
              <a:off x="1375255" y="6452905"/>
              <a:ext cx="335877" cy="1527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47" name="Picture 46"/>
          <p:cNvPicPr>
            <a:picLocks noChangeAspect="1"/>
          </p:cNvPicPr>
          <p:nvPr/>
        </p:nvPicPr>
        <p:blipFill>
          <a:blip r:embed="rId14" cstate="print">
            <a:extLst>
              <a:ext uri="{BEBA8EAE-BF5A-486C-A8C5-ECC9F3942E4B}">
                <a14:imgProps xmlns:a14="http://schemas.microsoft.com/office/drawing/2010/main">
                  <a14:imgLayer r:embed="rId15">
                    <a14:imgEffect>
                      <a14:backgroundRemoval t="2051" b="100000" l="0" r="97318">
                        <a14:foregroundMark x1="46743" y1="65128" x2="46360" y2="71795"/>
                        <a14:foregroundMark x1="44061" y1="71282" x2="45594" y2="74359"/>
                      </a14:backgroundRemoval>
                    </a14:imgEffect>
                  </a14:imgLayer>
                </a14:imgProps>
              </a:ext>
              <a:ext uri="{28A0092B-C50C-407E-A947-70E740481C1C}">
                <a14:useLocalDpi xmlns:a14="http://schemas.microsoft.com/office/drawing/2010/main" val="0"/>
              </a:ext>
            </a:extLst>
          </a:blip>
          <a:stretch>
            <a:fillRect/>
          </a:stretch>
        </p:blipFill>
        <p:spPr>
          <a:xfrm>
            <a:off x="5777476" y="4060796"/>
            <a:ext cx="669317" cy="501988"/>
          </a:xfrm>
          <a:prstGeom prst="rect">
            <a:avLst/>
          </a:prstGeom>
        </p:spPr>
      </p:pic>
      <p:sp>
        <p:nvSpPr>
          <p:cNvPr id="48" name="Content Placeholder 2"/>
          <p:cNvSpPr txBox="1">
            <a:spLocks/>
          </p:cNvSpPr>
          <p:nvPr/>
        </p:nvSpPr>
        <p:spPr bwMode="auto">
          <a:xfrm>
            <a:off x="6706060" y="1479240"/>
            <a:ext cx="1368956" cy="229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None/>
            </a:pPr>
            <a:r>
              <a:rPr lang="en-US" sz="3200" b="1" dirty="0" smtClean="0"/>
              <a:t>YES</a:t>
            </a:r>
            <a:endParaRPr lang="en-US" sz="3200" dirty="0" smtClean="0"/>
          </a:p>
          <a:p>
            <a:pPr marL="0" indent="0">
              <a:buNone/>
            </a:pPr>
            <a:r>
              <a:rPr lang="en-US" sz="3200" b="1" dirty="0" smtClean="0"/>
              <a:t>YES</a:t>
            </a:r>
            <a:endParaRPr lang="en-US" sz="3200" dirty="0" smtClean="0"/>
          </a:p>
          <a:p>
            <a:pPr marL="0" indent="0">
              <a:buNone/>
            </a:pPr>
            <a:r>
              <a:rPr lang="en-US" sz="3200" b="1" dirty="0" smtClean="0"/>
              <a:t>YES</a:t>
            </a:r>
            <a:endParaRPr lang="en-US" sz="3200" dirty="0" smtClean="0"/>
          </a:p>
          <a:p>
            <a:endParaRPr lang="en-US" dirty="0"/>
          </a:p>
        </p:txBody>
      </p:sp>
    </p:spTree>
    <p:extLst>
      <p:ext uri="{BB962C8B-B14F-4D97-AF65-F5344CB8AC3E}">
        <p14:creationId xmlns:p14="http://schemas.microsoft.com/office/powerpoint/2010/main" val="345665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 calcmode="lin" valueType="num">
                                      <p:cBhvr>
                                        <p:cTn id="7" dur="500" fill="hold"/>
                                        <p:tgtEl>
                                          <p:spTgt spid="4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8">
                                            <p:txEl>
                                              <p:pRg st="0" end="0"/>
                                            </p:txEl>
                                          </p:spTgt>
                                        </p:tgtEl>
                                      </p:cBhvr>
                                    </p:animEffect>
                                  </p:childTnLst>
                                  <p:subTnLst>
                                    <p:animClr clrSpc="rgb" dir="cw">
                                      <p:cBhvr override="childStyle">
                                        <p:cTn dur="1" fill="hold" display="0" masterRel="nextClick" afterEffect="1"/>
                                        <p:tgtEl>
                                          <p:spTgt spid="48">
                                            <p:txEl>
                                              <p:pRg st="0" end="0"/>
                                            </p:txEl>
                                          </p:spTgt>
                                        </p:tgtEl>
                                        <p:attrNameLst>
                                          <p:attrName>ppt_c</p:attrName>
                                        </p:attrNameLst>
                                      </p:cBhvr>
                                      <p:to>
                                        <a:schemeClr val="accent1"/>
                                      </p:to>
                                    </p:animClr>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xEl>
                                              <p:pRg st="1" end="1"/>
                                            </p:txEl>
                                          </p:spTgt>
                                        </p:tgtEl>
                                        <p:attrNameLst>
                                          <p:attrName>style.visibility</p:attrName>
                                        </p:attrNameLst>
                                      </p:cBhvr>
                                      <p:to>
                                        <p:strVal val="visible"/>
                                      </p:to>
                                    </p:set>
                                    <p:anim calcmode="lin" valueType="num">
                                      <p:cBhvr>
                                        <p:cTn id="14" dur="500" fill="hold"/>
                                        <p:tgtEl>
                                          <p:spTgt spid="4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8">
                                            <p:txEl>
                                              <p:pRg st="1" end="1"/>
                                            </p:txEl>
                                          </p:spTgt>
                                        </p:tgtEl>
                                      </p:cBhvr>
                                    </p:animEffect>
                                  </p:childTnLst>
                                  <p:subTnLst>
                                    <p:animClr clrSpc="rgb" dir="cw">
                                      <p:cBhvr override="childStyle">
                                        <p:cTn dur="1" fill="hold" display="0" masterRel="nextClick" afterEffect="1"/>
                                        <p:tgtEl>
                                          <p:spTgt spid="48">
                                            <p:txEl>
                                              <p:pRg st="1" end="1"/>
                                            </p:txEl>
                                          </p:spTgt>
                                        </p:tgtEl>
                                        <p:attrNameLst>
                                          <p:attrName>ppt_c</p:attrName>
                                        </p:attrNameLst>
                                      </p:cBhvr>
                                      <p:to>
                                        <a:schemeClr val="accent1"/>
                                      </p:to>
                                    </p:animClr>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8">
                                            <p:txEl>
                                              <p:pRg st="2" end="2"/>
                                            </p:txEl>
                                          </p:spTgt>
                                        </p:tgtEl>
                                        <p:attrNameLst>
                                          <p:attrName>style.visibility</p:attrName>
                                        </p:attrNameLst>
                                      </p:cBhvr>
                                      <p:to>
                                        <p:strVal val="visible"/>
                                      </p:to>
                                    </p:set>
                                    <p:anim calcmode="lin" valueType="num">
                                      <p:cBhvr>
                                        <p:cTn id="21" dur="500" fill="hold"/>
                                        <p:tgtEl>
                                          <p:spTgt spid="48">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8">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143000"/>
            <a:ext cx="7010400" cy="4541838"/>
          </a:xfrm>
        </p:spPr>
        <p:txBody>
          <a:bodyPr/>
          <a:lstStyle/>
          <a:p>
            <a:pPr marL="0" indent="0" algn="ctr">
              <a:buNone/>
            </a:pPr>
            <a:r>
              <a:rPr lang="en-US" sz="2800" dirty="0" smtClean="0"/>
              <a:t>We recommend that Calvin operate one mower on WVO beginning April 2015.</a:t>
            </a:r>
            <a:endParaRPr lang="en-US" sz="2800"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53</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pic>
        <p:nvPicPr>
          <p:cNvPr id="6" name="Content Placeholder 5" descr="concept7.jpg"/>
          <p:cNvPicPr>
            <a:picLocks noChangeAspect="1"/>
          </p:cNvPicPr>
          <p:nvPr/>
        </p:nvPicPr>
        <p:blipFill rotWithShape="1">
          <a:blip r:embed="rId3" cstate="print">
            <a:extLst>
              <a:ext uri="{28A0092B-C50C-407E-A947-70E740481C1C}">
                <a14:useLocalDpi xmlns:a14="http://schemas.microsoft.com/office/drawing/2010/main" val="0"/>
              </a:ext>
            </a:extLst>
          </a:blip>
          <a:srcRect l="-307" t="2888" r="430" b="6245"/>
          <a:stretch/>
        </p:blipFill>
        <p:spPr bwMode="auto">
          <a:xfrm>
            <a:off x="1103086" y="2275114"/>
            <a:ext cx="6556829" cy="32488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26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7981" y="1219200"/>
            <a:ext cx="4960938" cy="857250"/>
          </a:xfrm>
        </p:spPr>
        <p:txBody>
          <a:bodyPr/>
          <a:lstStyle/>
          <a:p>
            <a:pPr>
              <a:defRPr/>
            </a:pPr>
            <a:r>
              <a:rPr lang="en-US" dirty="0" smtClean="0"/>
              <a:t>Questions?</a:t>
            </a:r>
            <a:endParaRPr lang="en-US" dirty="0"/>
          </a:p>
        </p:txBody>
      </p:sp>
      <p:sp>
        <p:nvSpPr>
          <p:cNvPr id="161795"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7871766-C721-4C5F-A679-7330AAA43E34}" type="slidenum">
              <a:rPr lang="en-US" smtClean="0">
                <a:solidFill>
                  <a:srgbClr val="FFFFFF"/>
                </a:solidFill>
              </a:rPr>
              <a:pPr/>
              <a:t>54</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6" name="Title 1"/>
          <p:cNvSpPr txBox="1">
            <a:spLocks/>
          </p:cNvSpPr>
          <p:nvPr/>
        </p:nvSpPr>
        <p:spPr>
          <a:xfrm>
            <a:off x="1371600" y="457200"/>
            <a:ext cx="6400800" cy="85725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anose="02040503050406030204" pitchFamily="18" charset="0"/>
              </a:defRPr>
            </a:lvl2pPr>
            <a:lvl3pPr algn="l" rtl="0" eaLnBrk="0" fontAlgn="base" hangingPunct="0">
              <a:spcBef>
                <a:spcPct val="0"/>
              </a:spcBef>
              <a:spcAft>
                <a:spcPct val="0"/>
              </a:spcAft>
              <a:defRPr sz="4600">
                <a:solidFill>
                  <a:schemeClr val="tx2"/>
                </a:solidFill>
                <a:latin typeface="Cambria" panose="02040503050406030204" pitchFamily="18" charset="0"/>
              </a:defRPr>
            </a:lvl3pPr>
            <a:lvl4pPr algn="l" rtl="0" eaLnBrk="0" fontAlgn="base" hangingPunct="0">
              <a:spcBef>
                <a:spcPct val="0"/>
              </a:spcBef>
              <a:spcAft>
                <a:spcPct val="0"/>
              </a:spcAft>
              <a:defRPr sz="4600">
                <a:solidFill>
                  <a:schemeClr val="tx2"/>
                </a:solidFill>
                <a:latin typeface="Cambria" panose="02040503050406030204" pitchFamily="18" charset="0"/>
              </a:defRPr>
            </a:lvl4pPr>
            <a:lvl5pPr algn="l" rtl="0" eaLnBrk="0" fontAlgn="base" hangingPunct="0">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defRPr/>
            </a:pPr>
            <a:r>
              <a:rPr lang="en-US" sz="3200" dirty="0" smtClean="0"/>
              <a:t>Thank you for your time…</a:t>
            </a:r>
            <a:endParaRPr lang="en-US" sz="3200" dirty="0"/>
          </a:p>
        </p:txBody>
      </p:sp>
      <p:pic>
        <p:nvPicPr>
          <p:cNvPr id="161798" name="Picture 2"/>
          <p:cNvPicPr>
            <a:picLocks noChangeAspect="1"/>
          </p:cNvPicPr>
          <p:nvPr/>
        </p:nvPicPr>
        <p:blipFill rotWithShape="1">
          <a:blip r:embed="rId3">
            <a:extLst>
              <a:ext uri="{28A0092B-C50C-407E-A947-70E740481C1C}">
                <a14:useLocalDpi xmlns:a14="http://schemas.microsoft.com/office/drawing/2010/main" val="0"/>
              </a:ext>
            </a:extLst>
          </a:blip>
          <a:srcRect t="11495" r="13284" b="12643"/>
          <a:stretch/>
        </p:blipFill>
        <p:spPr bwMode="auto">
          <a:xfrm>
            <a:off x="1754626" y="2129296"/>
            <a:ext cx="5181600" cy="33997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33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dirty="0" smtClean="0"/>
              <a:t>Appendix</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55</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spTree>
    <p:extLst>
      <p:ext uri="{BB962C8B-B14F-4D97-AF65-F5344CB8AC3E}">
        <p14:creationId xmlns:p14="http://schemas.microsoft.com/office/powerpoint/2010/main" val="34140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Operating Procedure</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56</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sp>
        <p:nvSpPr>
          <p:cNvPr id="6" name="Content Placeholder 2"/>
          <p:cNvSpPr>
            <a:spLocks noGrp="1"/>
          </p:cNvSpPr>
          <p:nvPr>
            <p:ph idx="1"/>
          </p:nvPr>
        </p:nvSpPr>
        <p:spPr>
          <a:xfrm>
            <a:off x="457200" y="1336676"/>
            <a:ext cx="7802562" cy="4800600"/>
          </a:xfrm>
        </p:spPr>
        <p:txBody>
          <a:bodyPr/>
          <a:lstStyle/>
          <a:p>
            <a:r>
              <a:rPr lang="en-US" dirty="0" smtClean="0"/>
              <a:t>WVO temperature</a:t>
            </a:r>
          </a:p>
          <a:p>
            <a:pPr lvl="1"/>
            <a:r>
              <a:rPr lang="en-US" dirty="0" smtClean="0"/>
              <a:t>The system must be started on diesel and the “Co-Pilot” will assist the operator in the fuel switch over</a:t>
            </a:r>
          </a:p>
          <a:p>
            <a:pPr lvl="1"/>
            <a:r>
              <a:rPr lang="en-US" dirty="0" smtClean="0"/>
              <a:t>Process takes approximately 5 minutes</a:t>
            </a:r>
          </a:p>
          <a:p>
            <a:r>
              <a:rPr lang="en-US" dirty="0" smtClean="0"/>
              <a:t>System flush</a:t>
            </a:r>
          </a:p>
          <a:p>
            <a:pPr lvl="1"/>
            <a:r>
              <a:rPr lang="en-US" dirty="0" smtClean="0"/>
              <a:t>System must be flushed with diesel before final shut-down</a:t>
            </a:r>
          </a:p>
          <a:p>
            <a:pPr lvl="1"/>
            <a:r>
              <a:rPr lang="en-US" dirty="0" smtClean="0"/>
              <a:t>Process takes less than 1 minute</a:t>
            </a:r>
          </a:p>
          <a:p>
            <a:r>
              <a:rPr lang="en-US" dirty="0" smtClean="0"/>
              <a:t>Fuel Usage</a:t>
            </a:r>
          </a:p>
          <a:p>
            <a:pPr lvl="1"/>
            <a:r>
              <a:rPr lang="en-US" dirty="0" smtClean="0"/>
              <a:t>The tank must be routinely at capacity to prevent air in the lines</a:t>
            </a:r>
          </a:p>
          <a:p>
            <a:pPr lvl="1"/>
            <a:r>
              <a:rPr lang="en-US" dirty="0" smtClean="0"/>
              <a:t>The tank must not be stored with WVO throughout winter</a:t>
            </a:r>
          </a:p>
          <a:p>
            <a:pPr lvl="1"/>
            <a:r>
              <a:rPr lang="en-US" dirty="0" smtClean="0"/>
              <a:t>The tank must be cleaned and inspected to prevent polymerization</a:t>
            </a:r>
          </a:p>
          <a:p>
            <a:pPr lvl="1"/>
            <a:r>
              <a:rPr lang="en-US" dirty="0" smtClean="0"/>
              <a:t>The fuel must be treated with additives to prevent bacterial growth</a:t>
            </a:r>
          </a:p>
          <a:p>
            <a:endParaRPr lang="en-US" dirty="0" smtClean="0"/>
          </a:p>
        </p:txBody>
      </p:sp>
    </p:spTree>
    <p:extLst>
      <p:ext uri="{BB962C8B-B14F-4D97-AF65-F5344CB8AC3E}">
        <p14:creationId xmlns:p14="http://schemas.microsoft.com/office/powerpoint/2010/main" val="147426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29410"/>
            <a:ext cx="6613525" cy="960377"/>
          </a:xfrm>
        </p:spPr>
        <p:txBody>
          <a:bodyPr/>
          <a:lstStyle/>
          <a:p>
            <a:pPr>
              <a:defRPr/>
            </a:pPr>
            <a:r>
              <a:rPr lang="en-US" dirty="0" smtClean="0"/>
              <a:t>Total Cost Analysis</a:t>
            </a:r>
            <a:endParaRPr lang="en-US" dirty="0"/>
          </a:p>
        </p:txBody>
      </p:sp>
      <p:sp>
        <p:nvSpPr>
          <p:cNvPr id="158723"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C924B01-EB09-4215-B84A-CE4EB013CB03}" type="slidenum">
              <a:rPr lang="en-US" smtClean="0">
                <a:solidFill>
                  <a:srgbClr val="FFFFFF"/>
                </a:solidFill>
              </a:rPr>
              <a:pPr/>
              <a:t>57</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6" name="Title 1"/>
          <p:cNvSpPr txBox="1">
            <a:spLocks/>
          </p:cNvSpPr>
          <p:nvPr/>
        </p:nvSpPr>
        <p:spPr>
          <a:xfrm>
            <a:off x="1524000" y="700910"/>
            <a:ext cx="6080125" cy="960377"/>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anose="02040503050406030204" pitchFamily="18" charset="0"/>
              </a:defRPr>
            </a:lvl2pPr>
            <a:lvl3pPr algn="l" rtl="0" eaLnBrk="0" fontAlgn="base" hangingPunct="0">
              <a:spcBef>
                <a:spcPct val="0"/>
              </a:spcBef>
              <a:spcAft>
                <a:spcPct val="0"/>
              </a:spcAft>
              <a:defRPr sz="4600">
                <a:solidFill>
                  <a:schemeClr val="tx2"/>
                </a:solidFill>
                <a:latin typeface="Cambria" panose="02040503050406030204" pitchFamily="18" charset="0"/>
              </a:defRPr>
            </a:lvl3pPr>
            <a:lvl4pPr algn="l" rtl="0" eaLnBrk="0" fontAlgn="base" hangingPunct="0">
              <a:spcBef>
                <a:spcPct val="0"/>
              </a:spcBef>
              <a:spcAft>
                <a:spcPct val="0"/>
              </a:spcAft>
              <a:defRPr sz="4600">
                <a:solidFill>
                  <a:schemeClr val="tx2"/>
                </a:solidFill>
                <a:latin typeface="Cambria" panose="02040503050406030204" pitchFamily="18" charset="0"/>
              </a:defRPr>
            </a:lvl4pPr>
            <a:lvl5pPr algn="l" rtl="0" eaLnBrk="0" fontAlgn="base" hangingPunct="0">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defRPr/>
            </a:pPr>
            <a:r>
              <a:rPr lang="en-US" sz="3600" dirty="0" smtClean="0"/>
              <a:t>Breakeven (w/ CERF Grant)</a:t>
            </a:r>
            <a:endParaRPr lang="en-US" sz="3600" dirty="0"/>
          </a:p>
        </p:txBody>
      </p:sp>
      <p:grpSp>
        <p:nvGrpSpPr>
          <p:cNvPr id="8" name="Group 7"/>
          <p:cNvGrpSpPr/>
          <p:nvPr/>
        </p:nvGrpSpPr>
        <p:grpSpPr>
          <a:xfrm>
            <a:off x="261484" y="5914715"/>
            <a:ext cx="7513412" cy="917439"/>
            <a:chOff x="261484" y="5914715"/>
            <a:chExt cx="7513412" cy="917439"/>
          </a:xfrm>
        </p:grpSpPr>
        <p:grpSp>
          <p:nvGrpSpPr>
            <p:cNvPr id="9" name="Group 8"/>
            <p:cNvGrpSpPr/>
            <p:nvPr/>
          </p:nvGrpSpPr>
          <p:grpSpPr>
            <a:xfrm>
              <a:off x="261484" y="5914715"/>
              <a:ext cx="7513412" cy="917439"/>
              <a:chOff x="261484" y="5914715"/>
              <a:chExt cx="7513412" cy="917439"/>
            </a:xfrm>
          </p:grpSpPr>
          <p:grpSp>
            <p:nvGrpSpPr>
              <p:cNvPr id="12" name="Group 11"/>
              <p:cNvGrpSpPr/>
              <p:nvPr/>
            </p:nvGrpSpPr>
            <p:grpSpPr>
              <a:xfrm>
                <a:off x="261484" y="6027077"/>
                <a:ext cx="6615517" cy="431249"/>
                <a:chOff x="68448" y="6134010"/>
                <a:chExt cx="6615517" cy="431249"/>
              </a:xfrm>
            </p:grpSpPr>
            <p:grpSp>
              <p:nvGrpSpPr>
                <p:cNvPr id="23" name="Group 22"/>
                <p:cNvGrpSpPr/>
                <p:nvPr/>
              </p:nvGrpSpPr>
              <p:grpSpPr>
                <a:xfrm>
                  <a:off x="1147339" y="6217019"/>
                  <a:ext cx="5536626" cy="348240"/>
                  <a:chOff x="1147339" y="6217019"/>
                  <a:chExt cx="5536626" cy="348240"/>
                </a:xfrm>
              </p:grpSpPr>
              <p:cxnSp>
                <p:nvCxnSpPr>
                  <p:cNvPr id="25" name="Straight Arrow Connector 24"/>
                  <p:cNvCxnSpPr>
                    <a:stCxn id="24" idx="3"/>
                    <a:endCxn id="17" idx="1"/>
                  </p:cNvCxnSpPr>
                  <p:nvPr/>
                </p:nvCxnSpPr>
                <p:spPr>
                  <a:xfrm>
                    <a:off x="1147339" y="6282573"/>
                    <a:ext cx="370757" cy="2772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17" idx="3"/>
                    <a:endCxn id="16" idx="1"/>
                  </p:cNvCxnSpPr>
                  <p:nvPr/>
                </p:nvCxnSpPr>
                <p:spPr>
                  <a:xfrm>
                    <a:off x="2457875" y="6559838"/>
                    <a:ext cx="532650" cy="54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16" idx="3"/>
                    <a:endCxn id="14" idx="1"/>
                  </p:cNvCxnSpPr>
                  <p:nvPr/>
                </p:nvCxnSpPr>
                <p:spPr>
                  <a:xfrm flipV="1">
                    <a:off x="4025042" y="6270781"/>
                    <a:ext cx="1209275" cy="2944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p:cNvCxnSpPr>
                    <a:stCxn id="14" idx="3"/>
                    <a:endCxn id="15" idx="1"/>
                  </p:cNvCxnSpPr>
                  <p:nvPr/>
                </p:nvCxnSpPr>
                <p:spPr>
                  <a:xfrm flipV="1">
                    <a:off x="5919571" y="6270670"/>
                    <a:ext cx="764394" cy="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p:cNvCxnSpPr>
                    <a:stCxn id="16" idx="3"/>
                    <a:endCxn id="18" idx="1"/>
                  </p:cNvCxnSpPr>
                  <p:nvPr/>
                </p:nvCxnSpPr>
                <p:spPr>
                  <a:xfrm flipV="1">
                    <a:off x="4025042" y="6217019"/>
                    <a:ext cx="70048" cy="348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4" name="Picture 2" descr="http://www.creativedining.com/wp-content/uploads/cds_logo.jpg"/>
                <p:cNvPicPr>
                  <a:picLocks noChangeAspect="1" noChangeArrowheads="1"/>
                </p:cNvPicPr>
                <p:nvPr/>
              </p:nvPicPr>
              <p:blipFill rotWithShape="1">
                <a:blip r:embed="rId2">
                  <a:extLst>
                    <a:ext uri="{28A0092B-C50C-407E-A947-70E740481C1C}">
                      <a14:useLocalDpi xmlns:a14="http://schemas.microsoft.com/office/drawing/2010/main" val="0"/>
                    </a:ext>
                  </a:extLst>
                </a:blip>
                <a:srcRect t="23301" r="24904" b="14564"/>
                <a:stretch/>
              </p:blipFill>
              <p:spPr bwMode="auto">
                <a:xfrm>
                  <a:off x="68448" y="6134010"/>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pic>
            <p:nvPicPr>
              <p:cNvPr id="14"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7511" b="94935" l="4000" r="96000">
                            <a14:foregroundMark x1="22162" y1="74819" x2="22162" y2="82779"/>
                            <a14:foregroundMark x1="46270" y1="20984" x2="49730" y2="31693"/>
                            <a14:backgroundMark x1="21297" y1="20984" x2="21297" y2="20984"/>
                            <a14:backgroundMark x1="14811" y1="26339" x2="32541" y2="25470"/>
                            <a14:backgroundMark x1="15351" y1="29812" x2="33622" y2="26339"/>
                            <a14:backgroundMark x1="43568" y1="26918" x2="46270" y2="30246"/>
                            <a14:backgroundMark x1="52000" y1="20116" x2="52649" y2="28365"/>
                            <a14:backgroundMark x1="68108" y1="27496" x2="69622" y2="29233"/>
                            <a14:backgroundMark x1="60216" y1="76700" x2="71892" y2="76700"/>
                            <a14:backgroundMark x1="59027" y1="76700" x2="61297" y2="74819"/>
                            <a14:backgroundMark x1="66162" y1="71925" x2="63892" y2="74530"/>
                            <a14:backgroundMark x1="58162" y1="75398" x2="58378" y2="77858"/>
                            <a14:backgroundMark x1="12000" y1="55572" x2="12000" y2="55572"/>
                            <a14:backgroundMark x1="24973" y1="72504" x2="24973" y2="72504"/>
                            <a14:backgroundMark x1="26162" y1="81042" x2="26162" y2="89580"/>
                          </a14:backgroundRemoval>
                        </a14:imgEffect>
                      </a14:imgLayer>
                    </a14:imgProps>
                  </a:ext>
                  <a:ext uri="{28A0092B-C50C-407E-A947-70E740481C1C}">
                    <a14:useLocalDpi xmlns:a14="http://schemas.microsoft.com/office/drawing/2010/main" val="0"/>
                  </a:ext>
                </a:extLst>
              </a:blip>
              <a:srcRect l="6853" t="14798" r="5528"/>
              <a:stretch/>
            </p:blipFill>
            <p:spPr bwMode="auto">
              <a:xfrm>
                <a:off x="5427353" y="5914937"/>
                <a:ext cx="685254" cy="49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http://media.mlive.com/education_impact/photo/commons-lawncalvin2jpg-e33041260e118252_lar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765" t="34152"/>
              <a:stretch/>
            </p:blipFill>
            <p:spPr bwMode="auto">
              <a:xfrm>
                <a:off x="6877001" y="5914715"/>
                <a:ext cx="897895" cy="498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711132" y="6073655"/>
                <a:ext cx="939779" cy="758499"/>
              </a:xfrm>
              <a:prstGeom prst="rect">
                <a:avLst/>
              </a:prstGeom>
            </p:spPr>
          </p:pic>
          <p:pic>
            <p:nvPicPr>
              <p:cNvPr id="18" name="Picture 17"/>
              <p:cNvPicPr>
                <a:picLocks noChangeAspect="1"/>
              </p:cNvPicPr>
              <p:nvPr/>
            </p:nvPicPr>
            <p:blipFill>
              <a:blip r:embed="rId9"/>
              <a:stretch>
                <a:fillRect/>
              </a:stretch>
            </p:blipFill>
            <p:spPr>
              <a:xfrm>
                <a:off x="4288126" y="5969616"/>
                <a:ext cx="298140" cy="280939"/>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backgroundRemoval t="3481" b="97055" l="2018" r="100000">
                            <a14:foregroundMark x1="58999" y1="77510" x2="62793" y2="88086"/>
                            <a14:foregroundMark x1="20016" y1="62784" x2="15577" y2="74967"/>
                            <a14:foregroundMark x1="9847" y1="50736" x2="14931" y2="74967"/>
                            <a14:foregroundMark x1="23487" y1="67068" x2="17433" y2="73896"/>
                            <a14:foregroundMark x1="13317" y1="62784" x2="17756" y2="77510"/>
                            <a14:foregroundMark x1="12349" y1="74431" x2="16465" y2="80187"/>
                            <a14:foregroundMark x1="49798" y1="35475" x2="64407" y2="47122"/>
                            <a14:foregroundMark x1="67232" y1="28112" x2="81840" y2="58099"/>
                            <a14:foregroundMark x1="89427" y1="74967" x2="63438" y2="83400"/>
                            <a14:foregroundMark x1="62793" y1="76037" x2="58999" y2="87015"/>
                            <a14:foregroundMark x1="69088" y1="80187" x2="66263" y2="91299"/>
                            <a14:foregroundMark x1="83051" y1="76573" x2="88458" y2="82865"/>
                            <a14:foregroundMark x1="85634" y1="84337" x2="84342" y2="87550"/>
                            <a14:foregroundMark x1="80549" y1="85408" x2="83374" y2="89157"/>
                            <a14:foregroundMark x1="87490" y1="83936" x2="86844" y2="89157"/>
                            <a14:foregroundMark x1="89427" y1="71218" x2="89427" y2="71218"/>
                            <a14:foregroundMark x1="90395" y1="66533" x2="92897" y2="71218"/>
                            <a14:foregroundMark x1="61178" y1="84337" x2="58031" y2="88621"/>
                            <a14:foregroundMark x1="58354" y1="89692" x2="65617" y2="91700"/>
                            <a14:foregroundMark x1="69088" y1="90763" x2="61501" y2="93842"/>
                            <a14:foregroundMark x1="19370" y1="78581" x2="19370" y2="78581"/>
                            <a14:foregroundMark x1="35190" y1="79116" x2="35190" y2="79116"/>
                            <a14:foregroundMark x1="37450" y1="77510" x2="37450" y2="77510"/>
                            <a14:foregroundMark x1="35835" y1="77510" x2="35835" y2="77510"/>
                            <a14:foregroundMark x1="34544" y1="75502" x2="34544" y2="75502"/>
                            <a14:foregroundMark x1="38983" y1="77510" x2="38983" y2="77510"/>
                            <a14:foregroundMark x1="4439" y1="60776" x2="4439" y2="60776"/>
                            <a14:backgroundMark x1="42211" y1="7631" x2="74818" y2="9237"/>
                            <a14:backgroundMark x1="44713" y1="9237" x2="60533" y2="11379"/>
                            <a14:backgroundMark x1="2906" y1="49665" x2="2906" y2="69746"/>
                          </a14:backgroundRemoval>
                        </a14:imgEffect>
                      </a14:imgLayer>
                    </a14:imgProps>
                  </a:ext>
                </a:extLst>
              </a:blip>
              <a:stretch>
                <a:fillRect/>
              </a:stretch>
            </p:blipFill>
            <p:spPr>
              <a:xfrm>
                <a:off x="5491987" y="6431805"/>
                <a:ext cx="634359" cy="382458"/>
              </a:xfrm>
              <a:prstGeom prst="rect">
                <a:avLst/>
              </a:prstGeom>
              <a:ln w="28575">
                <a:solidFill>
                  <a:schemeClr val="accent6">
                    <a:lumMod val="50000"/>
                  </a:schemeClr>
                </a:solidFill>
                <a:prstDash val="sysDash"/>
              </a:ln>
            </p:spPr>
          </p:pic>
          <p:pic>
            <p:nvPicPr>
              <p:cNvPr id="20" name="Picture 19"/>
              <p:cNvPicPr>
                <a:picLocks noChangeAspect="1"/>
              </p:cNvPicPr>
              <p:nvPr/>
            </p:nvPicPr>
            <p:blipFill rotWithShape="1">
              <a:blip r:embed="rId12"/>
              <a:srcRect t="28245"/>
              <a:stretch/>
            </p:blipFill>
            <p:spPr>
              <a:xfrm>
                <a:off x="6921848" y="6419863"/>
                <a:ext cx="819178" cy="391412"/>
              </a:xfrm>
              <a:prstGeom prst="rect">
                <a:avLst/>
              </a:prstGeom>
              <a:ln>
                <a:noFill/>
              </a:ln>
              <a:effectLst>
                <a:softEdge rad="112500"/>
              </a:effectLst>
            </p:spPr>
          </p:pic>
          <p:cxnSp>
            <p:nvCxnSpPr>
              <p:cNvPr id="21" name="Straight Arrow Connector 20"/>
              <p:cNvCxnSpPr>
                <a:stCxn id="19" idx="3"/>
                <a:endCxn id="20" idx="1"/>
              </p:cNvCxnSpPr>
              <p:nvPr/>
            </p:nvCxnSpPr>
            <p:spPr>
              <a:xfrm flipV="1">
                <a:off x="6126346" y="6615569"/>
                <a:ext cx="795502" cy="7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p:cNvCxnSpPr>
                <a:endCxn id="19" idx="1"/>
              </p:cNvCxnSpPr>
              <p:nvPr/>
            </p:nvCxnSpPr>
            <p:spPr>
              <a:xfrm>
                <a:off x="4231318" y="6452904"/>
                <a:ext cx="1260669" cy="1701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0" name="Picture 9" descr="https://scontent-a.xx.fbcdn.net/hphotos-ash2/37325_102675319783932_2339090_n.jpg?lvh=1"/>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8715" b="88889" l="4444" r="100000">
                          <a14:foregroundMark x1="55694" y1="39434" x2="55694" y2="39434"/>
                          <a14:foregroundMark x1="8472" y1="45969" x2="10694" y2="34205"/>
                          <a14:foregroundMark x1="69583" y1="46405" x2="69583" y2="46405"/>
                          <a14:foregroundMark x1="72222" y1="46405" x2="72222" y2="46405"/>
                          <a14:foregroundMark x1="80694" y1="46187" x2="80694" y2="46187"/>
                          <a14:foregroundMark x1="91389" y1="48148" x2="91389" y2="48148"/>
                          <a14:foregroundMark x1="23611" y1="35512" x2="22500" y2="45098"/>
                          <a14:foregroundMark x1="31667" y1="45969" x2="32778" y2="34858"/>
                          <a14:foregroundMark x1="38056" y1="37255" x2="38333" y2="47277"/>
                          <a14:foregroundMark x1="49028" y1="35948" x2="50000" y2="41830"/>
                          <a14:foregroundMark x1="54583" y1="41176" x2="55278" y2="44662"/>
                          <a14:foregroundMark x1="58889" y1="48148" x2="58889" y2="48148"/>
                          <a14:foregroundMark x1="59167" y1="34205" x2="59167" y2="34205"/>
                          <a14:foregroundMark x1="55694" y1="35730" x2="55694" y2="35730"/>
                          <a14:foregroundMark x1="60833" y1="46841" x2="60833" y2="46841"/>
                          <a14:backgroundMark x1="7917" y1="26144" x2="89722" y2="27669"/>
                          <a14:backgroundMark x1="18889" y1="54031" x2="96944" y2="55556"/>
                          <a14:backgroundMark x1="82500" y1="27233" x2="96389" y2="35730"/>
                          <a14:backgroundMark x1="95000" y1="27015" x2="96250" y2="49455"/>
                          <a14:backgroundMark x1="28889" y1="39869" x2="28889" y2="39869"/>
                          <a14:backgroundMark x1="36250" y1="36819" x2="36250" y2="36819"/>
                          <a14:backgroundMark x1="40833" y1="39869" x2="40833" y2="39869"/>
                          <a14:backgroundMark x1="48611" y1="40959" x2="48611" y2="40959"/>
                          <a14:backgroundMark x1="30556" y1="34858" x2="28889" y2="40741"/>
                          <a14:backgroundMark x1="36111" y1="33333" x2="36389" y2="42484"/>
                        </a14:backgroundRemoval>
                      </a14:imgEffect>
                    </a14:imgLayer>
                  </a14:imgProps>
                </a:ext>
                <a:ext uri="{28A0092B-C50C-407E-A947-70E740481C1C}">
                  <a14:useLocalDpi xmlns:a14="http://schemas.microsoft.com/office/drawing/2010/main" val="0"/>
                </a:ext>
              </a:extLst>
            </a:blip>
            <a:srcRect t="26793" b="43739"/>
            <a:stretch/>
          </p:blipFill>
          <p:spPr bwMode="auto">
            <a:xfrm>
              <a:off x="261484" y="6450278"/>
              <a:ext cx="1113771" cy="310738"/>
            </a:xfrm>
            <a:prstGeom prst="rect">
              <a:avLst/>
            </a:prstGeom>
            <a:noFill/>
            <a:ln w="28575">
              <a:solidFill>
                <a:schemeClr val="accent6">
                  <a:lumMod val="50000"/>
                </a:schemeClr>
              </a:solidFill>
              <a:prstDash val="sysDash"/>
            </a:ln>
            <a:extLst>
              <a:ext uri="{909E8E84-426E-40DD-AFC4-6F175D3DCCD1}">
                <a14:hiddenFill xmlns:a14="http://schemas.microsoft.com/office/drawing/2010/main">
                  <a:solidFill>
                    <a:srgbClr val="FFFFFF"/>
                  </a:solidFill>
                </a14:hiddenFill>
              </a:ext>
            </a:extLst>
          </p:spPr>
        </p:pic>
        <p:cxnSp>
          <p:nvCxnSpPr>
            <p:cNvPr id="11" name="Straight Arrow Connector 10"/>
            <p:cNvCxnSpPr>
              <a:stCxn id="10" idx="3"/>
              <a:endCxn id="17" idx="1"/>
            </p:cNvCxnSpPr>
            <p:nvPr/>
          </p:nvCxnSpPr>
          <p:spPr>
            <a:xfrm flipV="1">
              <a:off x="1375255" y="6452905"/>
              <a:ext cx="335877" cy="1527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aphicFrame>
        <p:nvGraphicFramePr>
          <p:cNvPr id="30" name="Content Placeholder 12"/>
          <p:cNvGraphicFramePr>
            <a:graphicFrameLocks/>
          </p:cNvGraphicFramePr>
          <p:nvPr>
            <p:extLst>
              <p:ext uri="{D42A27DB-BD31-4B8C-83A1-F6EECF244321}">
                <p14:modId xmlns:p14="http://schemas.microsoft.com/office/powerpoint/2010/main" val="1886122670"/>
              </p:ext>
            </p:extLst>
          </p:nvPr>
        </p:nvGraphicFramePr>
        <p:xfrm>
          <a:off x="478126" y="1417889"/>
          <a:ext cx="7620000" cy="4339618"/>
        </p:xfrm>
        <a:graphic>
          <a:graphicData uri="http://schemas.openxmlformats.org/drawingml/2006/chart">
            <c:chart xmlns:c="http://schemas.openxmlformats.org/drawingml/2006/chart" xmlns:r="http://schemas.openxmlformats.org/officeDocument/2006/relationships" r:id="rId15"/>
          </a:graphicData>
        </a:graphic>
      </p:graphicFrame>
    </p:spTree>
    <p:extLst>
      <p:ext uri="{BB962C8B-B14F-4D97-AF65-F5344CB8AC3E}">
        <p14:creationId xmlns:p14="http://schemas.microsoft.com/office/powerpoint/2010/main" val="322453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Tank Insulation</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58</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grpSp>
        <p:nvGrpSpPr>
          <p:cNvPr id="3" name="Group 2"/>
          <p:cNvGrpSpPr/>
          <p:nvPr/>
        </p:nvGrpSpPr>
        <p:grpSpPr>
          <a:xfrm>
            <a:off x="1219200" y="1295400"/>
            <a:ext cx="6400800" cy="4495800"/>
            <a:chOff x="1270433" y="1436688"/>
            <a:chExt cx="7000007" cy="5168226"/>
          </a:xfrm>
        </p:grpSpPr>
        <p:pic>
          <p:nvPicPr>
            <p:cNvPr id="6" name="Picture 5"/>
            <p:cNvPicPr>
              <a:picLocks noChangeAspect="1"/>
            </p:cNvPicPr>
            <p:nvPr/>
          </p:nvPicPr>
          <p:blipFill>
            <a:blip r:embed="rId2"/>
            <a:stretch>
              <a:fillRect/>
            </a:stretch>
          </p:blipFill>
          <p:spPr>
            <a:xfrm>
              <a:off x="1270433" y="1436688"/>
              <a:ext cx="7000007" cy="4962525"/>
            </a:xfrm>
            <a:prstGeom prst="rect">
              <a:avLst/>
            </a:prstGeom>
          </p:spPr>
        </p:pic>
        <p:pic>
          <p:nvPicPr>
            <p:cNvPr id="8" name="Picture 7"/>
            <p:cNvPicPr>
              <a:picLocks noChangeAspect="1"/>
            </p:cNvPicPr>
            <p:nvPr/>
          </p:nvPicPr>
          <p:blipFill rotWithShape="1">
            <a:blip r:embed="rId2"/>
            <a:srcRect l="87175" t="91490" r="6446" b="3712"/>
            <a:stretch/>
          </p:blipFill>
          <p:spPr>
            <a:xfrm>
              <a:off x="6998834" y="5719306"/>
              <a:ext cx="1222593" cy="651788"/>
            </a:xfrm>
            <a:prstGeom prst="rect">
              <a:avLst/>
            </a:prstGeom>
          </p:spPr>
        </p:pic>
        <p:sp>
          <p:nvSpPr>
            <p:cNvPr id="7" name="Oval 6"/>
            <p:cNvSpPr/>
            <p:nvPr/>
          </p:nvSpPr>
          <p:spPr>
            <a:xfrm>
              <a:off x="6965061" y="5257800"/>
              <a:ext cx="1290138" cy="1347114"/>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2"/>
            <a:srcRect l="44019" t="53093" r="43221" b="38808"/>
            <a:stretch/>
          </p:blipFill>
          <p:spPr>
            <a:xfrm>
              <a:off x="4217438" y="3918406"/>
              <a:ext cx="1765819" cy="794619"/>
            </a:xfrm>
            <a:prstGeom prst="rect">
              <a:avLst/>
            </a:prstGeom>
          </p:spPr>
        </p:pic>
        <p:sp>
          <p:nvSpPr>
            <p:cNvPr id="9" name="Oval 8"/>
            <p:cNvSpPr/>
            <p:nvPr/>
          </p:nvSpPr>
          <p:spPr>
            <a:xfrm>
              <a:off x="4217438" y="3815079"/>
              <a:ext cx="1765819" cy="997864"/>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638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Yearly Savings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59</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sp>
        <p:nvSpPr>
          <p:cNvPr id="6" name="Content Placeholder 2"/>
          <p:cNvSpPr>
            <a:spLocks noGrp="1"/>
          </p:cNvSpPr>
          <p:nvPr>
            <p:ph idx="1"/>
          </p:nvPr>
        </p:nvSpPr>
        <p:spPr>
          <a:xfrm>
            <a:off x="457200" y="1600200"/>
            <a:ext cx="2798164" cy="4800600"/>
          </a:xfrm>
        </p:spPr>
        <p:txBody>
          <a:bodyPr/>
          <a:lstStyle/>
          <a:p>
            <a:endParaRPr lang="en-US" dirty="0" smtClean="0"/>
          </a:p>
          <a:p>
            <a:r>
              <a:rPr lang="en-US" dirty="0" smtClean="0"/>
              <a:t>Fuel savings </a:t>
            </a:r>
          </a:p>
          <a:p>
            <a:pPr lvl="1"/>
            <a:r>
              <a:rPr lang="en-US" dirty="0" smtClean="0"/>
              <a:t>1300 gallons of diesel</a:t>
            </a:r>
          </a:p>
          <a:p>
            <a:pPr lvl="1"/>
            <a:endParaRPr lang="en-US" dirty="0" smtClean="0"/>
          </a:p>
          <a:p>
            <a:r>
              <a:rPr lang="en-US" dirty="0" smtClean="0"/>
              <a:t>Cost savings</a:t>
            </a:r>
          </a:p>
          <a:p>
            <a:pPr lvl="1"/>
            <a:r>
              <a:rPr lang="en-US" dirty="0" smtClean="0"/>
              <a:t>$4,000 of purchased diesel</a:t>
            </a:r>
          </a:p>
          <a:p>
            <a:pPr marL="411163" lvl="1" indent="0">
              <a:buNone/>
            </a:pPr>
            <a:endParaRPr lang="en-US" dirty="0"/>
          </a:p>
        </p:txBody>
      </p:sp>
      <p:pic>
        <p:nvPicPr>
          <p:cNvPr id="8" name="Picture 5"/>
          <p:cNvPicPr>
            <a:picLocks noChangeAspect="1"/>
          </p:cNvPicPr>
          <p:nvPr/>
        </p:nvPicPr>
        <p:blipFill>
          <a:blip r:embed="rId2">
            <a:extLst>
              <a:ext uri="{28A0092B-C50C-407E-A947-70E740481C1C}">
                <a14:useLocalDpi xmlns:a14="http://schemas.microsoft.com/office/drawing/2010/main" val="0"/>
              </a:ext>
            </a:extLst>
          </a:blip>
          <a:srcRect l="6853" r="5528"/>
          <a:stretch>
            <a:fillRect/>
          </a:stretch>
        </p:blipFill>
        <p:spPr bwMode="auto">
          <a:xfrm>
            <a:off x="3255364" y="1574800"/>
            <a:ext cx="4628929" cy="394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11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3011557"/>
            <a:ext cx="3150704" cy="1143000"/>
          </a:xfrm>
        </p:spPr>
        <p:txBody>
          <a:bodyPr/>
          <a:lstStyle/>
          <a:p>
            <a:r>
              <a:rPr lang="en-US" dirty="0" smtClean="0"/>
              <a:t>Processing?</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a:t>
            </a:fld>
            <a:endParaRPr lang="en-US" dirty="0"/>
          </a:p>
        </p:txBody>
      </p:sp>
      <p:sp>
        <p:nvSpPr>
          <p:cNvPr id="5" name="Date Placeholder 4"/>
          <p:cNvSpPr>
            <a:spLocks noGrp="1"/>
          </p:cNvSpPr>
          <p:nvPr>
            <p:ph type="dt" sz="half" idx="12"/>
          </p:nvPr>
        </p:nvSpPr>
        <p:spPr/>
        <p:txBody>
          <a:bodyPr/>
          <a:lstStyle/>
          <a:p>
            <a:pPr>
              <a:defRPr/>
            </a:pPr>
            <a:r>
              <a:rPr lang="en-US" smtClean="0"/>
              <a:t>12/09/2013</a:t>
            </a:r>
            <a:endParaRPr lang="en-US"/>
          </a:p>
        </p:txBody>
      </p:sp>
      <p:sp>
        <p:nvSpPr>
          <p:cNvPr id="6" name="Title 1"/>
          <p:cNvSpPr txBox="1">
            <a:spLocks/>
          </p:cNvSpPr>
          <p:nvPr/>
        </p:nvSpPr>
        <p:spPr>
          <a:xfrm>
            <a:off x="3048000" y="1828799"/>
            <a:ext cx="2971800" cy="1143000"/>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4600" kern="1200" spc="-100">
                <a:solidFill>
                  <a:schemeClr val="tx2"/>
                </a:solidFill>
                <a:latin typeface="+mj-lt"/>
                <a:ea typeface="+mj-ea"/>
                <a:cs typeface="+mj-cs"/>
              </a:defRPr>
            </a:lvl1pPr>
            <a:lvl2pPr algn="l" rtl="0" eaLnBrk="1" fontAlgn="base" hangingPunct="1">
              <a:spcBef>
                <a:spcPct val="0"/>
              </a:spcBef>
              <a:spcAft>
                <a:spcPct val="0"/>
              </a:spcAft>
              <a:defRPr sz="4600">
                <a:solidFill>
                  <a:schemeClr val="tx2"/>
                </a:solidFill>
                <a:latin typeface="Cambria" panose="02040503050406030204" pitchFamily="18" charset="0"/>
              </a:defRPr>
            </a:lvl2pPr>
            <a:lvl3pPr algn="l" rtl="0" eaLnBrk="1" fontAlgn="base" hangingPunct="1">
              <a:spcBef>
                <a:spcPct val="0"/>
              </a:spcBef>
              <a:spcAft>
                <a:spcPct val="0"/>
              </a:spcAft>
              <a:defRPr sz="4600">
                <a:solidFill>
                  <a:schemeClr val="tx2"/>
                </a:solidFill>
                <a:latin typeface="Cambria" panose="02040503050406030204" pitchFamily="18" charset="0"/>
              </a:defRPr>
            </a:lvl3pPr>
            <a:lvl4pPr algn="l" rtl="0" eaLnBrk="1" fontAlgn="base" hangingPunct="1">
              <a:spcBef>
                <a:spcPct val="0"/>
              </a:spcBef>
              <a:spcAft>
                <a:spcPct val="0"/>
              </a:spcAft>
              <a:defRPr sz="4600">
                <a:solidFill>
                  <a:schemeClr val="tx2"/>
                </a:solidFill>
                <a:latin typeface="Cambria" panose="02040503050406030204" pitchFamily="18" charset="0"/>
              </a:defRPr>
            </a:lvl4pPr>
            <a:lvl5pPr algn="l" rtl="0" eaLnBrk="1" fontAlgn="base" hangingPunct="1">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r>
              <a:rPr lang="en-US" dirty="0" smtClean="0"/>
              <a:t>Fuel?</a:t>
            </a:r>
            <a:endParaRPr lang="en-US" dirty="0"/>
          </a:p>
        </p:txBody>
      </p:sp>
      <p:grpSp>
        <p:nvGrpSpPr>
          <p:cNvPr id="7" name="Group 6"/>
          <p:cNvGrpSpPr/>
          <p:nvPr/>
        </p:nvGrpSpPr>
        <p:grpSpPr>
          <a:xfrm>
            <a:off x="223866" y="6002309"/>
            <a:ext cx="7921331" cy="816638"/>
            <a:chOff x="223866" y="6002309"/>
            <a:chExt cx="7921331" cy="816638"/>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611689" y="6391305"/>
              <a:ext cx="779575" cy="357037"/>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1976" y1="90816" x2="31138" y2="96939"/>
                          <a14:foregroundMark x1="87126" y1="8673" x2="87126" y2="8673"/>
                          <a14:foregroundMark x1="85030" y1="12245" x2="85030" y2="12245"/>
                          <a14:foregroundMark x1="31437" y1="60714" x2="46707" y2="51020"/>
                          <a14:foregroundMark x1="29341" y1="92347" x2="33533" y2="91837"/>
                          <a14:foregroundMark x1="94611" y1="82653" x2="81437" y2="84694"/>
                        </a14:backgroundRemoval>
                      </a14:imgEffect>
                    </a14:imgLayer>
                  </a14:imgProps>
                </a:ext>
              </a:extLst>
            </a:blip>
            <a:stretch>
              <a:fillRect/>
            </a:stretch>
          </p:blipFill>
          <p:spPr>
            <a:xfrm>
              <a:off x="3046756" y="6338994"/>
              <a:ext cx="1019575" cy="465367"/>
            </a:xfrm>
            <a:prstGeom prst="rect">
              <a:avLst/>
            </a:prstGeom>
          </p:spPr>
        </p:pic>
        <p:pic>
          <p:nvPicPr>
            <p:cNvPr id="10" name="Picture 6" descr="http://bestclipartblog.com/clipart-pics/vehicle-clip-art-7.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379" y="6320702"/>
              <a:ext cx="1327660" cy="49824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23866" y="6427653"/>
              <a:ext cx="839738"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Feedstock</a:t>
              </a:r>
              <a:endParaRPr lang="en-US" sz="1200" b="1" dirty="0"/>
            </a:p>
          </p:txBody>
        </p:sp>
        <p:cxnSp>
          <p:nvCxnSpPr>
            <p:cNvPr id="12" name="Straight Arrow Connector 11"/>
            <p:cNvCxnSpPr>
              <a:stCxn id="11" idx="3"/>
              <a:endCxn id="8" idx="1"/>
            </p:cNvCxnSpPr>
            <p:nvPr/>
          </p:nvCxnSpPr>
          <p:spPr>
            <a:xfrm>
              <a:off x="1063604" y="6566153"/>
              <a:ext cx="548085" cy="36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8" idx="3"/>
              <a:endCxn id="9" idx="1"/>
            </p:cNvCxnSpPr>
            <p:nvPr/>
          </p:nvCxnSpPr>
          <p:spPr>
            <a:xfrm>
              <a:off x="2391264" y="6569824"/>
              <a:ext cx="655492"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p:cNvCxnSpPr>
              <a:stCxn id="9" idx="3"/>
              <a:endCxn id="10" idx="1"/>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5" name="Picture 4" descr="http://www.clipsahoy.com/clipart2/as2031tn.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17" name="Straight Arrow Connector 16"/>
            <p:cNvCxnSpPr>
              <a:stCxn id="10" idx="3"/>
              <a:endCxn id="16" idx="1"/>
            </p:cNvCxnSpPr>
            <p:nvPr/>
          </p:nvCxnSpPr>
          <p:spPr>
            <a:xfrm>
              <a:off x="5984039" y="6569825"/>
              <a:ext cx="645995" cy="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p:cNvCxnSpPr>
              <a:stCxn id="9" idx="3"/>
              <a:endCxn id="15"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9" name="Rectangle 18"/>
          <p:cNvSpPr/>
          <p:nvPr/>
        </p:nvSpPr>
        <p:spPr>
          <a:xfrm>
            <a:off x="53418" y="6149946"/>
            <a:ext cx="1208399" cy="708054"/>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24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765925" cy="1143000"/>
          </a:xfrm>
        </p:spPr>
        <p:txBody>
          <a:bodyPr/>
          <a:lstStyle/>
          <a:p>
            <a:r>
              <a:rPr lang="en-US" dirty="0" smtClean="0"/>
              <a:t>Hardware Locations</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60</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grpSp>
        <p:nvGrpSpPr>
          <p:cNvPr id="7" name="Group 7"/>
          <p:cNvGrpSpPr>
            <a:grpSpLocks/>
          </p:cNvGrpSpPr>
          <p:nvPr/>
        </p:nvGrpSpPr>
        <p:grpSpPr bwMode="auto">
          <a:xfrm rot="10800000">
            <a:off x="840863" y="1424505"/>
            <a:ext cx="6750093" cy="4187864"/>
            <a:chOff x="2887543" y="2393518"/>
            <a:chExt cx="5550049" cy="4038813"/>
          </a:xfrm>
        </p:grpSpPr>
        <p:pic>
          <p:nvPicPr>
            <p:cNvPr id="8"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7543" y="2393518"/>
              <a:ext cx="5189657" cy="40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6"/>
            <p:cNvSpPr txBox="1">
              <a:spLocks noChangeArrowheads="1"/>
            </p:cNvSpPr>
            <p:nvPr/>
          </p:nvSpPr>
          <p:spPr bwMode="auto">
            <a:xfrm rot="10800000">
              <a:off x="5864931" y="2433174"/>
              <a:ext cx="25726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1200" dirty="0"/>
                <a:t>Image source: Greasecar.com</a:t>
              </a:r>
            </a:p>
          </p:txBody>
        </p:sp>
      </p:grpSp>
      <p:grpSp>
        <p:nvGrpSpPr>
          <p:cNvPr id="25" name="Group 24"/>
          <p:cNvGrpSpPr/>
          <p:nvPr/>
        </p:nvGrpSpPr>
        <p:grpSpPr>
          <a:xfrm>
            <a:off x="255984" y="5895376"/>
            <a:ext cx="8049816" cy="975876"/>
            <a:chOff x="212527" y="5922791"/>
            <a:chExt cx="8049816" cy="975876"/>
          </a:xfrm>
        </p:grpSpPr>
        <p:grpSp>
          <p:nvGrpSpPr>
            <p:cNvPr id="26" name="Group 25"/>
            <p:cNvGrpSpPr/>
            <p:nvPr/>
          </p:nvGrpSpPr>
          <p:grpSpPr>
            <a:xfrm>
              <a:off x="212527" y="5922791"/>
              <a:ext cx="6577387" cy="943969"/>
              <a:chOff x="212527" y="5922791"/>
              <a:chExt cx="6577387" cy="943969"/>
            </a:xfrm>
          </p:grpSpPr>
          <p:grpSp>
            <p:nvGrpSpPr>
              <p:cNvPr id="28" name="Group 27"/>
              <p:cNvGrpSpPr/>
              <p:nvPr/>
            </p:nvGrpSpPr>
            <p:grpSpPr>
              <a:xfrm>
                <a:off x="212527" y="5922791"/>
                <a:ext cx="6577387" cy="802052"/>
                <a:chOff x="62948" y="6002309"/>
                <a:chExt cx="6577387" cy="802052"/>
              </a:xfrm>
            </p:grpSpPr>
            <p:grpSp>
              <p:nvGrpSpPr>
                <p:cNvPr id="31" name="Group 30"/>
                <p:cNvGrpSpPr/>
                <p:nvPr/>
              </p:nvGrpSpPr>
              <p:grpSpPr>
                <a:xfrm>
                  <a:off x="1141839" y="6002309"/>
                  <a:ext cx="5498496" cy="802052"/>
                  <a:chOff x="1141839" y="6002309"/>
                  <a:chExt cx="5498496" cy="802052"/>
                </a:xfrm>
              </p:grpSpPr>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pic>
                <p:nvPicPr>
                  <p:cNvPr id="34" name="Picture 33"/>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11976" y1="90816" x2="31138" y2="96939"/>
                                <a14:foregroundMark x1="87126" y1="8673" x2="87126" y2="8673"/>
                                <a14:foregroundMark x1="85030" y1="12245" x2="85030" y2="12245"/>
                                <a14:foregroundMark x1="31437" y1="60714" x2="46707" y2="51020"/>
                                <a14:foregroundMark x1="29341" y1="92347" x2="33533" y2="91837"/>
                                <a14:foregroundMark x1="94611" y1="82653" x2="81437" y2="84694"/>
                              </a14:backgroundRemoval>
                            </a14:imgEffect>
                          </a14:imgLayer>
                        </a14:imgProps>
                      </a:ext>
                    </a:extLst>
                  </a:blip>
                  <a:stretch>
                    <a:fillRect/>
                  </a:stretch>
                </p:blipFill>
                <p:spPr>
                  <a:xfrm>
                    <a:off x="3046756" y="6338994"/>
                    <a:ext cx="1019575" cy="465367"/>
                  </a:xfrm>
                  <a:prstGeom prst="rect">
                    <a:avLst/>
                  </a:prstGeom>
                </p:spPr>
              </p:pic>
              <p:cxnSp>
                <p:nvCxnSpPr>
                  <p:cNvPr id="35" name="Straight Arrow Connector 34"/>
                  <p:cNvCxnSpPr>
                    <a:stCxn id="32" idx="3"/>
                    <a:endCxn id="33"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p:cNvCxnSpPr>
                    <a:stCxn id="33" idx="3"/>
                    <a:endCxn id="34" idx="1"/>
                  </p:cNvCxnSpPr>
                  <p:nvPr/>
                </p:nvCxnSpPr>
                <p:spPr>
                  <a:xfrm>
                    <a:off x="2561175" y="6569824"/>
                    <a:ext cx="485581"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p:cNvCxnSpPr>
                    <a:stCxn id="34" idx="3"/>
                    <a:endCxn id="30" idx="1"/>
                  </p:cNvCxnSpPr>
                  <p:nvPr/>
                </p:nvCxnSpPr>
                <p:spPr>
                  <a:xfrm flipV="1">
                    <a:off x="4066331" y="6571677"/>
                    <a:ext cx="693872"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8" name="Picture 4" descr="http://www.clipsahoy.com/clipart2/as2031tn.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p:cNvCxnSpPr>
                    <a:stCxn id="30" idx="3"/>
                    <a:endCxn id="27" idx="1"/>
                  </p:cNvCxnSpPr>
                  <p:nvPr/>
                </p:nvCxnSpPr>
                <p:spPr>
                  <a:xfrm flipV="1">
                    <a:off x="5791486" y="6569823"/>
                    <a:ext cx="848849"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p:cNvCxnSpPr>
                    <a:stCxn id="34" idx="3"/>
                    <a:endCxn id="38"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2" name="Picture 2" descr="http://www.creativedining.com/wp-content/uploads/cds_logo.jpg"/>
                <p:cNvPicPr>
                  <a:picLocks noChangeAspect="1" noChangeArrowheads="1"/>
                </p:cNvPicPr>
                <p:nvPr/>
              </p:nvPicPr>
              <p:blipFill rotWithShape="1">
                <a:blip r:embed="rId9">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29" name="Rectangle 28"/>
              <p:cNvSpPr/>
              <p:nvPr/>
            </p:nvSpPr>
            <p:spPr>
              <a:xfrm>
                <a:off x="4701491" y="6069858"/>
                <a:ext cx="1470709" cy="788142"/>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7511" b="94935" l="4000" r="96000">
                            <a14:foregroundMark x1="22162" y1="74819" x2="22162" y2="82779"/>
                            <a14:foregroundMark x1="46270" y1="20984" x2="49730" y2="31693"/>
                            <a14:backgroundMark x1="21297" y1="20984" x2="21297" y2="20984"/>
                            <a14:backgroundMark x1="14811" y1="26339" x2="32541" y2="25470"/>
                            <a14:backgroundMark x1="15351" y1="29812" x2="33622" y2="26339"/>
                            <a14:backgroundMark x1="43568" y1="26918" x2="46270" y2="30246"/>
                            <a14:backgroundMark x1="52000" y1="20116" x2="52649" y2="28365"/>
                            <a14:backgroundMark x1="68108" y1="27496" x2="69622" y2="29233"/>
                            <a14:backgroundMark x1="60216" y1="76700" x2="71892" y2="76700"/>
                            <a14:backgroundMark x1="59027" y1="76700" x2="61297" y2="74819"/>
                            <a14:backgroundMark x1="66162" y1="71925" x2="63892" y2="74530"/>
                            <a14:backgroundMark x1="58162" y1="75398" x2="58378" y2="77858"/>
                            <a14:backgroundMark x1="12000" y1="55572" x2="12000" y2="55572"/>
                            <a14:backgroundMark x1="24973" y1="72504" x2="24973" y2="72504"/>
                            <a14:backgroundMark x1="26162" y1="81042" x2="26162" y2="89580"/>
                          </a14:backgroundRemoval>
                        </a14:imgEffect>
                      </a14:imgLayer>
                    </a14:imgProps>
                  </a:ext>
                  <a:ext uri="{28A0092B-C50C-407E-A947-70E740481C1C}">
                    <a14:useLocalDpi xmlns:a14="http://schemas.microsoft.com/office/drawing/2010/main" val="0"/>
                  </a:ext>
                </a:extLst>
              </a:blip>
              <a:srcRect l="6853" t="14798" r="5528"/>
              <a:stretch/>
            </p:blipFill>
            <p:spPr bwMode="auto">
              <a:xfrm>
                <a:off x="4909782" y="6117557"/>
                <a:ext cx="1031283" cy="7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7" name="Picture 8" descr="http://media.mlive.com/education_impact/photo/commons-lawncalvin2jpg-e33041260e118252_large.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7765" t="34152"/>
            <a:stretch/>
          </p:blipFill>
          <p:spPr bwMode="auto">
            <a:xfrm>
              <a:off x="6789914" y="6081943"/>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0655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Concern</a:t>
            </a:r>
            <a:endParaRPr lang="en-US" dirty="0"/>
          </a:p>
        </p:txBody>
      </p:sp>
      <p:sp>
        <p:nvSpPr>
          <p:cNvPr id="3" name="Content Placeholder 2"/>
          <p:cNvSpPr>
            <a:spLocks noGrp="1"/>
          </p:cNvSpPr>
          <p:nvPr>
            <p:ph idx="1"/>
          </p:nvPr>
        </p:nvSpPr>
        <p:spPr/>
        <p:txBody>
          <a:bodyPr/>
          <a:lstStyle/>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61</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dirty="0"/>
          </a:p>
        </p:txBody>
      </p:sp>
      <p:grpSp>
        <p:nvGrpSpPr>
          <p:cNvPr id="6" name="Group 5"/>
          <p:cNvGrpSpPr/>
          <p:nvPr/>
        </p:nvGrpSpPr>
        <p:grpSpPr>
          <a:xfrm>
            <a:off x="1143000" y="1295400"/>
            <a:ext cx="6248400" cy="4411662"/>
            <a:chOff x="1066800" y="1379538"/>
            <a:chExt cx="6891337" cy="5144558"/>
          </a:xfrm>
        </p:grpSpPr>
        <p:pic>
          <p:nvPicPr>
            <p:cNvPr id="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9538"/>
              <a:ext cx="6891337" cy="514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rot="161027">
              <a:off x="3089354" y="3519963"/>
              <a:ext cx="2667000" cy="1828800"/>
              <a:chOff x="3124200" y="3505200"/>
              <a:chExt cx="2667000" cy="1866900"/>
            </a:xfrm>
          </p:grpSpPr>
          <p:sp>
            <p:nvSpPr>
              <p:cNvPr id="10" name="Rectangle 9"/>
              <p:cNvSpPr/>
              <p:nvPr/>
            </p:nvSpPr>
            <p:spPr>
              <a:xfrm>
                <a:off x="3124200" y="3505200"/>
                <a:ext cx="2667000" cy="1866900"/>
              </a:xfrm>
              <a:prstGeom prst="rect">
                <a:avLst/>
              </a:prstGeom>
              <a:solidFill>
                <a:schemeClr val="bg1">
                  <a:lumMod val="65000"/>
                  <a:alpha val="61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21438973">
                <a:off x="3892549" y="4191000"/>
                <a:ext cx="1239838" cy="369332"/>
              </a:xfrm>
              <a:prstGeom prst="rect">
                <a:avLst/>
              </a:prstGeom>
              <a:noFill/>
            </p:spPr>
            <p:txBody>
              <a:bodyPr wrap="square" rtlCol="0">
                <a:spAutoFit/>
              </a:bodyPr>
              <a:lstStyle/>
              <a:p>
                <a:r>
                  <a:rPr lang="en-US" dirty="0" smtClean="0"/>
                  <a:t>WVO Tank</a:t>
                </a:r>
                <a:endParaRPr lang="en-US" dirty="0"/>
              </a:p>
            </p:txBody>
          </p:sp>
        </p:grpSp>
        <p:sp>
          <p:nvSpPr>
            <p:cNvPr id="12" name="Oval 11"/>
            <p:cNvSpPr/>
            <p:nvPr/>
          </p:nvSpPr>
          <p:spPr>
            <a:xfrm>
              <a:off x="2956451" y="2818764"/>
              <a:ext cx="3047999" cy="914400"/>
            </a:xfrm>
            <a:prstGeom prst="ellipse">
              <a:avLst/>
            </a:prstGeom>
            <a:noFill/>
            <a:ln w="3492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12527" y="5922791"/>
            <a:ext cx="8082249" cy="943969"/>
            <a:chOff x="212527" y="5922791"/>
            <a:chExt cx="8082249" cy="943969"/>
          </a:xfrm>
        </p:grpSpPr>
        <p:grpSp>
          <p:nvGrpSpPr>
            <p:cNvPr id="14" name="Group 13"/>
            <p:cNvGrpSpPr/>
            <p:nvPr/>
          </p:nvGrpSpPr>
          <p:grpSpPr>
            <a:xfrm>
              <a:off x="212527" y="5922791"/>
              <a:ext cx="8082249" cy="802052"/>
              <a:chOff x="62948" y="6002309"/>
              <a:chExt cx="8082249" cy="802052"/>
            </a:xfrm>
          </p:grpSpPr>
          <p:grpSp>
            <p:nvGrpSpPr>
              <p:cNvPr id="17" name="Group 16"/>
              <p:cNvGrpSpPr/>
              <p:nvPr/>
            </p:nvGrpSpPr>
            <p:grpSpPr>
              <a:xfrm>
                <a:off x="1141839" y="6002309"/>
                <a:ext cx="7003358" cy="802052"/>
                <a:chOff x="1141839" y="6002309"/>
                <a:chExt cx="7003358" cy="802052"/>
              </a:xfrm>
            </p:grpSpPr>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11976" y1="90816" x2="31138" y2="96939"/>
                              <a14:foregroundMark x1="87126" y1="8673" x2="87126" y2="8673"/>
                              <a14:foregroundMark x1="85030" y1="12245" x2="85030" y2="12245"/>
                              <a14:foregroundMark x1="31437" y1="60714" x2="46707" y2="51020"/>
                              <a14:foregroundMark x1="29341" y1="92347" x2="33533" y2="91837"/>
                              <a14:foregroundMark x1="94611" y1="82653" x2="81437" y2="84694"/>
                            </a14:backgroundRemoval>
                          </a14:imgEffect>
                        </a14:imgLayer>
                      </a14:imgProps>
                    </a:ext>
                  </a:extLst>
                </a:blip>
                <a:stretch>
                  <a:fillRect/>
                </a:stretch>
              </p:blipFill>
              <p:spPr>
                <a:xfrm>
                  <a:off x="3046756" y="6338994"/>
                  <a:ext cx="1019575" cy="465367"/>
                </a:xfrm>
                <a:prstGeom prst="rect">
                  <a:avLst/>
                </a:prstGeom>
              </p:spPr>
            </p:pic>
            <p:cxnSp>
              <p:nvCxnSpPr>
                <p:cNvPr id="21" name="Straight Arrow Connector 20"/>
                <p:cNvCxnSpPr>
                  <a:stCxn id="18" idx="3"/>
                  <a:endCxn id="19"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p:cNvCxnSpPr>
                  <a:stCxn id="19" idx="3"/>
                  <a:endCxn id="20" idx="1"/>
                </p:cNvCxnSpPr>
                <p:nvPr/>
              </p:nvCxnSpPr>
              <p:spPr>
                <a:xfrm>
                  <a:off x="2561175" y="6569824"/>
                  <a:ext cx="485581"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20" idx="3"/>
                  <a:endCxn id="16" idx="1"/>
                </p:cNvCxnSpPr>
                <p:nvPr/>
              </p:nvCxnSpPr>
              <p:spPr>
                <a:xfrm flipV="1">
                  <a:off x="4066331" y="6571677"/>
                  <a:ext cx="693872"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4" name="Picture 4" descr="http://www.clipsahoy.com/clipart2/as2031tn.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26" name="Straight Arrow Connector 25"/>
                <p:cNvCxnSpPr>
                  <a:stCxn id="16" idx="3"/>
                  <a:endCxn id="25" idx="1"/>
                </p:cNvCxnSpPr>
                <p:nvPr/>
              </p:nvCxnSpPr>
              <p:spPr>
                <a:xfrm flipV="1">
                  <a:off x="5791486" y="6569902"/>
                  <a:ext cx="838548" cy="177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20" idx="3"/>
                  <a:endCxn id="24"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8" name="Picture 2" descr="http://www.creativedining.com/wp-content/uploads/cds_logo.jpg"/>
              <p:cNvPicPr>
                <a:picLocks noChangeAspect="1" noChangeArrowheads="1"/>
              </p:cNvPicPr>
              <p:nvPr/>
            </p:nvPicPr>
            <p:blipFill rotWithShape="1">
              <a:blip r:embed="rId9">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4701491" y="6069858"/>
              <a:ext cx="1470709" cy="788142"/>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7511" b="94935" l="4000" r="96000">
                          <a14:foregroundMark x1="22162" y1="74819" x2="22162" y2="82779"/>
                          <a14:foregroundMark x1="46270" y1="20984" x2="49730" y2="31693"/>
                          <a14:backgroundMark x1="21297" y1="20984" x2="21297" y2="20984"/>
                          <a14:backgroundMark x1="14811" y1="26339" x2="32541" y2="25470"/>
                          <a14:backgroundMark x1="15351" y1="29812" x2="33622" y2="26339"/>
                          <a14:backgroundMark x1="43568" y1="26918" x2="46270" y2="30246"/>
                          <a14:backgroundMark x1="52000" y1="20116" x2="52649" y2="28365"/>
                          <a14:backgroundMark x1="68108" y1="27496" x2="69622" y2="29233"/>
                          <a14:backgroundMark x1="60216" y1="76700" x2="71892" y2="76700"/>
                          <a14:backgroundMark x1="59027" y1="76700" x2="61297" y2="74819"/>
                          <a14:backgroundMark x1="66162" y1="71925" x2="63892" y2="74530"/>
                          <a14:backgroundMark x1="58162" y1="75398" x2="58378" y2="77858"/>
                          <a14:backgroundMark x1="12000" y1="55572" x2="12000" y2="55572"/>
                          <a14:backgroundMark x1="24973" y1="72504" x2="24973" y2="72504"/>
                          <a14:backgroundMark x1="26162" y1="81042" x2="26162" y2="89580"/>
                        </a14:backgroundRemoval>
                      </a14:imgEffect>
                    </a14:imgLayer>
                  </a14:imgProps>
                </a:ext>
                <a:ext uri="{28A0092B-C50C-407E-A947-70E740481C1C}">
                  <a14:useLocalDpi xmlns:a14="http://schemas.microsoft.com/office/drawing/2010/main" val="0"/>
                </a:ext>
              </a:extLst>
            </a:blip>
            <a:srcRect l="6853" t="14798" r="5528"/>
            <a:stretch/>
          </p:blipFill>
          <p:spPr bwMode="auto">
            <a:xfrm>
              <a:off x="4909782" y="6117557"/>
              <a:ext cx="1031283" cy="7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6358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858000" cy="1143000"/>
          </a:xfrm>
        </p:spPr>
        <p:txBody>
          <a:bodyPr/>
          <a:lstStyle/>
          <a:p>
            <a:pPr algn="ctr"/>
            <a:r>
              <a:rPr lang="en-US" dirty="0" smtClean="0"/>
              <a:t>Yearly Lawnmower Usage </a:t>
            </a:r>
            <a:r>
              <a:rPr lang="en-US" sz="2600" dirty="0" smtClean="0"/>
              <a:t>(hours/model)</a:t>
            </a:r>
            <a:endParaRPr lang="en-US" sz="2600"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62</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80393762"/>
              </p:ext>
            </p:extLst>
          </p:nvPr>
        </p:nvGraphicFramePr>
        <p:xfrm>
          <a:off x="685800" y="702362"/>
          <a:ext cx="7620000" cy="3459717"/>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0586" y="4255022"/>
            <a:ext cx="1665120" cy="1248840"/>
          </a:xfrm>
          <a:prstGeom prst="rect">
            <a:avLst/>
          </a:prstGeom>
        </p:spPr>
      </p:pic>
      <p:sp>
        <p:nvSpPr>
          <p:cNvPr id="7" name="Oval 6"/>
          <p:cNvSpPr/>
          <p:nvPr/>
        </p:nvSpPr>
        <p:spPr>
          <a:xfrm>
            <a:off x="3350146" y="3733800"/>
            <a:ext cx="2286000" cy="428279"/>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4238457"/>
            <a:ext cx="1687207" cy="1265405"/>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4250543"/>
            <a:ext cx="1671092" cy="1253319"/>
          </a:xfrm>
          <a:prstGeom prst="rect">
            <a:avLst/>
          </a:prstGeom>
        </p:spPr>
      </p:pic>
      <p:grpSp>
        <p:nvGrpSpPr>
          <p:cNvPr id="42" name="Group 41"/>
          <p:cNvGrpSpPr/>
          <p:nvPr/>
        </p:nvGrpSpPr>
        <p:grpSpPr>
          <a:xfrm>
            <a:off x="255984" y="5895376"/>
            <a:ext cx="8049816" cy="975876"/>
            <a:chOff x="212527" y="5922791"/>
            <a:chExt cx="8049816" cy="975876"/>
          </a:xfrm>
        </p:grpSpPr>
        <p:grpSp>
          <p:nvGrpSpPr>
            <p:cNvPr id="38" name="Group 37"/>
            <p:cNvGrpSpPr/>
            <p:nvPr/>
          </p:nvGrpSpPr>
          <p:grpSpPr>
            <a:xfrm>
              <a:off x="212527" y="5922791"/>
              <a:ext cx="6577387" cy="943969"/>
              <a:chOff x="212527" y="5922791"/>
              <a:chExt cx="6577387" cy="943969"/>
            </a:xfrm>
          </p:grpSpPr>
          <p:grpSp>
            <p:nvGrpSpPr>
              <p:cNvPr id="12" name="Group 11"/>
              <p:cNvGrpSpPr/>
              <p:nvPr/>
            </p:nvGrpSpPr>
            <p:grpSpPr>
              <a:xfrm>
                <a:off x="212527" y="5922791"/>
                <a:ext cx="6577387" cy="802052"/>
                <a:chOff x="62948" y="6002309"/>
                <a:chExt cx="6577387" cy="802052"/>
              </a:xfrm>
            </p:grpSpPr>
            <p:grpSp>
              <p:nvGrpSpPr>
                <p:cNvPr id="13" name="Group 12"/>
                <p:cNvGrpSpPr/>
                <p:nvPr/>
              </p:nvGrpSpPr>
              <p:grpSpPr>
                <a:xfrm>
                  <a:off x="1141839" y="6002309"/>
                  <a:ext cx="5498496" cy="802052"/>
                  <a:chOff x="1141839" y="6002309"/>
                  <a:chExt cx="5498496" cy="802052"/>
                </a:xfrm>
              </p:grpSpPr>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pic>
                <p:nvPicPr>
                  <p:cNvPr id="17" name="Picture 16"/>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11976" y1="90816" x2="31138" y2="96939"/>
                                <a14:foregroundMark x1="87126" y1="8673" x2="87126" y2="8673"/>
                                <a14:foregroundMark x1="85030" y1="12245" x2="85030" y2="12245"/>
                                <a14:foregroundMark x1="31437" y1="60714" x2="46707" y2="51020"/>
                                <a14:foregroundMark x1="29341" y1="92347" x2="33533" y2="91837"/>
                                <a14:foregroundMark x1="94611" y1="82653" x2="81437" y2="84694"/>
                              </a14:backgroundRemoval>
                            </a14:imgEffect>
                          </a14:imgLayer>
                        </a14:imgProps>
                      </a:ext>
                    </a:extLst>
                  </a:blip>
                  <a:stretch>
                    <a:fillRect/>
                  </a:stretch>
                </p:blipFill>
                <p:spPr>
                  <a:xfrm>
                    <a:off x="3046756" y="6338994"/>
                    <a:ext cx="1019575" cy="465367"/>
                  </a:xfrm>
                  <a:prstGeom prst="rect">
                    <a:avLst/>
                  </a:prstGeom>
                </p:spPr>
              </p:pic>
              <p:cxnSp>
                <p:nvCxnSpPr>
                  <p:cNvPr id="19" name="Straight Arrow Connector 18"/>
                  <p:cNvCxnSpPr>
                    <a:stCxn id="15" idx="3"/>
                    <a:endCxn id="16"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p:cNvCxnSpPr>
                    <a:stCxn id="16" idx="3"/>
                    <a:endCxn id="17" idx="1"/>
                  </p:cNvCxnSpPr>
                  <p:nvPr/>
                </p:nvCxnSpPr>
                <p:spPr>
                  <a:xfrm>
                    <a:off x="2561175" y="6569824"/>
                    <a:ext cx="485581"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p:cNvCxnSpPr>
                    <a:stCxn id="17" idx="3"/>
                    <a:endCxn id="33" idx="1"/>
                  </p:cNvCxnSpPr>
                  <p:nvPr/>
                </p:nvCxnSpPr>
                <p:spPr>
                  <a:xfrm flipV="1">
                    <a:off x="4066331" y="6571677"/>
                    <a:ext cx="693872"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2" name="Picture 4" descr="http://www.clipsahoy.com/clipart2/as2031tn.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Arrow Connector 23"/>
                  <p:cNvCxnSpPr>
                    <a:stCxn id="33" idx="3"/>
                    <a:endCxn id="39" idx="1"/>
                  </p:cNvCxnSpPr>
                  <p:nvPr/>
                </p:nvCxnSpPr>
                <p:spPr>
                  <a:xfrm flipV="1">
                    <a:off x="5791486" y="6569823"/>
                    <a:ext cx="848849"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17" idx="3"/>
                    <a:endCxn id="22"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5" name="Picture 2" descr="http://www.creativedining.com/wp-content/uploads/cds_logo.jpg"/>
                <p:cNvPicPr>
                  <a:picLocks noChangeAspect="1" noChangeArrowheads="1"/>
                </p:cNvPicPr>
                <p:nvPr/>
              </p:nvPicPr>
              <p:blipFill rotWithShape="1">
                <a:blip r:embed="rId12">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4701491" y="6069858"/>
                <a:ext cx="1470709" cy="788142"/>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7511" b="94935" l="4000" r="96000">
                            <a14:foregroundMark x1="22162" y1="74819" x2="22162" y2="82779"/>
                            <a14:foregroundMark x1="46270" y1="20984" x2="49730" y2="31693"/>
                            <a14:backgroundMark x1="21297" y1="20984" x2="21297" y2="20984"/>
                            <a14:backgroundMark x1="14811" y1="26339" x2="32541" y2="25470"/>
                            <a14:backgroundMark x1="15351" y1="29812" x2="33622" y2="26339"/>
                            <a14:backgroundMark x1="43568" y1="26918" x2="46270" y2="30246"/>
                            <a14:backgroundMark x1="52000" y1="20116" x2="52649" y2="28365"/>
                            <a14:backgroundMark x1="68108" y1="27496" x2="69622" y2="29233"/>
                            <a14:backgroundMark x1="60216" y1="76700" x2="71892" y2="76700"/>
                            <a14:backgroundMark x1="59027" y1="76700" x2="61297" y2="74819"/>
                            <a14:backgroundMark x1="66162" y1="71925" x2="63892" y2="74530"/>
                            <a14:backgroundMark x1="58162" y1="75398" x2="58378" y2="77858"/>
                            <a14:backgroundMark x1="12000" y1="55572" x2="12000" y2="55572"/>
                            <a14:backgroundMark x1="24973" y1="72504" x2="24973" y2="72504"/>
                            <a14:backgroundMark x1="26162" y1="81042" x2="26162" y2="89580"/>
                          </a14:backgroundRemoval>
                        </a14:imgEffect>
                      </a14:imgLayer>
                    </a14:imgProps>
                  </a:ext>
                  <a:ext uri="{28A0092B-C50C-407E-A947-70E740481C1C}">
                    <a14:useLocalDpi xmlns:a14="http://schemas.microsoft.com/office/drawing/2010/main" val="0"/>
                  </a:ext>
                </a:extLst>
              </a:blip>
              <a:srcRect l="6853" t="14798" r="5528"/>
              <a:stretch/>
            </p:blipFill>
            <p:spPr bwMode="auto">
              <a:xfrm>
                <a:off x="4909782" y="6117557"/>
                <a:ext cx="1031283" cy="7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8" descr="http://media.mlive.com/education_impact/photo/commons-lawncalvin2jpg-e33041260e118252_large.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7765" t="34152"/>
            <a:stretch/>
          </p:blipFill>
          <p:spPr bwMode="auto">
            <a:xfrm>
              <a:off x="6789914" y="6081943"/>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4754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Temperature Solution</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63</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pic>
        <p:nvPicPr>
          <p:cNvPr id="1026" name="Picture 2" descr="Product imag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96" b="98082" l="2000" r="98889"/>
                    </a14:imgEffect>
                  </a14:imgLayer>
                </a14:imgProps>
              </a:ext>
              <a:ext uri="{28A0092B-C50C-407E-A947-70E740481C1C}">
                <a14:useLocalDpi xmlns:a14="http://schemas.microsoft.com/office/drawing/2010/main" val="0"/>
              </a:ext>
            </a:extLst>
          </a:blip>
          <a:srcRect/>
          <a:stretch>
            <a:fillRect/>
          </a:stretch>
        </p:blipFill>
        <p:spPr bwMode="auto">
          <a:xfrm>
            <a:off x="1981200" y="1401073"/>
            <a:ext cx="5105400" cy="41410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1676400" y="5265122"/>
            <a:ext cx="236817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a:r>
              <a:rPr lang="en-US" sz="1200" dirty="0"/>
              <a:t>Image source: </a:t>
            </a:r>
            <a:r>
              <a:rPr lang="en-US" sz="1200" dirty="0" err="1" smtClean="0"/>
              <a:t>Zoro</a:t>
            </a:r>
            <a:r>
              <a:rPr lang="en-US" sz="1200" dirty="0" smtClean="0"/>
              <a:t> Tools</a:t>
            </a:r>
            <a:endParaRPr lang="en-US" sz="1200" dirty="0"/>
          </a:p>
        </p:txBody>
      </p:sp>
      <p:grpSp>
        <p:nvGrpSpPr>
          <p:cNvPr id="23" name="Group 22"/>
          <p:cNvGrpSpPr/>
          <p:nvPr/>
        </p:nvGrpSpPr>
        <p:grpSpPr>
          <a:xfrm>
            <a:off x="255984" y="5895376"/>
            <a:ext cx="8049816" cy="975876"/>
            <a:chOff x="212527" y="5922791"/>
            <a:chExt cx="8049816" cy="975876"/>
          </a:xfrm>
        </p:grpSpPr>
        <p:grpSp>
          <p:nvGrpSpPr>
            <p:cNvPr id="24" name="Group 23"/>
            <p:cNvGrpSpPr/>
            <p:nvPr/>
          </p:nvGrpSpPr>
          <p:grpSpPr>
            <a:xfrm>
              <a:off x="212527" y="5922791"/>
              <a:ext cx="6577387" cy="943969"/>
              <a:chOff x="212527" y="5922791"/>
              <a:chExt cx="6577387" cy="943969"/>
            </a:xfrm>
          </p:grpSpPr>
          <p:grpSp>
            <p:nvGrpSpPr>
              <p:cNvPr id="26" name="Group 25"/>
              <p:cNvGrpSpPr/>
              <p:nvPr/>
            </p:nvGrpSpPr>
            <p:grpSpPr>
              <a:xfrm>
                <a:off x="212527" y="5922791"/>
                <a:ext cx="6577387" cy="802052"/>
                <a:chOff x="62948" y="6002309"/>
                <a:chExt cx="6577387" cy="802052"/>
              </a:xfrm>
            </p:grpSpPr>
            <p:grpSp>
              <p:nvGrpSpPr>
                <p:cNvPr id="29" name="Group 28"/>
                <p:cNvGrpSpPr/>
                <p:nvPr/>
              </p:nvGrpSpPr>
              <p:grpSpPr>
                <a:xfrm>
                  <a:off x="1141839" y="6002309"/>
                  <a:ext cx="5498496" cy="802052"/>
                  <a:chOff x="1141839" y="6002309"/>
                  <a:chExt cx="5498496" cy="802052"/>
                </a:xfrm>
              </p:grpSpPr>
              <p:pic>
                <p:nvPicPr>
                  <p:cNvPr id="31" name="Picture 30"/>
                  <p:cNvPicPr>
                    <a:picLocks noChangeAspect="1"/>
                  </p:cNvPicPr>
                  <p:nvPr/>
                </p:nvPicPr>
                <p:blipFill>
                  <a:blip r:embed="rId5">
                    <a:extLst>
                      <a:ext uri="{BEBA8EAE-BF5A-486C-A8C5-ECC9F3942E4B}">
                        <a14:imgProps xmlns:a14="http://schemas.microsoft.com/office/drawing/2010/main">
                          <a14:imgLayer r:embed="rId6">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pic>
                <p:nvPicPr>
                  <p:cNvPr id="32" name="Picture 31"/>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1976" y1="90816" x2="31138" y2="96939"/>
                                <a14:foregroundMark x1="87126" y1="8673" x2="87126" y2="8673"/>
                                <a14:foregroundMark x1="85030" y1="12245" x2="85030" y2="12245"/>
                                <a14:foregroundMark x1="31437" y1="60714" x2="46707" y2="51020"/>
                                <a14:foregroundMark x1="29341" y1="92347" x2="33533" y2="91837"/>
                                <a14:foregroundMark x1="94611" y1="82653" x2="81437" y2="84694"/>
                              </a14:backgroundRemoval>
                            </a14:imgEffect>
                          </a14:imgLayer>
                        </a14:imgProps>
                      </a:ext>
                    </a:extLst>
                  </a:blip>
                  <a:stretch>
                    <a:fillRect/>
                  </a:stretch>
                </p:blipFill>
                <p:spPr>
                  <a:xfrm>
                    <a:off x="3046756" y="6338994"/>
                    <a:ext cx="1019575" cy="465367"/>
                  </a:xfrm>
                  <a:prstGeom prst="rect">
                    <a:avLst/>
                  </a:prstGeom>
                </p:spPr>
              </p:pic>
              <p:cxnSp>
                <p:nvCxnSpPr>
                  <p:cNvPr id="33" name="Straight Arrow Connector 32"/>
                  <p:cNvCxnSpPr>
                    <a:stCxn id="30" idx="3"/>
                    <a:endCxn id="31"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p:cNvCxnSpPr>
                    <a:stCxn id="31" idx="3"/>
                    <a:endCxn id="32" idx="1"/>
                  </p:cNvCxnSpPr>
                  <p:nvPr/>
                </p:nvCxnSpPr>
                <p:spPr>
                  <a:xfrm>
                    <a:off x="2561175" y="6569824"/>
                    <a:ext cx="485581"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p:cNvCxnSpPr>
                    <a:stCxn id="32" idx="3"/>
                    <a:endCxn id="28" idx="1"/>
                  </p:cNvCxnSpPr>
                  <p:nvPr/>
                </p:nvCxnSpPr>
                <p:spPr>
                  <a:xfrm flipV="1">
                    <a:off x="4066331" y="6571677"/>
                    <a:ext cx="693872"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6" name="Picture 4" descr="http://www.clipsahoy.com/clipart2/as2031tn.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Arrow Connector 36"/>
                  <p:cNvCxnSpPr>
                    <a:stCxn id="28" idx="3"/>
                    <a:endCxn id="25" idx="1"/>
                  </p:cNvCxnSpPr>
                  <p:nvPr/>
                </p:nvCxnSpPr>
                <p:spPr>
                  <a:xfrm flipV="1">
                    <a:off x="5791486" y="6569823"/>
                    <a:ext cx="848849"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p:cNvCxnSpPr>
                    <a:stCxn id="32" idx="3"/>
                    <a:endCxn id="36"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0" name="Picture 2" descr="http://www.creativedining.com/wp-content/uploads/cds_logo.jpg"/>
                <p:cNvPicPr>
                  <a:picLocks noChangeAspect="1" noChangeArrowheads="1"/>
                </p:cNvPicPr>
                <p:nvPr/>
              </p:nvPicPr>
              <p:blipFill rotWithShape="1">
                <a:blip r:embed="rId10">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4701491" y="6069858"/>
                <a:ext cx="1470709" cy="788142"/>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7511" b="94935" l="4000" r="96000">
                            <a14:foregroundMark x1="22162" y1="74819" x2="22162" y2="82779"/>
                            <a14:foregroundMark x1="46270" y1="20984" x2="49730" y2="31693"/>
                            <a14:backgroundMark x1="21297" y1="20984" x2="21297" y2="20984"/>
                            <a14:backgroundMark x1="14811" y1="26339" x2="32541" y2="25470"/>
                            <a14:backgroundMark x1="15351" y1="29812" x2="33622" y2="26339"/>
                            <a14:backgroundMark x1="43568" y1="26918" x2="46270" y2="30246"/>
                            <a14:backgroundMark x1="52000" y1="20116" x2="52649" y2="28365"/>
                            <a14:backgroundMark x1="68108" y1="27496" x2="69622" y2="29233"/>
                            <a14:backgroundMark x1="60216" y1="76700" x2="71892" y2="76700"/>
                            <a14:backgroundMark x1="59027" y1="76700" x2="61297" y2="74819"/>
                            <a14:backgroundMark x1="66162" y1="71925" x2="63892" y2="74530"/>
                            <a14:backgroundMark x1="58162" y1="75398" x2="58378" y2="77858"/>
                            <a14:backgroundMark x1="12000" y1="55572" x2="12000" y2="55572"/>
                            <a14:backgroundMark x1="24973" y1="72504" x2="24973" y2="72504"/>
                            <a14:backgroundMark x1="26162" y1="81042" x2="26162" y2="89580"/>
                          </a14:backgroundRemoval>
                        </a14:imgEffect>
                      </a14:imgLayer>
                    </a14:imgProps>
                  </a:ext>
                  <a:ext uri="{28A0092B-C50C-407E-A947-70E740481C1C}">
                    <a14:useLocalDpi xmlns:a14="http://schemas.microsoft.com/office/drawing/2010/main" val="0"/>
                  </a:ext>
                </a:extLst>
              </a:blip>
              <a:srcRect l="6853" t="14798" r="5528"/>
              <a:stretch/>
            </p:blipFill>
            <p:spPr bwMode="auto">
              <a:xfrm>
                <a:off x="4909782" y="6117557"/>
                <a:ext cx="1031283" cy="7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8" descr="http://media.mlive.com/education_impact/photo/commons-lawncalvin2jpg-e33041260e118252_large.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7765" t="34152"/>
            <a:stretch/>
          </p:blipFill>
          <p:spPr bwMode="auto">
            <a:xfrm>
              <a:off x="6789914" y="6081943"/>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62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842125" cy="1143000"/>
          </a:xfrm>
        </p:spPr>
        <p:txBody>
          <a:bodyPr/>
          <a:lstStyle/>
          <a:p>
            <a:r>
              <a:rPr lang="en-US" dirty="0" smtClean="0"/>
              <a:t>Controller Location</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64</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462209"/>
            <a:ext cx="7412651" cy="4167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446096" y="2017739"/>
            <a:ext cx="3848100" cy="1931670"/>
            <a:chOff x="1447800" y="2259330"/>
            <a:chExt cx="3848100" cy="1931670"/>
          </a:xfrm>
        </p:grpSpPr>
        <p:sp>
          <p:nvSpPr>
            <p:cNvPr id="6" name="Oval 5"/>
            <p:cNvSpPr/>
            <p:nvPr/>
          </p:nvSpPr>
          <p:spPr>
            <a:xfrm>
              <a:off x="1447800" y="2286000"/>
              <a:ext cx="1981200" cy="1905000"/>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05200" y="2259330"/>
              <a:ext cx="1790700" cy="1714500"/>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255984" y="5895376"/>
            <a:ext cx="8049816" cy="975876"/>
            <a:chOff x="212527" y="5922791"/>
            <a:chExt cx="8049816" cy="975876"/>
          </a:xfrm>
        </p:grpSpPr>
        <p:grpSp>
          <p:nvGrpSpPr>
            <p:cNvPr id="25" name="Group 24"/>
            <p:cNvGrpSpPr/>
            <p:nvPr/>
          </p:nvGrpSpPr>
          <p:grpSpPr>
            <a:xfrm>
              <a:off x="212527" y="5922791"/>
              <a:ext cx="6577387" cy="943969"/>
              <a:chOff x="212527" y="5922791"/>
              <a:chExt cx="6577387" cy="943969"/>
            </a:xfrm>
          </p:grpSpPr>
          <p:grpSp>
            <p:nvGrpSpPr>
              <p:cNvPr id="27" name="Group 26"/>
              <p:cNvGrpSpPr/>
              <p:nvPr/>
            </p:nvGrpSpPr>
            <p:grpSpPr>
              <a:xfrm>
                <a:off x="212527" y="5922791"/>
                <a:ext cx="6577387" cy="802052"/>
                <a:chOff x="62948" y="6002309"/>
                <a:chExt cx="6577387" cy="802052"/>
              </a:xfrm>
            </p:grpSpPr>
            <p:grpSp>
              <p:nvGrpSpPr>
                <p:cNvPr id="30" name="Group 29"/>
                <p:cNvGrpSpPr/>
                <p:nvPr/>
              </p:nvGrpSpPr>
              <p:grpSpPr>
                <a:xfrm>
                  <a:off x="1141839" y="6002309"/>
                  <a:ext cx="5498496" cy="802052"/>
                  <a:chOff x="1141839" y="6002309"/>
                  <a:chExt cx="5498496" cy="802052"/>
                </a:xfrm>
              </p:grpSpPr>
              <p:pic>
                <p:nvPicPr>
                  <p:cNvPr id="32" name="Picture 31"/>
                  <p:cNvPicPr>
                    <a:picLocks noChangeAspect="1"/>
                  </p:cNvPicPr>
                  <p:nvPr/>
                </p:nvPicPr>
                <p:blipFill>
                  <a:blip r:embed="rId4">
                    <a:extLst>
                      <a:ext uri="{BEBA8EAE-BF5A-486C-A8C5-ECC9F3942E4B}">
                        <a14:imgProps xmlns:a14="http://schemas.microsoft.com/office/drawing/2010/main">
                          <a14:imgLayer r:embed="rId5">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pic>
                <p:nvPicPr>
                  <p:cNvPr id="33" name="Picture 32"/>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11976" y1="90816" x2="31138" y2="96939"/>
                                <a14:foregroundMark x1="87126" y1="8673" x2="87126" y2="8673"/>
                                <a14:foregroundMark x1="85030" y1="12245" x2="85030" y2="12245"/>
                                <a14:foregroundMark x1="31437" y1="60714" x2="46707" y2="51020"/>
                                <a14:foregroundMark x1="29341" y1="92347" x2="33533" y2="91837"/>
                                <a14:foregroundMark x1="94611" y1="82653" x2="81437" y2="84694"/>
                              </a14:backgroundRemoval>
                            </a14:imgEffect>
                          </a14:imgLayer>
                        </a14:imgProps>
                      </a:ext>
                    </a:extLst>
                  </a:blip>
                  <a:stretch>
                    <a:fillRect/>
                  </a:stretch>
                </p:blipFill>
                <p:spPr>
                  <a:xfrm>
                    <a:off x="3046756" y="6338994"/>
                    <a:ext cx="1019575" cy="465367"/>
                  </a:xfrm>
                  <a:prstGeom prst="rect">
                    <a:avLst/>
                  </a:prstGeom>
                </p:spPr>
              </p:pic>
              <p:cxnSp>
                <p:nvCxnSpPr>
                  <p:cNvPr id="34" name="Straight Arrow Connector 33"/>
                  <p:cNvCxnSpPr>
                    <a:stCxn id="31" idx="3"/>
                    <a:endCxn id="32"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p:cNvCxnSpPr>
                    <a:stCxn id="32" idx="3"/>
                    <a:endCxn id="33" idx="1"/>
                  </p:cNvCxnSpPr>
                  <p:nvPr/>
                </p:nvCxnSpPr>
                <p:spPr>
                  <a:xfrm>
                    <a:off x="2561175" y="6569824"/>
                    <a:ext cx="485581"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p:cNvCxnSpPr>
                    <a:stCxn id="33" idx="3"/>
                    <a:endCxn id="29" idx="1"/>
                  </p:cNvCxnSpPr>
                  <p:nvPr/>
                </p:nvCxnSpPr>
                <p:spPr>
                  <a:xfrm flipV="1">
                    <a:off x="4066331" y="6571677"/>
                    <a:ext cx="693872"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7" name="Picture 4" descr="http://www.clipsahoy.com/clipart2/as2031tn.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p:cNvCxnSpPr>
                    <a:stCxn id="29" idx="3"/>
                    <a:endCxn id="26" idx="1"/>
                  </p:cNvCxnSpPr>
                  <p:nvPr/>
                </p:nvCxnSpPr>
                <p:spPr>
                  <a:xfrm flipV="1">
                    <a:off x="5791486" y="6569823"/>
                    <a:ext cx="848849"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p:cNvCxnSpPr>
                    <a:stCxn id="33" idx="3"/>
                    <a:endCxn id="37"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31" name="Picture 2" descr="http://www.creativedining.com/wp-content/uploads/cds_logo.jpg"/>
                <p:cNvPicPr>
                  <a:picLocks noChangeAspect="1" noChangeArrowheads="1"/>
                </p:cNvPicPr>
                <p:nvPr/>
              </p:nvPicPr>
              <p:blipFill rotWithShape="1">
                <a:blip r:embed="rId9">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4701491" y="6069858"/>
                <a:ext cx="1470709" cy="788142"/>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7511" b="94935" l="4000" r="96000">
                            <a14:foregroundMark x1="22162" y1="74819" x2="22162" y2="82779"/>
                            <a14:foregroundMark x1="46270" y1="20984" x2="49730" y2="31693"/>
                            <a14:backgroundMark x1="21297" y1="20984" x2="21297" y2="20984"/>
                            <a14:backgroundMark x1="14811" y1="26339" x2="32541" y2="25470"/>
                            <a14:backgroundMark x1="15351" y1="29812" x2="33622" y2="26339"/>
                            <a14:backgroundMark x1="43568" y1="26918" x2="46270" y2="30246"/>
                            <a14:backgroundMark x1="52000" y1="20116" x2="52649" y2="28365"/>
                            <a14:backgroundMark x1="68108" y1="27496" x2="69622" y2="29233"/>
                            <a14:backgroundMark x1="60216" y1="76700" x2="71892" y2="76700"/>
                            <a14:backgroundMark x1="59027" y1="76700" x2="61297" y2="74819"/>
                            <a14:backgroundMark x1="66162" y1="71925" x2="63892" y2="74530"/>
                            <a14:backgroundMark x1="58162" y1="75398" x2="58378" y2="77858"/>
                            <a14:backgroundMark x1="12000" y1="55572" x2="12000" y2="55572"/>
                            <a14:backgroundMark x1="24973" y1="72504" x2="24973" y2="72504"/>
                            <a14:backgroundMark x1="26162" y1="81042" x2="26162" y2="89580"/>
                          </a14:backgroundRemoval>
                        </a14:imgEffect>
                      </a14:imgLayer>
                    </a14:imgProps>
                  </a:ext>
                  <a:ext uri="{28A0092B-C50C-407E-A947-70E740481C1C}">
                    <a14:useLocalDpi xmlns:a14="http://schemas.microsoft.com/office/drawing/2010/main" val="0"/>
                  </a:ext>
                </a:extLst>
              </a:blip>
              <a:srcRect l="6853" t="14798" r="5528"/>
              <a:stretch/>
            </p:blipFill>
            <p:spPr bwMode="auto">
              <a:xfrm>
                <a:off x="4909782" y="6117557"/>
                <a:ext cx="1031283" cy="7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8" descr="http://media.mlive.com/education_impact/photo/commons-lawncalvin2jpg-e33041260e118252_large.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7765" t="34152"/>
            <a:stretch/>
          </p:blipFill>
          <p:spPr bwMode="auto">
            <a:xfrm>
              <a:off x="6789914" y="6081943"/>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213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Outline</a:t>
            </a:r>
            <a:endParaRPr lang="en-US" dirty="0"/>
          </a:p>
        </p:txBody>
      </p:sp>
      <p:sp>
        <p:nvSpPr>
          <p:cNvPr id="4" name="Slide Number Placeholder 3"/>
          <p:cNvSpPr>
            <a:spLocks noGrp="1"/>
          </p:cNvSpPr>
          <p:nvPr>
            <p:ph type="sldNum" sz="quarter" idx="10"/>
          </p:nvPr>
        </p:nvSpPr>
        <p:spPr/>
        <p:txBody>
          <a:bodyPr/>
          <a:lstStyle/>
          <a:p>
            <a:pPr>
              <a:defRPr/>
            </a:pPr>
            <a:fld id="{D35DE2D1-C7C7-4E9B-AAD0-BE423C0FB56A}" type="slidenum">
              <a:rPr lang="en-US" smtClean="0"/>
              <a:pPr>
                <a:defRPr/>
              </a:pPr>
              <a:t>65</a:t>
            </a:fld>
            <a:endParaRPr lang="en-US"/>
          </a:p>
        </p:txBody>
      </p:sp>
      <p:sp>
        <p:nvSpPr>
          <p:cNvPr id="5" name="Date Placeholder 4"/>
          <p:cNvSpPr>
            <a:spLocks noGrp="1"/>
          </p:cNvSpPr>
          <p:nvPr>
            <p:ph type="dt" sz="half" idx="12"/>
          </p:nvPr>
        </p:nvSpPr>
        <p:spPr/>
        <p:txBody>
          <a:bodyPr/>
          <a:lstStyle/>
          <a:p>
            <a:pPr>
              <a:defRPr/>
            </a:pPr>
            <a:r>
              <a:rPr lang="en-US" smtClean="0"/>
              <a:t>12/09/2013</a:t>
            </a:r>
            <a:endParaRPr lang="en-US"/>
          </a:p>
        </p:txBody>
      </p:sp>
      <p:pic>
        <p:nvPicPr>
          <p:cNvPr id="1026" name="Picture 2" descr="http://www.creativedining.com/wp-content/uploads/cds_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t="23301" r="24904" b="14564"/>
          <a:stretch/>
        </p:blipFill>
        <p:spPr bwMode="auto">
          <a:xfrm>
            <a:off x="212924" y="4552041"/>
            <a:ext cx="2038349" cy="332792"/>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stretch>
            <a:fillRect/>
          </a:stretch>
        </p:blipFill>
        <p:spPr>
          <a:xfrm>
            <a:off x="10055225" y="9286888"/>
            <a:ext cx="436194" cy="411029"/>
          </a:xfrm>
          <a:prstGeom prst="rect">
            <a:avLst/>
          </a:prstGeom>
        </p:spPr>
      </p:pic>
      <p:pic>
        <p:nvPicPr>
          <p:cNvPr id="5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7511" b="94935" l="4000" r="96000">
                        <a14:foregroundMark x1="22162" y1="74819" x2="22162" y2="82779"/>
                        <a14:foregroundMark x1="46270" y1="20984" x2="49730" y2="31693"/>
                        <a14:backgroundMark x1="21297" y1="20984" x2="21297" y2="20984"/>
                        <a14:backgroundMark x1="14811" y1="26339" x2="32541" y2="25470"/>
                        <a14:backgroundMark x1="15351" y1="29812" x2="33622" y2="26339"/>
                        <a14:backgroundMark x1="43568" y1="26918" x2="46270" y2="30246"/>
                        <a14:backgroundMark x1="52000" y1="20116" x2="52649" y2="28365"/>
                        <a14:backgroundMark x1="68108" y1="27496" x2="69622" y2="29233"/>
                        <a14:backgroundMark x1="60216" y1="76700" x2="71892" y2="76700"/>
                        <a14:backgroundMark x1="59027" y1="76700" x2="61297" y2="74819"/>
                        <a14:backgroundMark x1="66162" y1="71925" x2="63892" y2="74530"/>
                        <a14:backgroundMark x1="58162" y1="75398" x2="58378" y2="77858"/>
                        <a14:backgroundMark x1="12000" y1="55572" x2="12000" y2="55572"/>
                        <a14:backgroundMark x1="24973" y1="72504" x2="24973" y2="72504"/>
                        <a14:backgroundMark x1="26162" y1="81042" x2="26162" y2="89580"/>
                      </a14:backgroundRemoval>
                    </a14:imgEffect>
                  </a14:imgLayer>
                </a14:imgProps>
              </a:ext>
              <a:ext uri="{28A0092B-C50C-407E-A947-70E740481C1C}">
                <a14:useLocalDpi xmlns:a14="http://schemas.microsoft.com/office/drawing/2010/main" val="0"/>
              </a:ext>
            </a:extLst>
          </a:blip>
          <a:srcRect l="6853" t="14798" r="5528"/>
          <a:stretch/>
        </p:blipFill>
        <p:spPr bwMode="auto">
          <a:xfrm>
            <a:off x="5650168" y="4299972"/>
            <a:ext cx="1031283" cy="7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1046"/>
          <p:cNvPicPr>
            <a:picLocks noChangeAspect="1"/>
          </p:cNvPicPr>
          <p:nvPr/>
        </p:nvPicPr>
        <p:blipFill>
          <a:blip r:embed="rId7">
            <a:extLst>
              <a:ext uri="{BEBA8EAE-BF5A-486C-A8C5-ECC9F3942E4B}">
                <a14:imgProps xmlns:a14="http://schemas.microsoft.com/office/drawing/2010/main">
                  <a14:imgLayer r:embed="rId8">
                    <a14:imgEffect>
                      <a14:backgroundRemoval t="3481" b="97055" l="2018" r="100000">
                        <a14:foregroundMark x1="58999" y1="77510" x2="62793" y2="88086"/>
                        <a14:foregroundMark x1="20016" y1="62784" x2="15577" y2="74967"/>
                        <a14:foregroundMark x1="9847" y1="50736" x2="14931" y2="74967"/>
                        <a14:foregroundMark x1="23487" y1="67068" x2="17433" y2="73896"/>
                        <a14:foregroundMark x1="13317" y1="62784" x2="17756" y2="77510"/>
                        <a14:foregroundMark x1="12349" y1="74431" x2="16465" y2="80187"/>
                        <a14:foregroundMark x1="49798" y1="35475" x2="64407" y2="47122"/>
                        <a14:foregroundMark x1="67232" y1="28112" x2="81840" y2="58099"/>
                        <a14:foregroundMark x1="89427" y1="74967" x2="63438" y2="83400"/>
                        <a14:foregroundMark x1="62793" y1="76037" x2="58999" y2="87015"/>
                        <a14:foregroundMark x1="69088" y1="80187" x2="66263" y2="91299"/>
                        <a14:foregroundMark x1="83051" y1="76573" x2="88458" y2="82865"/>
                        <a14:foregroundMark x1="85634" y1="84337" x2="84342" y2="87550"/>
                        <a14:foregroundMark x1="80549" y1="85408" x2="83374" y2="89157"/>
                        <a14:foregroundMark x1="87490" y1="83936" x2="86844" y2="89157"/>
                        <a14:foregroundMark x1="89427" y1="71218" x2="89427" y2="71218"/>
                        <a14:foregroundMark x1="90395" y1="66533" x2="92897" y2="71218"/>
                        <a14:foregroundMark x1="61178" y1="84337" x2="58031" y2="88621"/>
                        <a14:foregroundMark x1="58354" y1="89692" x2="65617" y2="91700"/>
                        <a14:foregroundMark x1="69088" y1="90763" x2="61501" y2="93842"/>
                        <a14:foregroundMark x1="19370" y1="78581" x2="19370" y2="78581"/>
                        <a14:foregroundMark x1="35190" y1="79116" x2="35190" y2="79116"/>
                        <a14:foregroundMark x1="37450" y1="77510" x2="37450" y2="77510"/>
                        <a14:foregroundMark x1="35835" y1="77510" x2="35835" y2="77510"/>
                        <a14:foregroundMark x1="34544" y1="75502" x2="34544" y2="75502"/>
                        <a14:foregroundMark x1="38983" y1="77510" x2="38983" y2="77510"/>
                        <a14:foregroundMark x1="4439" y1="60776" x2="4439" y2="60776"/>
                        <a14:backgroundMark x1="42211" y1="7631" x2="74818" y2="9237"/>
                        <a14:backgroundMark x1="44713" y1="9237" x2="60533" y2="11379"/>
                        <a14:backgroundMark x1="2906" y1="49665" x2="2906" y2="69746"/>
                      </a14:backgroundRemoval>
                    </a14:imgEffect>
                  </a14:imgLayer>
                </a14:imgProps>
              </a:ext>
            </a:extLst>
          </a:blip>
          <a:stretch>
            <a:fillRect/>
          </a:stretch>
        </p:blipFill>
        <p:spPr>
          <a:xfrm>
            <a:off x="5627243" y="5143103"/>
            <a:ext cx="1106532" cy="667134"/>
          </a:xfrm>
          <a:prstGeom prst="rect">
            <a:avLst/>
          </a:prstGeom>
          <a:ln w="28575">
            <a:solidFill>
              <a:schemeClr val="accent6">
                <a:lumMod val="50000"/>
              </a:schemeClr>
            </a:solidFill>
            <a:prstDash val="sysDash"/>
          </a:ln>
        </p:spPr>
      </p:pic>
      <p:pic>
        <p:nvPicPr>
          <p:cNvPr id="1048" name="Picture 104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2592681" y="4641316"/>
            <a:ext cx="939779" cy="758499"/>
          </a:xfrm>
          <a:prstGeom prst="rect">
            <a:avLst/>
          </a:prstGeom>
        </p:spPr>
      </p:pic>
      <p:pic>
        <p:nvPicPr>
          <p:cNvPr id="59"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t="19036"/>
          <a:stretch/>
        </p:blipFill>
        <p:spPr bwMode="auto">
          <a:xfrm>
            <a:off x="3873868" y="4611427"/>
            <a:ext cx="1398332" cy="8182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p:cNvPicPr>
            <a:picLocks noChangeAspect="1"/>
          </p:cNvPicPr>
          <p:nvPr/>
        </p:nvPicPr>
        <p:blipFill>
          <a:blip r:embed="rId4"/>
          <a:stretch>
            <a:fillRect/>
          </a:stretch>
        </p:blipFill>
        <p:spPr>
          <a:xfrm>
            <a:off x="4895227" y="4025377"/>
            <a:ext cx="572092" cy="539086"/>
          </a:xfrm>
          <a:prstGeom prst="rect">
            <a:avLst/>
          </a:prstGeom>
        </p:spPr>
      </p:pic>
      <p:pic>
        <p:nvPicPr>
          <p:cNvPr id="1049" name="Picture 8" descr="http://media.mlive.com/education_impact/photo/commons-lawncalvin2jpg-e33041260e118252_large.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7765" t="34152"/>
          <a:stretch/>
        </p:blipFill>
        <p:spPr bwMode="auto">
          <a:xfrm>
            <a:off x="7010400" y="4343400"/>
            <a:ext cx="1184940" cy="6572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51" name="Picture 1050"/>
          <p:cNvPicPr>
            <a:picLocks noChangeAspect="1"/>
          </p:cNvPicPr>
          <p:nvPr/>
        </p:nvPicPr>
        <p:blipFill rotWithShape="1">
          <a:blip r:embed="rId13"/>
          <a:srcRect t="28245"/>
          <a:stretch/>
        </p:blipFill>
        <p:spPr>
          <a:xfrm>
            <a:off x="7025575" y="5202894"/>
            <a:ext cx="1182190" cy="564863"/>
          </a:xfrm>
          <a:prstGeom prst="rect">
            <a:avLst/>
          </a:prstGeom>
          <a:ln>
            <a:noFill/>
          </a:ln>
          <a:effectLst>
            <a:softEdge rad="112500"/>
          </a:effectLst>
        </p:spPr>
      </p:pic>
      <p:pic>
        <p:nvPicPr>
          <p:cNvPr id="1052" name="Picture 12" descr="https://scontent-a.xx.fbcdn.net/hphotos-ash2/37325_102675319783932_2339090_n.jpg?lvh=1"/>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715" b="88889" l="4444" r="100000">
                        <a14:foregroundMark x1="55694" y1="39434" x2="55694" y2="39434"/>
                        <a14:foregroundMark x1="8472" y1="45969" x2="10694" y2="34205"/>
                        <a14:foregroundMark x1="69583" y1="46405" x2="69583" y2="46405"/>
                        <a14:foregroundMark x1="72222" y1="46405" x2="72222" y2="46405"/>
                        <a14:foregroundMark x1="80694" y1="46187" x2="80694" y2="46187"/>
                        <a14:foregroundMark x1="91389" y1="48148" x2="91389" y2="48148"/>
                        <a14:foregroundMark x1="23611" y1="35512" x2="22500" y2="45098"/>
                        <a14:foregroundMark x1="31667" y1="45969" x2="32778" y2="34858"/>
                        <a14:foregroundMark x1="38056" y1="37255" x2="38333" y2="47277"/>
                        <a14:foregroundMark x1="49028" y1="35948" x2="50000" y2="41830"/>
                        <a14:foregroundMark x1="54583" y1="41176" x2="55278" y2="44662"/>
                        <a14:foregroundMark x1="58889" y1="48148" x2="58889" y2="48148"/>
                        <a14:foregroundMark x1="59167" y1="34205" x2="59167" y2="34205"/>
                        <a14:foregroundMark x1="55694" y1="35730" x2="55694" y2="35730"/>
                        <a14:foregroundMark x1="60833" y1="46841" x2="60833" y2="46841"/>
                        <a14:backgroundMark x1="7917" y1="26144" x2="89722" y2="27669"/>
                        <a14:backgroundMark x1="18889" y1="54031" x2="96944" y2="55556"/>
                        <a14:backgroundMark x1="82500" y1="27233" x2="96389" y2="35730"/>
                        <a14:backgroundMark x1="95000" y1="27015" x2="96250" y2="49455"/>
                        <a14:backgroundMark x1="28889" y1="39869" x2="28889" y2="39869"/>
                        <a14:backgroundMark x1="36250" y1="36819" x2="36250" y2="36819"/>
                        <a14:backgroundMark x1="40833" y1="39869" x2="40833" y2="39869"/>
                        <a14:backgroundMark x1="48611" y1="40959" x2="48611" y2="40959"/>
                        <a14:backgroundMark x1="30556" y1="34858" x2="28889" y2="40741"/>
                        <a14:backgroundMark x1="36111" y1="33333" x2="36389" y2="42484"/>
                      </a14:backgroundRemoval>
                    </a14:imgEffect>
                  </a14:imgLayer>
                </a14:imgProps>
              </a:ext>
              <a:ext uri="{28A0092B-C50C-407E-A947-70E740481C1C}">
                <a14:useLocalDpi xmlns:a14="http://schemas.microsoft.com/office/drawing/2010/main" val="0"/>
              </a:ext>
            </a:extLst>
          </a:blip>
          <a:srcRect t="26793" b="43739"/>
          <a:stretch/>
        </p:blipFill>
        <p:spPr bwMode="auto">
          <a:xfrm>
            <a:off x="156258" y="5095082"/>
            <a:ext cx="2077412" cy="390244"/>
          </a:xfrm>
          <a:prstGeom prst="rect">
            <a:avLst/>
          </a:prstGeom>
          <a:noFill/>
          <a:ln w="28575">
            <a:solidFill>
              <a:schemeClr val="accent6">
                <a:lumMod val="50000"/>
              </a:schemeClr>
            </a:solidFill>
            <a:prstDash val="sysDash"/>
          </a:ln>
          <a:extLst>
            <a:ext uri="{909E8E84-426E-40DD-AFC4-6F175D3DCCD1}">
              <a14:hiddenFill xmlns:a14="http://schemas.microsoft.com/office/drawing/2010/main">
                <a:solidFill>
                  <a:srgbClr val="FFFFFF"/>
                </a:solidFill>
              </a14:hiddenFill>
            </a:ext>
          </a:extLst>
        </p:spPr>
      </p:pic>
      <p:cxnSp>
        <p:nvCxnSpPr>
          <p:cNvPr id="1054" name="Straight Arrow Connector 1053"/>
          <p:cNvCxnSpPr>
            <a:stCxn id="1026" idx="3"/>
            <a:endCxn id="1048" idx="1"/>
          </p:cNvCxnSpPr>
          <p:nvPr/>
        </p:nvCxnSpPr>
        <p:spPr>
          <a:xfrm>
            <a:off x="2251273" y="4718437"/>
            <a:ext cx="341408" cy="3021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9" name="Straight Arrow Connector 68"/>
          <p:cNvCxnSpPr>
            <a:stCxn id="1052" idx="3"/>
            <a:endCxn id="1048" idx="1"/>
          </p:cNvCxnSpPr>
          <p:nvPr/>
        </p:nvCxnSpPr>
        <p:spPr>
          <a:xfrm flipV="1">
            <a:off x="2233670" y="5020566"/>
            <a:ext cx="359011" cy="2696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p:cNvCxnSpPr>
            <a:stCxn id="1048" idx="3"/>
            <a:endCxn id="59" idx="1"/>
          </p:cNvCxnSpPr>
          <p:nvPr/>
        </p:nvCxnSpPr>
        <p:spPr>
          <a:xfrm>
            <a:off x="3532460" y="5020566"/>
            <a:ext cx="341408"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2" name="Straight Arrow Connector 81"/>
          <p:cNvCxnSpPr>
            <a:stCxn id="59" idx="0"/>
            <a:endCxn id="60" idx="1"/>
          </p:cNvCxnSpPr>
          <p:nvPr/>
        </p:nvCxnSpPr>
        <p:spPr>
          <a:xfrm flipV="1">
            <a:off x="4573034" y="4294920"/>
            <a:ext cx="322193" cy="31650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4" name="Straight Arrow Connector 93"/>
          <p:cNvCxnSpPr>
            <a:stCxn id="59" idx="3"/>
            <a:endCxn id="56" idx="1"/>
          </p:cNvCxnSpPr>
          <p:nvPr/>
        </p:nvCxnSpPr>
        <p:spPr>
          <a:xfrm flipV="1">
            <a:off x="5272200" y="4674574"/>
            <a:ext cx="377968" cy="34599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7" name="Straight Arrow Connector 96"/>
          <p:cNvCxnSpPr>
            <a:stCxn id="59" idx="3"/>
            <a:endCxn id="1047" idx="1"/>
          </p:cNvCxnSpPr>
          <p:nvPr/>
        </p:nvCxnSpPr>
        <p:spPr>
          <a:xfrm>
            <a:off x="5272200" y="5020567"/>
            <a:ext cx="355043" cy="4561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6" name="Straight Arrow Connector 75"/>
          <p:cNvCxnSpPr>
            <a:stCxn id="56" idx="3"/>
            <a:endCxn id="1049" idx="1"/>
          </p:cNvCxnSpPr>
          <p:nvPr/>
        </p:nvCxnSpPr>
        <p:spPr>
          <a:xfrm flipV="1">
            <a:off x="6681451" y="4672030"/>
            <a:ext cx="328949" cy="25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8" name="Straight Arrow Connector 77"/>
          <p:cNvCxnSpPr>
            <a:stCxn id="1047" idx="3"/>
            <a:endCxn id="1051" idx="1"/>
          </p:cNvCxnSpPr>
          <p:nvPr/>
        </p:nvCxnSpPr>
        <p:spPr>
          <a:xfrm>
            <a:off x="6733775" y="5476670"/>
            <a:ext cx="291800" cy="86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9" name="Group 8"/>
          <p:cNvGrpSpPr/>
          <p:nvPr/>
        </p:nvGrpSpPr>
        <p:grpSpPr>
          <a:xfrm>
            <a:off x="320117" y="2023614"/>
            <a:ext cx="8025488" cy="2167237"/>
            <a:chOff x="307300" y="2539722"/>
            <a:chExt cx="8025488" cy="2167237"/>
          </a:xfrm>
        </p:grpSpPr>
        <p:pic>
          <p:nvPicPr>
            <p:cNvPr id="6" name="Picture 5"/>
            <p:cNvPicPr>
              <a:picLocks noChangeAspect="1"/>
            </p:cNvPicPr>
            <p:nvPr/>
          </p:nvPicPr>
          <p:blipFill>
            <a:blip r:embed="rId16">
              <a:extLst>
                <a:ext uri="{BEBA8EAE-BF5A-486C-A8C5-ECC9F3942E4B}">
                  <a14:imgProps xmlns:a14="http://schemas.microsoft.com/office/drawing/2010/main">
                    <a14:imgLayer r:embed="rId17">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656902" y="3032398"/>
              <a:ext cx="1231674" cy="453774"/>
            </a:xfrm>
            <a:prstGeom prst="rect">
              <a:avLst/>
            </a:prstGeom>
          </p:spPr>
        </p:pic>
        <p:pic>
          <p:nvPicPr>
            <p:cNvPr id="8" name="Picture 7"/>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11976" y1="90816" x2="31138" y2="96939"/>
                          <a14:foregroundMark x1="87126" y1="8673" x2="87126" y2="8673"/>
                          <a14:foregroundMark x1="85030" y1="12245" x2="85030" y2="12245"/>
                          <a14:foregroundMark x1="31437" y1="60714" x2="46707" y2="51020"/>
                          <a14:foregroundMark x1="29341" y1="92347" x2="33533" y2="91837"/>
                          <a14:foregroundMark x1="94611" y1="82653" x2="81437" y2="84694"/>
                        </a14:backgroundRemoval>
                      </a14:imgEffect>
                    </a14:imgLayer>
                  </a14:imgProps>
                </a:ext>
              </a:extLst>
            </a:blip>
            <a:stretch>
              <a:fillRect/>
            </a:stretch>
          </p:blipFill>
          <p:spPr>
            <a:xfrm>
              <a:off x="3331274" y="2878745"/>
              <a:ext cx="1296943" cy="761080"/>
            </a:xfrm>
            <a:prstGeom prst="rect">
              <a:avLst/>
            </a:prstGeom>
          </p:spPr>
        </p:pic>
        <p:pic>
          <p:nvPicPr>
            <p:cNvPr id="1030" name="Picture 6" descr="http://bestclipartblog.com/clipart-pics/vehicle-clip-art-7.gif"/>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069373" y="2897384"/>
              <a:ext cx="1491820" cy="71978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07300" y="2966896"/>
              <a:ext cx="850900" cy="584775"/>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600" b="1" dirty="0" smtClean="0"/>
                <a:t>Fuel Source</a:t>
              </a:r>
              <a:endParaRPr lang="en-US" sz="1600" b="1" dirty="0"/>
            </a:p>
          </p:txBody>
        </p:sp>
        <p:cxnSp>
          <p:nvCxnSpPr>
            <p:cNvPr id="13" name="Straight Arrow Connector 12"/>
            <p:cNvCxnSpPr>
              <a:stCxn id="15" idx="3"/>
              <a:endCxn id="6" idx="1"/>
            </p:cNvCxnSpPr>
            <p:nvPr/>
          </p:nvCxnSpPr>
          <p:spPr>
            <a:xfrm>
              <a:off x="1158200" y="3259284"/>
              <a:ext cx="498702"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p:cNvCxnSpPr>
              <a:stCxn id="6" idx="3"/>
              <a:endCxn id="8" idx="1"/>
            </p:cNvCxnSpPr>
            <p:nvPr/>
          </p:nvCxnSpPr>
          <p:spPr>
            <a:xfrm>
              <a:off x="2888576" y="3259285"/>
              <a:ext cx="44269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p:cNvCxnSpPr>
              <a:stCxn id="8" idx="3"/>
              <a:endCxn id="1030" idx="1"/>
            </p:cNvCxnSpPr>
            <p:nvPr/>
          </p:nvCxnSpPr>
          <p:spPr>
            <a:xfrm flipV="1">
              <a:off x="4628217" y="3257279"/>
              <a:ext cx="441156" cy="20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8" name="Picture 4" descr="http://www.clipsahoy.com/clipart2/as2031tn.gi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806752" y="3886200"/>
              <a:ext cx="345986" cy="446322"/>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p:cNvCxnSpPr>
              <a:stCxn id="8" idx="2"/>
              <a:endCxn id="28" idx="0"/>
            </p:cNvCxnSpPr>
            <p:nvPr/>
          </p:nvCxnSpPr>
          <p:spPr>
            <a:xfrm flipH="1">
              <a:off x="3979745" y="3639825"/>
              <a:ext cx="1" cy="24637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3" name="TextBox 42"/>
            <p:cNvSpPr txBox="1"/>
            <p:nvPr/>
          </p:nvSpPr>
          <p:spPr>
            <a:xfrm>
              <a:off x="6859588" y="2966896"/>
              <a:ext cx="1473200" cy="584775"/>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600" b="1" dirty="0" smtClean="0"/>
                <a:t>Vehicle Application</a:t>
              </a:r>
              <a:endParaRPr lang="en-US" sz="1600" b="1" dirty="0"/>
            </a:p>
          </p:txBody>
        </p:sp>
        <p:cxnSp>
          <p:nvCxnSpPr>
            <p:cNvPr id="1045" name="Straight Arrow Connector 1044"/>
            <p:cNvCxnSpPr>
              <a:stCxn id="1030" idx="3"/>
              <a:endCxn id="43" idx="1"/>
            </p:cNvCxnSpPr>
            <p:nvPr/>
          </p:nvCxnSpPr>
          <p:spPr>
            <a:xfrm>
              <a:off x="6561193" y="3257279"/>
              <a:ext cx="298395" cy="20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1486897" y="2539722"/>
              <a:ext cx="1777227" cy="369332"/>
            </a:xfrm>
            <a:prstGeom prst="rect">
              <a:avLst/>
            </a:prstGeom>
            <a:noFill/>
          </p:spPr>
          <p:txBody>
            <a:bodyPr wrap="square" rtlCol="0">
              <a:spAutoFit/>
            </a:bodyPr>
            <a:lstStyle/>
            <a:p>
              <a:pPr algn="ctr"/>
              <a:r>
                <a:rPr lang="en-US" dirty="0" smtClean="0"/>
                <a:t>Transportation</a:t>
              </a:r>
              <a:endParaRPr lang="en-US" dirty="0"/>
            </a:p>
          </p:txBody>
        </p:sp>
        <p:sp>
          <p:nvSpPr>
            <p:cNvPr id="36" name="TextBox 35"/>
            <p:cNvSpPr txBox="1"/>
            <p:nvPr/>
          </p:nvSpPr>
          <p:spPr>
            <a:xfrm>
              <a:off x="3329732" y="2541977"/>
              <a:ext cx="1364093" cy="646331"/>
            </a:xfrm>
            <a:prstGeom prst="rect">
              <a:avLst/>
            </a:prstGeom>
            <a:noFill/>
          </p:spPr>
          <p:txBody>
            <a:bodyPr wrap="square" rtlCol="0">
              <a:spAutoFit/>
            </a:bodyPr>
            <a:lstStyle/>
            <a:p>
              <a:pPr algn="ctr"/>
              <a:r>
                <a:rPr lang="en-US" dirty="0" smtClean="0"/>
                <a:t>Processing Plant</a:t>
              </a:r>
              <a:endParaRPr lang="en-US" dirty="0"/>
            </a:p>
          </p:txBody>
        </p:sp>
        <p:sp>
          <p:nvSpPr>
            <p:cNvPr id="37" name="TextBox 36"/>
            <p:cNvSpPr txBox="1"/>
            <p:nvPr/>
          </p:nvSpPr>
          <p:spPr>
            <a:xfrm>
              <a:off x="3585360" y="4337627"/>
              <a:ext cx="862866" cy="369332"/>
            </a:xfrm>
            <a:prstGeom prst="rect">
              <a:avLst/>
            </a:prstGeom>
            <a:noFill/>
          </p:spPr>
          <p:txBody>
            <a:bodyPr wrap="square" rtlCol="0">
              <a:spAutoFit/>
            </a:bodyPr>
            <a:lstStyle/>
            <a:p>
              <a:pPr algn="ctr"/>
              <a:r>
                <a:rPr lang="en-US" dirty="0" smtClean="0"/>
                <a:t>Waste</a:t>
              </a:r>
              <a:endParaRPr lang="en-US" dirty="0"/>
            </a:p>
          </p:txBody>
        </p:sp>
        <p:sp>
          <p:nvSpPr>
            <p:cNvPr id="38" name="TextBox 37"/>
            <p:cNvSpPr txBox="1"/>
            <p:nvPr/>
          </p:nvSpPr>
          <p:spPr>
            <a:xfrm>
              <a:off x="5043401" y="2539722"/>
              <a:ext cx="1737994" cy="369332"/>
            </a:xfrm>
            <a:prstGeom prst="rect">
              <a:avLst/>
            </a:prstGeom>
            <a:noFill/>
          </p:spPr>
          <p:txBody>
            <a:bodyPr wrap="square" rtlCol="0">
              <a:spAutoFit/>
            </a:bodyPr>
            <a:lstStyle/>
            <a:p>
              <a:pPr algn="ctr"/>
              <a:r>
                <a:rPr lang="en-US" dirty="0" smtClean="0"/>
                <a:t>Biofuel Vehicle</a:t>
              </a:r>
              <a:endParaRPr lang="en-US" dirty="0"/>
            </a:p>
          </p:txBody>
        </p:sp>
      </p:grpSp>
      <p:sp>
        <p:nvSpPr>
          <p:cNvPr id="40" name="TextBox 39"/>
          <p:cNvSpPr txBox="1"/>
          <p:nvPr/>
        </p:nvSpPr>
        <p:spPr>
          <a:xfrm>
            <a:off x="194358" y="1524691"/>
            <a:ext cx="1777227" cy="584775"/>
          </a:xfrm>
          <a:prstGeom prst="rect">
            <a:avLst/>
          </a:prstGeom>
          <a:noFill/>
        </p:spPr>
        <p:txBody>
          <a:bodyPr wrap="square" rtlCol="0">
            <a:spAutoFit/>
          </a:bodyPr>
          <a:lstStyle/>
          <a:p>
            <a:r>
              <a:rPr lang="en-US" sz="3200" b="1" dirty="0" smtClean="0"/>
              <a:t>Before:</a:t>
            </a:r>
            <a:endParaRPr lang="en-US" sz="3200" b="1" dirty="0"/>
          </a:p>
        </p:txBody>
      </p:sp>
      <p:sp>
        <p:nvSpPr>
          <p:cNvPr id="42" name="TextBox 41"/>
          <p:cNvSpPr txBox="1"/>
          <p:nvPr/>
        </p:nvSpPr>
        <p:spPr>
          <a:xfrm>
            <a:off x="194358" y="3771906"/>
            <a:ext cx="1777227" cy="584775"/>
          </a:xfrm>
          <a:prstGeom prst="rect">
            <a:avLst/>
          </a:prstGeom>
          <a:noFill/>
        </p:spPr>
        <p:txBody>
          <a:bodyPr wrap="square" rtlCol="0">
            <a:spAutoFit/>
          </a:bodyPr>
          <a:lstStyle/>
          <a:p>
            <a:r>
              <a:rPr lang="en-US" sz="3200" b="1" dirty="0" smtClean="0"/>
              <a:t>After:</a:t>
            </a:r>
            <a:endParaRPr lang="en-US" sz="3200" b="1" dirty="0"/>
          </a:p>
        </p:txBody>
      </p:sp>
    </p:spTree>
    <p:extLst>
      <p:ext uri="{BB962C8B-B14F-4D97-AF65-F5344CB8AC3E}">
        <p14:creationId xmlns:p14="http://schemas.microsoft.com/office/powerpoint/2010/main" val="23891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7124700" cy="1143000"/>
          </a:xfrm>
        </p:spPr>
        <p:txBody>
          <a:bodyPr/>
          <a:lstStyle/>
          <a:p>
            <a:pPr>
              <a:defRPr/>
            </a:pPr>
            <a:r>
              <a:rPr lang="en-US" dirty="0" smtClean="0"/>
              <a:t>Process Design</a:t>
            </a:r>
            <a:endParaRPr lang="en-US" dirty="0"/>
          </a:p>
        </p:txBody>
      </p:sp>
      <p:sp>
        <p:nvSpPr>
          <p:cNvPr id="126979" name="Content Placeholder 2"/>
          <p:cNvSpPr>
            <a:spLocks noGrp="1"/>
          </p:cNvSpPr>
          <p:nvPr>
            <p:ph idx="1"/>
          </p:nvPr>
        </p:nvSpPr>
        <p:spPr>
          <a:xfrm>
            <a:off x="503238" y="1565275"/>
            <a:ext cx="7620000" cy="4800600"/>
          </a:xfrm>
        </p:spPr>
        <p:txBody>
          <a:bodyPr/>
          <a:lstStyle/>
          <a:p>
            <a:pPr marL="114300" indent="0" algn="ctr">
              <a:buClrTx/>
              <a:buFont typeface="Arial" panose="020B0604020202020204" pitchFamily="34" charset="0"/>
              <a:buNone/>
            </a:pPr>
            <a:endParaRPr lang="en-US" dirty="0" smtClean="0"/>
          </a:p>
          <a:p>
            <a:pPr marL="114300" indent="0">
              <a:buClrTx/>
              <a:buFont typeface="Arial" panose="020B0604020202020204" pitchFamily="34" charset="0"/>
              <a:buNone/>
            </a:pPr>
            <a:endParaRPr lang="en-US" dirty="0" smtClean="0"/>
          </a:p>
        </p:txBody>
      </p:sp>
      <p:sp>
        <p:nvSpPr>
          <p:cNvPr id="126980"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8D59BF7-C8DC-45DA-AE3C-73C70D43505B}" type="slidenum">
              <a:rPr lang="en-US" smtClean="0">
                <a:solidFill>
                  <a:srgbClr val="FFFFFF"/>
                </a:solidFill>
              </a:rPr>
              <a:pPr/>
              <a:t>66</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6" name="Title 1"/>
          <p:cNvSpPr txBox="1">
            <a:spLocks/>
          </p:cNvSpPr>
          <p:nvPr/>
        </p:nvSpPr>
        <p:spPr>
          <a:xfrm>
            <a:off x="1463675" y="846138"/>
            <a:ext cx="6659563" cy="114300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anose="02040503050406030204" pitchFamily="18" charset="0"/>
              </a:defRPr>
            </a:lvl2pPr>
            <a:lvl3pPr algn="l" rtl="0" eaLnBrk="0" fontAlgn="base" hangingPunct="0">
              <a:spcBef>
                <a:spcPct val="0"/>
              </a:spcBef>
              <a:spcAft>
                <a:spcPct val="0"/>
              </a:spcAft>
              <a:defRPr sz="4600">
                <a:solidFill>
                  <a:schemeClr val="tx2"/>
                </a:solidFill>
                <a:latin typeface="Cambria" panose="02040503050406030204" pitchFamily="18" charset="0"/>
              </a:defRPr>
            </a:lvl3pPr>
            <a:lvl4pPr algn="l" rtl="0" eaLnBrk="0" fontAlgn="base" hangingPunct="0">
              <a:spcBef>
                <a:spcPct val="0"/>
              </a:spcBef>
              <a:spcAft>
                <a:spcPct val="0"/>
              </a:spcAft>
              <a:defRPr sz="4600">
                <a:solidFill>
                  <a:schemeClr val="tx2"/>
                </a:solidFill>
                <a:latin typeface="Cambria" panose="02040503050406030204" pitchFamily="18" charset="0"/>
              </a:defRPr>
            </a:lvl4pPr>
            <a:lvl5pPr algn="l" rtl="0" eaLnBrk="0" fontAlgn="base" hangingPunct="0">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defRPr/>
            </a:pPr>
            <a:r>
              <a:rPr lang="en-US" sz="3600" dirty="0" smtClean="0"/>
              <a:t>Rigid, Parallel System</a:t>
            </a:r>
            <a:endParaRPr lang="en-US" sz="3600" dirty="0"/>
          </a:p>
        </p:txBody>
      </p:sp>
      <p:grpSp>
        <p:nvGrpSpPr>
          <p:cNvPr id="11" name="Group 16"/>
          <p:cNvGrpSpPr>
            <a:grpSpLocks/>
          </p:cNvGrpSpPr>
          <p:nvPr/>
        </p:nvGrpSpPr>
        <p:grpSpPr bwMode="auto">
          <a:xfrm>
            <a:off x="238585" y="2241716"/>
            <a:ext cx="8060071" cy="3406609"/>
            <a:chOff x="685800" y="3810000"/>
            <a:chExt cx="7086600" cy="2846932"/>
          </a:xfrm>
        </p:grpSpPr>
        <p:pic>
          <p:nvPicPr>
            <p:cNvPr id="12" name="Picture 3"/>
            <p:cNvPicPr>
              <a:picLocks noChangeAspect="1"/>
            </p:cNvPicPr>
            <p:nvPr/>
          </p:nvPicPr>
          <p:blipFill>
            <a:blip r:embed="rId3">
              <a:extLst>
                <a:ext uri="{28A0092B-C50C-407E-A947-70E740481C1C}">
                  <a14:useLocalDpi xmlns:a14="http://schemas.microsoft.com/office/drawing/2010/main" val="0"/>
                </a:ext>
              </a:extLst>
            </a:blip>
            <a:srcRect t="39009"/>
            <a:stretch>
              <a:fillRect/>
            </a:stretch>
          </p:blipFill>
          <p:spPr bwMode="auto">
            <a:xfrm>
              <a:off x="685800" y="3810000"/>
              <a:ext cx="7086600" cy="284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3581400" y="6504503"/>
              <a:ext cx="0" cy="12543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905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7124700" cy="1143000"/>
          </a:xfrm>
        </p:spPr>
        <p:txBody>
          <a:bodyPr/>
          <a:lstStyle/>
          <a:p>
            <a:pPr>
              <a:defRPr/>
            </a:pPr>
            <a:r>
              <a:rPr lang="en-US" dirty="0" smtClean="0"/>
              <a:t>Tank Dispense</a:t>
            </a:r>
            <a:endParaRPr lang="en-US" dirty="0"/>
          </a:p>
        </p:txBody>
      </p:sp>
      <p:sp>
        <p:nvSpPr>
          <p:cNvPr id="139267" name="Content Placeholder 2"/>
          <p:cNvSpPr>
            <a:spLocks noGrp="1"/>
          </p:cNvSpPr>
          <p:nvPr>
            <p:ph idx="1"/>
          </p:nvPr>
        </p:nvSpPr>
        <p:spPr/>
        <p:txBody>
          <a:bodyPr/>
          <a:lstStyle/>
          <a:p>
            <a:pPr marL="114300" indent="0" algn="ctr">
              <a:buClrTx/>
              <a:buFont typeface="Arial" panose="020B0604020202020204" pitchFamily="34" charset="0"/>
              <a:buNone/>
            </a:pPr>
            <a:endParaRPr lang="en-US" smtClean="0"/>
          </a:p>
          <a:p>
            <a:pPr marL="114300" indent="0">
              <a:buClrTx/>
              <a:buFont typeface="Arial" panose="020B0604020202020204" pitchFamily="34" charset="0"/>
              <a:buNone/>
            </a:pPr>
            <a:endParaRPr lang="en-US" smtClean="0"/>
          </a:p>
        </p:txBody>
      </p:sp>
      <p:sp>
        <p:nvSpPr>
          <p:cNvPr id="139268"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2F01561-FC8A-40C1-9234-F1249CDEB902}" type="slidenum">
              <a:rPr lang="en-US" smtClean="0">
                <a:solidFill>
                  <a:srgbClr val="FFFFFF"/>
                </a:solidFill>
              </a:rPr>
              <a:pPr/>
              <a:t>67</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6" name="Title 1"/>
          <p:cNvSpPr txBox="1">
            <a:spLocks/>
          </p:cNvSpPr>
          <p:nvPr/>
        </p:nvSpPr>
        <p:spPr>
          <a:xfrm>
            <a:off x="1463675" y="846138"/>
            <a:ext cx="5851525" cy="114300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anose="02040503050406030204" pitchFamily="18" charset="0"/>
              </a:defRPr>
            </a:lvl2pPr>
            <a:lvl3pPr algn="l" rtl="0" eaLnBrk="0" fontAlgn="base" hangingPunct="0">
              <a:spcBef>
                <a:spcPct val="0"/>
              </a:spcBef>
              <a:spcAft>
                <a:spcPct val="0"/>
              </a:spcAft>
              <a:defRPr sz="4600">
                <a:solidFill>
                  <a:schemeClr val="tx2"/>
                </a:solidFill>
                <a:latin typeface="Cambria" panose="02040503050406030204" pitchFamily="18" charset="0"/>
              </a:defRPr>
            </a:lvl3pPr>
            <a:lvl4pPr algn="l" rtl="0" eaLnBrk="0" fontAlgn="base" hangingPunct="0">
              <a:spcBef>
                <a:spcPct val="0"/>
              </a:spcBef>
              <a:spcAft>
                <a:spcPct val="0"/>
              </a:spcAft>
              <a:defRPr sz="4600">
                <a:solidFill>
                  <a:schemeClr val="tx2"/>
                </a:solidFill>
                <a:latin typeface="Cambria" panose="02040503050406030204" pitchFamily="18" charset="0"/>
              </a:defRPr>
            </a:lvl4pPr>
            <a:lvl5pPr algn="l" rtl="0" eaLnBrk="0" fontAlgn="base" hangingPunct="0">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defRPr/>
            </a:pPr>
            <a:r>
              <a:rPr lang="en-US" sz="3600" dirty="0" smtClean="0"/>
              <a:t>Two Outlet, Float Dispense</a:t>
            </a:r>
            <a:endParaRPr lang="en-US" sz="3600" dirty="0"/>
          </a:p>
        </p:txBody>
      </p:sp>
      <p:grpSp>
        <p:nvGrpSpPr>
          <p:cNvPr id="139272" name="Group 8"/>
          <p:cNvGrpSpPr>
            <a:grpSpLocks/>
          </p:cNvGrpSpPr>
          <p:nvPr/>
        </p:nvGrpSpPr>
        <p:grpSpPr bwMode="auto">
          <a:xfrm>
            <a:off x="2065337" y="1789906"/>
            <a:ext cx="4648200" cy="3887787"/>
            <a:chOff x="2438400" y="2762250"/>
            <a:chExt cx="3810000" cy="3242820"/>
          </a:xfrm>
        </p:grpSpPr>
        <p:pic>
          <p:nvPicPr>
            <p:cNvPr id="139274" name="Picture 9"/>
            <p:cNvPicPr>
              <a:picLocks noChangeAspect="1"/>
            </p:cNvPicPr>
            <p:nvPr/>
          </p:nvPicPr>
          <p:blipFill>
            <a:blip r:embed="rId3">
              <a:extLst>
                <a:ext uri="{28A0092B-C50C-407E-A947-70E740481C1C}">
                  <a14:useLocalDpi xmlns:a14="http://schemas.microsoft.com/office/drawing/2010/main" val="0"/>
                </a:ext>
              </a:extLst>
            </a:blip>
            <a:srcRect t="2754" b="3741"/>
            <a:stretch>
              <a:fillRect/>
            </a:stretch>
          </p:blipFill>
          <p:spPr bwMode="auto">
            <a:xfrm>
              <a:off x="2438400" y="2762250"/>
              <a:ext cx="3810000" cy="3242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urved Connector 10"/>
            <p:cNvCxnSpPr/>
            <p:nvPr/>
          </p:nvCxnSpPr>
          <p:spPr>
            <a:xfrm rot="10800000">
              <a:off x="4571423" y="4191241"/>
              <a:ext cx="152977" cy="76402"/>
            </a:xfrm>
            <a:prstGeom prst="curvedConnector3">
              <a:avLst>
                <a:gd name="adj1" fmla="val -2343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10800000" flipV="1">
              <a:off x="4571423" y="4046927"/>
              <a:ext cx="152977" cy="86306"/>
            </a:xfrm>
            <a:prstGeom prst="curvedConnector3">
              <a:avLst>
                <a:gd name="adj1" fmla="val -2812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a:off x="3962400" y="4062491"/>
              <a:ext cx="155864" cy="52349"/>
            </a:xfrm>
            <a:prstGeom prst="curvedConnector3">
              <a:avLst>
                <a:gd name="adj1" fmla="val -1887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flipV="1">
              <a:off x="3962400" y="4174263"/>
              <a:ext cx="155864" cy="55179"/>
            </a:xfrm>
            <a:prstGeom prst="curvedConnector3">
              <a:avLst>
                <a:gd name="adj1" fmla="val -15817"/>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39273" name="TextBox 14"/>
          <p:cNvSpPr txBox="1">
            <a:spLocks noChangeArrowheads="1"/>
          </p:cNvSpPr>
          <p:nvPr/>
        </p:nvSpPr>
        <p:spPr bwMode="auto">
          <a:xfrm>
            <a:off x="2065337" y="5461793"/>
            <a:ext cx="2743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800" dirty="0" smtClean="0"/>
              <a:t>Image </a:t>
            </a:r>
            <a:r>
              <a:rPr lang="en-US" sz="800" dirty="0"/>
              <a:t>S</a:t>
            </a:r>
            <a:r>
              <a:rPr lang="en-US" sz="800" dirty="0" smtClean="0"/>
              <a:t>ource: www.vegoilcar.co.uk</a:t>
            </a:r>
            <a:endParaRPr lang="en-US" sz="800" dirty="0"/>
          </a:p>
        </p:txBody>
      </p:sp>
      <p:grpSp>
        <p:nvGrpSpPr>
          <p:cNvPr id="15" name="Group 14"/>
          <p:cNvGrpSpPr/>
          <p:nvPr/>
        </p:nvGrpSpPr>
        <p:grpSpPr>
          <a:xfrm>
            <a:off x="255984" y="5891616"/>
            <a:ext cx="8049816" cy="979636"/>
            <a:chOff x="255984" y="5891616"/>
            <a:chExt cx="8049816" cy="979636"/>
          </a:xfrm>
        </p:grpSpPr>
        <p:grpSp>
          <p:nvGrpSpPr>
            <p:cNvPr id="16" name="Group 15"/>
            <p:cNvGrpSpPr/>
            <p:nvPr/>
          </p:nvGrpSpPr>
          <p:grpSpPr>
            <a:xfrm>
              <a:off x="255984" y="5895376"/>
              <a:ext cx="6577387" cy="746033"/>
              <a:chOff x="62948" y="6002309"/>
              <a:chExt cx="6577387" cy="746033"/>
            </a:xfrm>
          </p:grpSpPr>
          <p:grpSp>
            <p:nvGrpSpPr>
              <p:cNvPr id="21" name="Group 20"/>
              <p:cNvGrpSpPr/>
              <p:nvPr/>
            </p:nvGrpSpPr>
            <p:grpSpPr>
              <a:xfrm>
                <a:off x="1141839" y="6002309"/>
                <a:ext cx="5498496" cy="746033"/>
                <a:chOff x="1141839" y="6002309"/>
                <a:chExt cx="5498496" cy="746033"/>
              </a:xfrm>
            </p:grpSpPr>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cxnSp>
              <p:nvCxnSpPr>
                <p:cNvPr id="24" name="Straight Arrow Connector 23"/>
                <p:cNvCxnSpPr>
                  <a:stCxn id="22" idx="3"/>
                  <a:endCxn id="23"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23" idx="3"/>
                  <a:endCxn id="20" idx="1"/>
                </p:cNvCxnSpPr>
                <p:nvPr/>
              </p:nvCxnSpPr>
              <p:spPr>
                <a:xfrm flipV="1">
                  <a:off x="2561175" y="6565259"/>
                  <a:ext cx="429350" cy="45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20" idx="3"/>
                  <a:endCxn id="18" idx="1"/>
                </p:cNvCxnSpPr>
                <p:nvPr/>
              </p:nvCxnSpPr>
              <p:spPr>
                <a:xfrm>
                  <a:off x="4025042" y="6565259"/>
                  <a:ext cx="735161" cy="64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7" name="Picture 4" descr="http://www.clipsahoy.com/clipart2/as2031tn.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Arrow Connector 27"/>
                <p:cNvCxnSpPr>
                  <a:stCxn id="18" idx="3"/>
                  <a:endCxn id="19" idx="1"/>
                </p:cNvCxnSpPr>
                <p:nvPr/>
              </p:nvCxnSpPr>
              <p:spPr>
                <a:xfrm flipV="1">
                  <a:off x="5791486" y="6569823"/>
                  <a:ext cx="848849"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p:cNvCxnSpPr>
                  <a:endCxn id="27"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2" name="Picture 2" descr="http://www.creativedining.com/wp-content/uploads/cds_logo.jpg"/>
              <p:cNvPicPr>
                <a:picLocks noChangeAspect="1" noChangeArrowheads="1"/>
              </p:cNvPicPr>
              <p:nvPr/>
            </p:nvPicPr>
            <p:blipFill rotWithShape="1">
              <a:blip r:embed="rId7">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1761490" y="5891616"/>
              <a:ext cx="3022734" cy="947729"/>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7511" b="94935" l="4000" r="96000">
                          <a14:foregroundMark x1="22162" y1="74819" x2="22162" y2="82779"/>
                          <a14:foregroundMark x1="46270" y1="20984" x2="49730" y2="31693"/>
                          <a14:backgroundMark x1="21297" y1="20984" x2="21297" y2="20984"/>
                          <a14:backgroundMark x1="14811" y1="26339" x2="32541" y2="25470"/>
                          <a14:backgroundMark x1="15351" y1="29812" x2="33622" y2="26339"/>
                          <a14:backgroundMark x1="43568" y1="26918" x2="46270" y2="30246"/>
                          <a14:backgroundMark x1="52000" y1="20116" x2="52649" y2="28365"/>
                          <a14:backgroundMark x1="68108" y1="27496" x2="69622" y2="29233"/>
                          <a14:backgroundMark x1="60216" y1="76700" x2="71892" y2="76700"/>
                          <a14:backgroundMark x1="59027" y1="76700" x2="61297" y2="74819"/>
                          <a14:backgroundMark x1="66162" y1="71925" x2="63892" y2="74530"/>
                          <a14:backgroundMark x1="58162" y1="75398" x2="58378" y2="77858"/>
                          <a14:backgroundMark x1="12000" y1="55572" x2="12000" y2="55572"/>
                          <a14:backgroundMark x1="24973" y1="72504" x2="24973" y2="72504"/>
                          <a14:backgroundMark x1="26162" y1="81042" x2="26162" y2="89580"/>
                        </a14:backgroundRemoval>
                      </a14:imgEffect>
                    </a14:imgLayer>
                  </a14:imgProps>
                </a:ext>
                <a:ext uri="{28A0092B-C50C-407E-A947-70E740481C1C}">
                  <a14:useLocalDpi xmlns:a14="http://schemas.microsoft.com/office/drawing/2010/main" val="0"/>
                </a:ext>
              </a:extLst>
            </a:blip>
            <a:srcRect l="6853" t="14798" r="5528"/>
            <a:stretch/>
          </p:blipFill>
          <p:spPr bwMode="auto">
            <a:xfrm>
              <a:off x="4953239" y="6090142"/>
              <a:ext cx="1031283" cy="7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http://media.mlive.com/education_impact/photo/commons-lawncalvin2jpg-e33041260e118252_larg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3507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41207E9-756C-4945-859A-AA6C17F7B7E6}" type="slidenum">
              <a:rPr lang="en-US" smtClean="0">
                <a:solidFill>
                  <a:srgbClr val="FFFFFF"/>
                </a:solidFill>
              </a:rPr>
              <a:pPr/>
              <a:t>68</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11" name="Title 1"/>
          <p:cNvSpPr txBox="1">
            <a:spLocks/>
          </p:cNvSpPr>
          <p:nvPr/>
        </p:nvSpPr>
        <p:spPr>
          <a:xfrm>
            <a:off x="1447800" y="-152400"/>
            <a:ext cx="6156325" cy="114300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anose="02040503050406030204" pitchFamily="18" charset="0"/>
              </a:defRPr>
            </a:lvl2pPr>
            <a:lvl3pPr algn="l" rtl="0" eaLnBrk="0" fontAlgn="base" hangingPunct="0">
              <a:spcBef>
                <a:spcPct val="0"/>
              </a:spcBef>
              <a:spcAft>
                <a:spcPct val="0"/>
              </a:spcAft>
              <a:defRPr sz="4600">
                <a:solidFill>
                  <a:schemeClr val="tx2"/>
                </a:solidFill>
                <a:latin typeface="Cambria" panose="02040503050406030204" pitchFamily="18" charset="0"/>
              </a:defRPr>
            </a:lvl3pPr>
            <a:lvl4pPr algn="l" rtl="0" eaLnBrk="0" fontAlgn="base" hangingPunct="0">
              <a:spcBef>
                <a:spcPct val="0"/>
              </a:spcBef>
              <a:spcAft>
                <a:spcPct val="0"/>
              </a:spcAft>
              <a:defRPr sz="4600">
                <a:solidFill>
                  <a:schemeClr val="tx2"/>
                </a:solidFill>
                <a:latin typeface="Cambria" panose="02040503050406030204" pitchFamily="18" charset="0"/>
              </a:defRPr>
            </a:lvl4pPr>
            <a:lvl5pPr algn="l" rtl="0" eaLnBrk="0" fontAlgn="base" hangingPunct="0">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defRPr/>
            </a:pPr>
            <a:r>
              <a:rPr lang="en-US" sz="3600" dirty="0" smtClean="0"/>
              <a:t>Total Upfront Costs = $6,850</a:t>
            </a:r>
            <a:endParaRPr lang="en-US" sz="3600" dirty="0"/>
          </a:p>
        </p:txBody>
      </p:sp>
      <p:graphicFrame>
        <p:nvGraphicFramePr>
          <p:cNvPr id="155654" name="Object 8"/>
          <p:cNvGraphicFramePr>
            <a:graphicFrameLocks noChangeAspect="1"/>
          </p:cNvGraphicFramePr>
          <p:nvPr>
            <p:extLst>
              <p:ext uri="{D42A27DB-BD31-4B8C-83A1-F6EECF244321}">
                <p14:modId xmlns:p14="http://schemas.microsoft.com/office/powerpoint/2010/main" val="3512470800"/>
              </p:ext>
            </p:extLst>
          </p:nvPr>
        </p:nvGraphicFramePr>
        <p:xfrm>
          <a:off x="1295400" y="762000"/>
          <a:ext cx="6999288" cy="4946650"/>
        </p:xfrm>
        <a:graphic>
          <a:graphicData uri="http://schemas.openxmlformats.org/presentationml/2006/ole">
            <mc:AlternateContent xmlns:mc="http://schemas.openxmlformats.org/markup-compatibility/2006">
              <mc:Choice xmlns:v="urn:schemas-microsoft-com:vml" Requires="v">
                <p:oleObj spid="_x0000_s1045" name="Worksheet" r:id="rId4" imgW="8000910" imgH="6124485" progId="Excel.Sheet.12">
                  <p:embed/>
                </p:oleObj>
              </mc:Choice>
              <mc:Fallback>
                <p:oleObj name="Worksheet" r:id="rId4" imgW="8000910" imgH="6124485" progId="Excel.Shee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762000"/>
                        <a:ext cx="6999288"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702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CBEECF-7EDA-4340-BDA1-46CCE2164BB0}" type="slidenum">
              <a:rPr lang="en-US" smtClean="0">
                <a:solidFill>
                  <a:srgbClr val="FFFFFF"/>
                </a:solidFill>
              </a:rPr>
              <a:pPr/>
              <a:t>69</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13" name="Title 1"/>
          <p:cNvSpPr txBox="1">
            <a:spLocks/>
          </p:cNvSpPr>
          <p:nvPr/>
        </p:nvSpPr>
        <p:spPr>
          <a:xfrm>
            <a:off x="1447800" y="38099"/>
            <a:ext cx="6461125" cy="114300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anose="02040503050406030204" pitchFamily="18" charset="0"/>
              </a:defRPr>
            </a:lvl2pPr>
            <a:lvl3pPr algn="l" rtl="0" eaLnBrk="0" fontAlgn="base" hangingPunct="0">
              <a:spcBef>
                <a:spcPct val="0"/>
              </a:spcBef>
              <a:spcAft>
                <a:spcPct val="0"/>
              </a:spcAft>
              <a:defRPr sz="4600">
                <a:solidFill>
                  <a:schemeClr val="tx2"/>
                </a:solidFill>
                <a:latin typeface="Cambria" panose="02040503050406030204" pitchFamily="18" charset="0"/>
              </a:defRPr>
            </a:lvl3pPr>
            <a:lvl4pPr algn="l" rtl="0" eaLnBrk="0" fontAlgn="base" hangingPunct="0">
              <a:spcBef>
                <a:spcPct val="0"/>
              </a:spcBef>
              <a:spcAft>
                <a:spcPct val="0"/>
              </a:spcAft>
              <a:defRPr sz="4600">
                <a:solidFill>
                  <a:schemeClr val="tx2"/>
                </a:solidFill>
                <a:latin typeface="Cambria" panose="02040503050406030204" pitchFamily="18" charset="0"/>
              </a:defRPr>
            </a:lvl4pPr>
            <a:lvl5pPr algn="l" rtl="0" eaLnBrk="0" fontAlgn="base" hangingPunct="0">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defRPr/>
            </a:pPr>
            <a:r>
              <a:rPr lang="en-US" sz="3600" dirty="0" smtClean="0"/>
              <a:t>Operating Costs = $236/month</a:t>
            </a:r>
            <a:endParaRPr lang="en-US" sz="3600" dirty="0"/>
          </a:p>
        </p:txBody>
      </p:sp>
      <p:graphicFrame>
        <p:nvGraphicFramePr>
          <p:cNvPr id="156678" name="Object 13"/>
          <p:cNvGraphicFramePr>
            <a:graphicFrameLocks noChangeAspect="1"/>
          </p:cNvGraphicFramePr>
          <p:nvPr>
            <p:extLst>
              <p:ext uri="{D42A27DB-BD31-4B8C-83A1-F6EECF244321}">
                <p14:modId xmlns:p14="http://schemas.microsoft.com/office/powerpoint/2010/main" val="489196258"/>
              </p:ext>
            </p:extLst>
          </p:nvPr>
        </p:nvGraphicFramePr>
        <p:xfrm>
          <a:off x="373062" y="1866900"/>
          <a:ext cx="7875588" cy="2362200"/>
        </p:xfrm>
        <a:graphic>
          <a:graphicData uri="http://schemas.openxmlformats.org/presentationml/2006/ole">
            <mc:AlternateContent xmlns:mc="http://schemas.openxmlformats.org/markup-compatibility/2006">
              <mc:Choice xmlns:v="urn:schemas-microsoft-com:vml" Requires="v">
                <p:oleObj spid="_x0000_s2069" name="Worksheet" r:id="rId4" imgW="8000910" imgH="2390865" progId="Excel.Sheet.12">
                  <p:embed/>
                </p:oleObj>
              </mc:Choice>
              <mc:Fallback>
                <p:oleObj name="Worksheet" r:id="rId4" imgW="8000910" imgH="2390865" progId="Excel.Shee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62" y="1866900"/>
                        <a:ext cx="78755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536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mtClean="0"/>
              <a:t>Fuel Options		</a:t>
            </a:r>
            <a:endParaRPr lang="en-US" dirty="0"/>
          </a:p>
        </p:txBody>
      </p:sp>
      <p:sp>
        <p:nvSpPr>
          <p:cNvPr id="10244"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30B3BB6-7FE7-472C-8AE3-5FC7640B50AE}" type="slidenum">
              <a:rPr lang="en-US" smtClean="0">
                <a:solidFill>
                  <a:srgbClr val="FFFFFF"/>
                </a:solidFill>
              </a:rPr>
              <a:pPr/>
              <a:t>7</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dirty="0"/>
          </a:p>
        </p:txBody>
      </p:sp>
      <p:grpSp>
        <p:nvGrpSpPr>
          <p:cNvPr id="26" name="Group 25"/>
          <p:cNvGrpSpPr/>
          <p:nvPr/>
        </p:nvGrpSpPr>
        <p:grpSpPr>
          <a:xfrm>
            <a:off x="1572383" y="1235317"/>
            <a:ext cx="2108305" cy="2232520"/>
            <a:chOff x="1572384" y="1235317"/>
            <a:chExt cx="2432348" cy="2711836"/>
          </a:xfrm>
        </p:grpSpPr>
        <p:grpSp>
          <p:nvGrpSpPr>
            <p:cNvPr id="13" name="Group 12"/>
            <p:cNvGrpSpPr/>
            <p:nvPr/>
          </p:nvGrpSpPr>
          <p:grpSpPr>
            <a:xfrm>
              <a:off x="1572384" y="1235317"/>
              <a:ext cx="2432348" cy="2269884"/>
              <a:chOff x="1545101" y="1311538"/>
              <a:chExt cx="2590800" cy="2641271"/>
            </a:xfrm>
          </p:grpSpPr>
          <p:pic>
            <p:nvPicPr>
              <p:cNvPr id="9" name="Picture 8"/>
              <p:cNvPicPr>
                <a:picLocks noChangeAspect="1"/>
              </p:cNvPicPr>
              <p:nvPr/>
            </p:nvPicPr>
            <p:blipFill>
              <a:blip r:embed="rId3"/>
              <a:stretch>
                <a:fillRect/>
              </a:stretch>
            </p:blipFill>
            <p:spPr>
              <a:xfrm>
                <a:off x="1621631" y="1311538"/>
                <a:ext cx="2243138" cy="2641271"/>
              </a:xfrm>
              <a:prstGeom prst="rect">
                <a:avLst/>
              </a:prstGeom>
            </p:spPr>
          </p:pic>
          <p:sp>
            <p:nvSpPr>
              <p:cNvPr id="3" name="Rectangle 2"/>
              <p:cNvSpPr/>
              <p:nvPr/>
            </p:nvSpPr>
            <p:spPr>
              <a:xfrm>
                <a:off x="1545101" y="3710167"/>
                <a:ext cx="2590800" cy="215444"/>
              </a:xfrm>
              <a:prstGeom prst="rect">
                <a:avLst/>
              </a:prstGeom>
            </p:spPr>
            <p:txBody>
              <a:bodyPr wrap="square">
                <a:spAutoFit/>
              </a:bodyPr>
              <a:lstStyle/>
              <a:p>
                <a:r>
                  <a:rPr lang="en-US" sz="800" dirty="0" smtClean="0"/>
                  <a:t>Image source: nationalgeographic.com</a:t>
                </a:r>
                <a:endParaRPr lang="en-US" sz="800" dirty="0"/>
              </a:p>
            </p:txBody>
          </p:sp>
        </p:grpSp>
        <p:sp>
          <p:nvSpPr>
            <p:cNvPr id="20" name="TextBox 19"/>
            <p:cNvSpPr txBox="1"/>
            <p:nvPr/>
          </p:nvSpPr>
          <p:spPr>
            <a:xfrm>
              <a:off x="1595661" y="3506743"/>
              <a:ext cx="1928133" cy="440410"/>
            </a:xfrm>
            <a:prstGeom prst="rect">
              <a:avLst/>
            </a:prstGeom>
            <a:noFill/>
          </p:spPr>
          <p:txBody>
            <a:bodyPr wrap="square" rtlCol="0">
              <a:spAutoFit/>
            </a:bodyPr>
            <a:lstStyle/>
            <a:p>
              <a:pPr algn="ctr"/>
              <a:r>
                <a:rPr lang="en-US" dirty="0" smtClean="0"/>
                <a:t>Methane</a:t>
              </a:r>
              <a:endParaRPr lang="en-US" dirty="0"/>
            </a:p>
          </p:txBody>
        </p:sp>
      </p:grpSp>
      <p:grpSp>
        <p:nvGrpSpPr>
          <p:cNvPr id="27" name="Group 26"/>
          <p:cNvGrpSpPr/>
          <p:nvPr/>
        </p:nvGrpSpPr>
        <p:grpSpPr>
          <a:xfrm>
            <a:off x="5142188" y="1235317"/>
            <a:ext cx="1806850" cy="2274171"/>
            <a:chOff x="5126438" y="1235318"/>
            <a:chExt cx="2187034" cy="2711835"/>
          </a:xfrm>
        </p:grpSpPr>
        <p:grpSp>
          <p:nvGrpSpPr>
            <p:cNvPr id="17" name="Group 16"/>
            <p:cNvGrpSpPr/>
            <p:nvPr/>
          </p:nvGrpSpPr>
          <p:grpSpPr>
            <a:xfrm>
              <a:off x="5126438" y="1235318"/>
              <a:ext cx="2187034" cy="2269884"/>
              <a:chOff x="5124186" y="1298838"/>
              <a:chExt cx="2286000" cy="2597392"/>
            </a:xfrm>
          </p:grpSpPr>
          <p:pic>
            <p:nvPicPr>
              <p:cNvPr id="6" name="Picture 5"/>
              <p:cNvPicPr>
                <a:picLocks noChangeAspect="1"/>
              </p:cNvPicPr>
              <p:nvPr/>
            </p:nvPicPr>
            <p:blipFill>
              <a:blip r:embed="rId4"/>
              <a:stretch>
                <a:fillRect/>
              </a:stretch>
            </p:blipFill>
            <p:spPr>
              <a:xfrm>
                <a:off x="5182923" y="1298838"/>
                <a:ext cx="2227263" cy="2597392"/>
              </a:xfrm>
              <a:prstGeom prst="rect">
                <a:avLst/>
              </a:prstGeom>
            </p:spPr>
          </p:pic>
          <p:sp>
            <p:nvSpPr>
              <p:cNvPr id="4" name="Rectangle 3"/>
              <p:cNvSpPr/>
              <p:nvPr/>
            </p:nvSpPr>
            <p:spPr>
              <a:xfrm>
                <a:off x="5124186" y="3665969"/>
                <a:ext cx="2286000" cy="215444"/>
              </a:xfrm>
              <a:prstGeom prst="rect">
                <a:avLst/>
              </a:prstGeom>
            </p:spPr>
            <p:txBody>
              <a:bodyPr wrap="square">
                <a:spAutoFit/>
              </a:bodyPr>
              <a:lstStyle/>
              <a:p>
                <a:r>
                  <a:rPr lang="en-US" sz="800" dirty="0" smtClean="0"/>
                  <a:t>Image Source: baconsrebellion.com</a:t>
                </a:r>
                <a:endParaRPr lang="en-US" sz="800" dirty="0"/>
              </a:p>
            </p:txBody>
          </p:sp>
        </p:grpSp>
        <p:sp>
          <p:nvSpPr>
            <p:cNvPr id="22" name="TextBox 21"/>
            <p:cNvSpPr txBox="1"/>
            <p:nvPr/>
          </p:nvSpPr>
          <p:spPr>
            <a:xfrm>
              <a:off x="5179776" y="3506743"/>
              <a:ext cx="1928133" cy="440410"/>
            </a:xfrm>
            <a:prstGeom prst="rect">
              <a:avLst/>
            </a:prstGeom>
            <a:noFill/>
          </p:spPr>
          <p:txBody>
            <a:bodyPr wrap="square" rtlCol="0">
              <a:spAutoFit/>
            </a:bodyPr>
            <a:lstStyle/>
            <a:p>
              <a:pPr algn="ctr"/>
              <a:r>
                <a:rPr lang="en-US" dirty="0" smtClean="0"/>
                <a:t>Ethanol</a:t>
              </a:r>
              <a:endParaRPr lang="en-US" dirty="0"/>
            </a:p>
          </p:txBody>
        </p:sp>
      </p:grpSp>
      <p:grpSp>
        <p:nvGrpSpPr>
          <p:cNvPr id="25" name="Group 24"/>
          <p:cNvGrpSpPr/>
          <p:nvPr/>
        </p:nvGrpSpPr>
        <p:grpSpPr>
          <a:xfrm>
            <a:off x="1559515" y="3511571"/>
            <a:ext cx="1900535" cy="2329010"/>
            <a:chOff x="1505879" y="3876075"/>
            <a:chExt cx="2244304" cy="2911519"/>
          </a:xfrm>
        </p:grpSpPr>
        <p:grpSp>
          <p:nvGrpSpPr>
            <p:cNvPr id="18" name="Group 17"/>
            <p:cNvGrpSpPr/>
            <p:nvPr/>
          </p:nvGrpSpPr>
          <p:grpSpPr>
            <a:xfrm>
              <a:off x="1505879" y="3876075"/>
              <a:ext cx="2244304" cy="2454444"/>
              <a:chOff x="1508389" y="3965509"/>
              <a:chExt cx="2377811" cy="2637794"/>
            </a:xfrm>
          </p:grpSpPr>
          <p:pic>
            <p:nvPicPr>
              <p:cNvPr id="10" name="Picture 9"/>
              <p:cNvPicPr>
                <a:picLocks noChangeAspect="1"/>
              </p:cNvPicPr>
              <p:nvPr/>
            </p:nvPicPr>
            <p:blipFill>
              <a:blip r:embed="rId5"/>
              <a:stretch>
                <a:fillRect/>
              </a:stretch>
            </p:blipFill>
            <p:spPr>
              <a:xfrm>
                <a:off x="1600200" y="3965509"/>
                <a:ext cx="2286000" cy="2628900"/>
              </a:xfrm>
              <a:prstGeom prst="rect">
                <a:avLst/>
              </a:prstGeom>
            </p:spPr>
          </p:pic>
          <p:sp>
            <p:nvSpPr>
              <p:cNvPr id="7" name="Rectangle 6"/>
              <p:cNvSpPr/>
              <p:nvPr/>
            </p:nvSpPr>
            <p:spPr>
              <a:xfrm>
                <a:off x="1508389" y="6387859"/>
                <a:ext cx="1955985" cy="215444"/>
              </a:xfrm>
              <a:prstGeom prst="rect">
                <a:avLst/>
              </a:prstGeom>
            </p:spPr>
            <p:txBody>
              <a:bodyPr wrap="none">
                <a:spAutoFit/>
              </a:bodyPr>
              <a:lstStyle/>
              <a:p>
                <a:r>
                  <a:rPr lang="en-US" sz="800" dirty="0" smtClean="0"/>
                  <a:t>Image Source: biodieselchemist.webs.com</a:t>
                </a:r>
                <a:endParaRPr lang="en-US" sz="800" dirty="0"/>
              </a:p>
            </p:txBody>
          </p:sp>
        </p:grpSp>
        <p:sp>
          <p:nvSpPr>
            <p:cNvPr id="23" name="TextBox 22"/>
            <p:cNvSpPr txBox="1"/>
            <p:nvPr/>
          </p:nvSpPr>
          <p:spPr>
            <a:xfrm>
              <a:off x="1542567" y="6347158"/>
              <a:ext cx="1928133" cy="440436"/>
            </a:xfrm>
            <a:prstGeom prst="rect">
              <a:avLst/>
            </a:prstGeom>
            <a:noFill/>
          </p:spPr>
          <p:txBody>
            <a:bodyPr wrap="square" rtlCol="0">
              <a:spAutoFit/>
            </a:bodyPr>
            <a:lstStyle/>
            <a:p>
              <a:pPr algn="ctr"/>
              <a:r>
                <a:rPr lang="en-US" dirty="0" smtClean="0"/>
                <a:t>Biodiesel</a:t>
              </a:r>
              <a:endParaRPr lang="en-US" dirty="0"/>
            </a:p>
          </p:txBody>
        </p:sp>
      </p:grpSp>
      <p:grpSp>
        <p:nvGrpSpPr>
          <p:cNvPr id="21" name="Group 20"/>
          <p:cNvGrpSpPr/>
          <p:nvPr/>
        </p:nvGrpSpPr>
        <p:grpSpPr>
          <a:xfrm>
            <a:off x="5047040" y="3592265"/>
            <a:ext cx="2057861" cy="2146584"/>
            <a:chOff x="5175626" y="3876076"/>
            <a:chExt cx="2371080" cy="2927699"/>
          </a:xfrm>
        </p:grpSpPr>
        <p:grpSp>
          <p:nvGrpSpPr>
            <p:cNvPr id="19" name="Group 18"/>
            <p:cNvGrpSpPr/>
            <p:nvPr/>
          </p:nvGrpSpPr>
          <p:grpSpPr>
            <a:xfrm>
              <a:off x="5175626" y="3876076"/>
              <a:ext cx="2371080" cy="2468131"/>
              <a:chOff x="5159234" y="3929968"/>
              <a:chExt cx="2514600" cy="2603115"/>
            </a:xfrm>
          </p:grpSpPr>
          <p:pic>
            <p:nvPicPr>
              <p:cNvPr id="8" name="Picture 7"/>
              <p:cNvPicPr>
                <a:picLocks noChangeAspect="1"/>
              </p:cNvPicPr>
              <p:nvPr/>
            </p:nvPicPr>
            <p:blipFill>
              <a:blip r:embed="rId6"/>
              <a:stretch>
                <a:fillRect/>
              </a:stretch>
            </p:blipFill>
            <p:spPr>
              <a:xfrm>
                <a:off x="5192157" y="3929968"/>
                <a:ext cx="2243785" cy="2587833"/>
              </a:xfrm>
              <a:prstGeom prst="rect">
                <a:avLst/>
              </a:prstGeom>
            </p:spPr>
          </p:pic>
          <p:sp>
            <p:nvSpPr>
              <p:cNvPr id="12" name="Rectangle 11"/>
              <p:cNvSpPr/>
              <p:nvPr/>
            </p:nvSpPr>
            <p:spPr>
              <a:xfrm>
                <a:off x="5159234" y="6317639"/>
                <a:ext cx="2514600" cy="215444"/>
              </a:xfrm>
              <a:prstGeom prst="rect">
                <a:avLst/>
              </a:prstGeom>
            </p:spPr>
            <p:txBody>
              <a:bodyPr wrap="square">
                <a:spAutoFit/>
              </a:bodyPr>
              <a:lstStyle/>
              <a:p>
                <a:r>
                  <a:rPr lang="en-US" sz="800" dirty="0" smtClean="0"/>
                  <a:t>Image Source: zombiehunters.org/wiki</a:t>
                </a:r>
                <a:endParaRPr lang="en-US" sz="800" dirty="0"/>
              </a:p>
            </p:txBody>
          </p:sp>
        </p:grpSp>
        <p:sp>
          <p:nvSpPr>
            <p:cNvPr id="24" name="TextBox 23"/>
            <p:cNvSpPr txBox="1"/>
            <p:nvPr/>
          </p:nvSpPr>
          <p:spPr>
            <a:xfrm>
              <a:off x="5362121" y="6434442"/>
              <a:ext cx="1928133" cy="369333"/>
            </a:xfrm>
            <a:prstGeom prst="rect">
              <a:avLst/>
            </a:prstGeom>
            <a:noFill/>
          </p:spPr>
          <p:txBody>
            <a:bodyPr wrap="square" rtlCol="0">
              <a:spAutoFit/>
            </a:bodyPr>
            <a:lstStyle/>
            <a:p>
              <a:r>
                <a:rPr lang="en-US" dirty="0" smtClean="0"/>
                <a:t>Vegetable Oil</a:t>
              </a:r>
              <a:endParaRPr lang="en-US" dirty="0"/>
            </a:p>
          </p:txBody>
        </p:sp>
      </p:grpSp>
      <p:sp>
        <p:nvSpPr>
          <p:cNvPr id="29" name="Multiply 28"/>
          <p:cNvSpPr/>
          <p:nvPr/>
        </p:nvSpPr>
        <p:spPr>
          <a:xfrm>
            <a:off x="1353607" y="984016"/>
            <a:ext cx="2228297" cy="2355505"/>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ultiply 29"/>
          <p:cNvSpPr/>
          <p:nvPr/>
        </p:nvSpPr>
        <p:spPr>
          <a:xfrm>
            <a:off x="4909133" y="995979"/>
            <a:ext cx="2165933" cy="2395793"/>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y 30"/>
          <p:cNvSpPr/>
          <p:nvPr/>
        </p:nvSpPr>
        <p:spPr>
          <a:xfrm>
            <a:off x="1380354" y="3467837"/>
            <a:ext cx="2300333" cy="2194225"/>
          </a:xfrm>
          <a:prstGeom prst="mathMultiply">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656379" y="3467837"/>
            <a:ext cx="2498573" cy="2351389"/>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p:cNvGrpSpPr/>
          <p:nvPr/>
        </p:nvGrpSpPr>
        <p:grpSpPr>
          <a:xfrm>
            <a:off x="223866" y="6002309"/>
            <a:ext cx="7921331" cy="816638"/>
            <a:chOff x="223866" y="6002309"/>
            <a:chExt cx="7921331" cy="816638"/>
          </a:xfrm>
        </p:grpSpPr>
        <p:pic>
          <p:nvPicPr>
            <p:cNvPr id="34" name="Picture 33"/>
            <p:cNvPicPr>
              <a:picLocks noChangeAspect="1"/>
            </p:cNvPicPr>
            <p:nvPr/>
          </p:nvPicPr>
          <p:blipFill>
            <a:blip r:embed="rId7">
              <a:extLst>
                <a:ext uri="{BEBA8EAE-BF5A-486C-A8C5-ECC9F3942E4B}">
                  <a14:imgProps xmlns:a14="http://schemas.microsoft.com/office/drawing/2010/main">
                    <a14:imgLayer r:embed="rId8">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611689" y="6391305"/>
              <a:ext cx="779575" cy="357037"/>
            </a:xfrm>
            <a:prstGeom prst="rect">
              <a:avLst/>
            </a:prstGeom>
          </p:spPr>
        </p:pic>
        <p:pic>
          <p:nvPicPr>
            <p:cNvPr id="35" name="Picture 34"/>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11976" y1="90816" x2="31138" y2="96939"/>
                          <a14:foregroundMark x1="87126" y1="8673" x2="87126" y2="8673"/>
                          <a14:foregroundMark x1="85030" y1="12245" x2="85030" y2="12245"/>
                          <a14:foregroundMark x1="31437" y1="60714" x2="46707" y2="51020"/>
                          <a14:foregroundMark x1="29341" y1="92347" x2="33533" y2="91837"/>
                          <a14:foregroundMark x1="94611" y1="82653" x2="81437" y2="84694"/>
                        </a14:backgroundRemoval>
                      </a14:imgEffect>
                    </a14:imgLayer>
                  </a14:imgProps>
                </a:ext>
              </a:extLst>
            </a:blip>
            <a:stretch>
              <a:fillRect/>
            </a:stretch>
          </p:blipFill>
          <p:spPr>
            <a:xfrm>
              <a:off x="3046756" y="6338994"/>
              <a:ext cx="1019575" cy="465367"/>
            </a:xfrm>
            <a:prstGeom prst="rect">
              <a:avLst/>
            </a:prstGeom>
          </p:spPr>
        </p:pic>
        <p:pic>
          <p:nvPicPr>
            <p:cNvPr id="36" name="Picture 6" descr="http://bestclipartblog.com/clipart-pics/vehicle-clip-art-7.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56379" y="6320702"/>
              <a:ext cx="1327660" cy="49824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23866" y="6427653"/>
              <a:ext cx="839738"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Feedstock</a:t>
              </a:r>
              <a:endParaRPr lang="en-US" sz="1200" b="1" dirty="0"/>
            </a:p>
          </p:txBody>
        </p:sp>
        <p:cxnSp>
          <p:nvCxnSpPr>
            <p:cNvPr id="38" name="Straight Arrow Connector 37"/>
            <p:cNvCxnSpPr>
              <a:stCxn id="37" idx="3"/>
              <a:endCxn id="34" idx="1"/>
            </p:cNvCxnSpPr>
            <p:nvPr/>
          </p:nvCxnSpPr>
          <p:spPr>
            <a:xfrm>
              <a:off x="1063604" y="6566153"/>
              <a:ext cx="548085" cy="36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p:cNvCxnSpPr>
              <a:stCxn id="34" idx="3"/>
              <a:endCxn id="35" idx="1"/>
            </p:cNvCxnSpPr>
            <p:nvPr/>
          </p:nvCxnSpPr>
          <p:spPr>
            <a:xfrm>
              <a:off x="2391264" y="6569824"/>
              <a:ext cx="655492"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p:cNvCxnSpPr>
              <a:stCxn id="35" idx="3"/>
              <a:endCxn id="36" idx="1"/>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41" name="Picture 4" descr="http://www.clipsahoy.com/clipart2/as2031tn.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44" name="Straight Arrow Connector 43"/>
            <p:cNvCxnSpPr>
              <a:stCxn id="36" idx="3"/>
              <a:endCxn id="43" idx="1"/>
            </p:cNvCxnSpPr>
            <p:nvPr/>
          </p:nvCxnSpPr>
          <p:spPr>
            <a:xfrm>
              <a:off x="5984039" y="6569825"/>
              <a:ext cx="645995" cy="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9" name="Straight Arrow Connector 88"/>
            <p:cNvCxnSpPr>
              <a:stCxn id="35" idx="3"/>
              <a:endCxn id="41"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12" name="Rectangle 111"/>
          <p:cNvSpPr/>
          <p:nvPr/>
        </p:nvSpPr>
        <p:spPr>
          <a:xfrm>
            <a:off x="53418" y="6149946"/>
            <a:ext cx="1208399" cy="708054"/>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22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7124700" cy="1143000"/>
          </a:xfrm>
        </p:spPr>
        <p:txBody>
          <a:bodyPr/>
          <a:lstStyle/>
          <a:p>
            <a:pPr>
              <a:defRPr/>
            </a:pPr>
            <a:r>
              <a:rPr lang="en-US" dirty="0" smtClean="0"/>
              <a:t>Valve Design</a:t>
            </a:r>
            <a:endParaRPr lang="en-US" dirty="0"/>
          </a:p>
        </p:txBody>
      </p:sp>
      <p:sp>
        <p:nvSpPr>
          <p:cNvPr id="143363"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7DAC390-E29D-4819-A957-456475FA4129}" type="slidenum">
              <a:rPr lang="en-US" smtClean="0">
                <a:solidFill>
                  <a:srgbClr val="FFFFFF"/>
                </a:solidFill>
              </a:rPr>
              <a:pPr/>
              <a:t>70</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6" name="Title 1"/>
          <p:cNvSpPr txBox="1">
            <a:spLocks/>
          </p:cNvSpPr>
          <p:nvPr/>
        </p:nvSpPr>
        <p:spPr>
          <a:xfrm>
            <a:off x="1463675" y="846138"/>
            <a:ext cx="5241925" cy="114300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anose="02040503050406030204" pitchFamily="18" charset="0"/>
              </a:defRPr>
            </a:lvl2pPr>
            <a:lvl3pPr algn="l" rtl="0" eaLnBrk="0" fontAlgn="base" hangingPunct="0">
              <a:spcBef>
                <a:spcPct val="0"/>
              </a:spcBef>
              <a:spcAft>
                <a:spcPct val="0"/>
              </a:spcAft>
              <a:defRPr sz="4600">
                <a:solidFill>
                  <a:schemeClr val="tx2"/>
                </a:solidFill>
                <a:latin typeface="Cambria" panose="02040503050406030204" pitchFamily="18" charset="0"/>
              </a:defRPr>
            </a:lvl3pPr>
            <a:lvl4pPr algn="l" rtl="0" eaLnBrk="0" fontAlgn="base" hangingPunct="0">
              <a:spcBef>
                <a:spcPct val="0"/>
              </a:spcBef>
              <a:spcAft>
                <a:spcPct val="0"/>
              </a:spcAft>
              <a:defRPr sz="4600">
                <a:solidFill>
                  <a:schemeClr val="tx2"/>
                </a:solidFill>
                <a:latin typeface="Cambria" panose="02040503050406030204" pitchFamily="18" charset="0"/>
              </a:defRPr>
            </a:lvl4pPr>
            <a:lvl5pPr algn="l" rtl="0" eaLnBrk="0" fontAlgn="base" hangingPunct="0">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defRPr/>
            </a:pPr>
            <a:r>
              <a:rPr lang="en-US" sz="3600" dirty="0" smtClean="0"/>
              <a:t>Actuator Controlled Valves</a:t>
            </a:r>
            <a:endParaRPr lang="en-US" sz="3600" dirty="0"/>
          </a:p>
        </p:txBody>
      </p:sp>
      <p:pic>
        <p:nvPicPr>
          <p:cNvPr id="143367"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8796" y="1638121"/>
            <a:ext cx="3789491" cy="3946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8" name="TextBox 14"/>
          <p:cNvSpPr txBox="1">
            <a:spLocks noChangeArrowheads="1"/>
          </p:cNvSpPr>
          <p:nvPr/>
        </p:nvSpPr>
        <p:spPr bwMode="auto">
          <a:xfrm>
            <a:off x="3393944" y="5368923"/>
            <a:ext cx="3048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800" dirty="0" smtClean="0"/>
              <a:t>Image Source: www.praher-valves.com</a:t>
            </a:r>
            <a:endParaRPr lang="en-US" sz="800" dirty="0"/>
          </a:p>
        </p:txBody>
      </p:sp>
      <p:grpSp>
        <p:nvGrpSpPr>
          <p:cNvPr id="8" name="Group 7"/>
          <p:cNvGrpSpPr/>
          <p:nvPr/>
        </p:nvGrpSpPr>
        <p:grpSpPr>
          <a:xfrm>
            <a:off x="255984" y="5891616"/>
            <a:ext cx="8049816" cy="979636"/>
            <a:chOff x="255984" y="5891616"/>
            <a:chExt cx="8049816" cy="979636"/>
          </a:xfrm>
        </p:grpSpPr>
        <p:grpSp>
          <p:nvGrpSpPr>
            <p:cNvPr id="9" name="Group 8"/>
            <p:cNvGrpSpPr/>
            <p:nvPr/>
          </p:nvGrpSpPr>
          <p:grpSpPr>
            <a:xfrm>
              <a:off x="255984" y="5895376"/>
              <a:ext cx="6577387" cy="746033"/>
              <a:chOff x="62948" y="6002309"/>
              <a:chExt cx="6577387" cy="746033"/>
            </a:xfrm>
          </p:grpSpPr>
          <p:grpSp>
            <p:nvGrpSpPr>
              <p:cNvPr id="14" name="Group 13"/>
              <p:cNvGrpSpPr/>
              <p:nvPr/>
            </p:nvGrpSpPr>
            <p:grpSpPr>
              <a:xfrm>
                <a:off x="1141839" y="6002309"/>
                <a:ext cx="5498496" cy="746033"/>
                <a:chOff x="1141839" y="6002309"/>
                <a:chExt cx="5498496" cy="746033"/>
              </a:xfrm>
            </p:grpSpPr>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cxnSp>
              <p:nvCxnSpPr>
                <p:cNvPr id="17" name="Straight Arrow Connector 16"/>
                <p:cNvCxnSpPr>
                  <a:stCxn id="15" idx="3"/>
                  <a:endCxn id="16"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p:cNvCxnSpPr>
                  <a:stCxn id="16" idx="3"/>
                  <a:endCxn id="13" idx="1"/>
                </p:cNvCxnSpPr>
                <p:nvPr/>
              </p:nvCxnSpPr>
              <p:spPr>
                <a:xfrm flipV="1">
                  <a:off x="2561175" y="6565259"/>
                  <a:ext cx="429350" cy="45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p:cNvCxnSpPr>
                  <a:stCxn id="13" idx="3"/>
                  <a:endCxn id="11" idx="1"/>
                </p:cNvCxnSpPr>
                <p:nvPr/>
              </p:nvCxnSpPr>
              <p:spPr>
                <a:xfrm>
                  <a:off x="4025042" y="6565259"/>
                  <a:ext cx="735161" cy="64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0" name="Picture 4" descr="http://www.clipsahoy.com/clipart2/as2031tn.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a:stCxn id="11" idx="3"/>
                  <a:endCxn id="12" idx="1"/>
                </p:cNvCxnSpPr>
                <p:nvPr/>
              </p:nvCxnSpPr>
              <p:spPr>
                <a:xfrm flipV="1">
                  <a:off x="5791486" y="6569823"/>
                  <a:ext cx="848849"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p:cNvCxnSpPr>
                  <a:endCxn id="20"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5" name="Picture 2" descr="http://www.creativedining.com/wp-content/uploads/cds_logo.jpg"/>
              <p:cNvPicPr>
                <a:picLocks noChangeAspect="1" noChangeArrowheads="1"/>
              </p:cNvPicPr>
              <p:nvPr/>
            </p:nvPicPr>
            <p:blipFill rotWithShape="1">
              <a:blip r:embed="rId7">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1761490" y="5891616"/>
              <a:ext cx="3022734" cy="947729"/>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7511" b="94935" l="4000" r="96000">
                          <a14:foregroundMark x1="22162" y1="74819" x2="22162" y2="82779"/>
                          <a14:foregroundMark x1="46270" y1="20984" x2="49730" y2="31693"/>
                          <a14:backgroundMark x1="21297" y1="20984" x2="21297" y2="20984"/>
                          <a14:backgroundMark x1="14811" y1="26339" x2="32541" y2="25470"/>
                          <a14:backgroundMark x1="15351" y1="29812" x2="33622" y2="26339"/>
                          <a14:backgroundMark x1="43568" y1="26918" x2="46270" y2="30246"/>
                          <a14:backgroundMark x1="52000" y1="20116" x2="52649" y2="28365"/>
                          <a14:backgroundMark x1="68108" y1="27496" x2="69622" y2="29233"/>
                          <a14:backgroundMark x1="60216" y1="76700" x2="71892" y2="76700"/>
                          <a14:backgroundMark x1="59027" y1="76700" x2="61297" y2="74819"/>
                          <a14:backgroundMark x1="66162" y1="71925" x2="63892" y2="74530"/>
                          <a14:backgroundMark x1="58162" y1="75398" x2="58378" y2="77858"/>
                          <a14:backgroundMark x1="12000" y1="55572" x2="12000" y2="55572"/>
                          <a14:backgroundMark x1="24973" y1="72504" x2="24973" y2="72504"/>
                          <a14:backgroundMark x1="26162" y1="81042" x2="26162" y2="89580"/>
                        </a14:backgroundRemoval>
                      </a14:imgEffect>
                    </a14:imgLayer>
                  </a14:imgProps>
                </a:ext>
                <a:ext uri="{28A0092B-C50C-407E-A947-70E740481C1C}">
                  <a14:useLocalDpi xmlns:a14="http://schemas.microsoft.com/office/drawing/2010/main" val="0"/>
                </a:ext>
              </a:extLst>
            </a:blip>
            <a:srcRect l="6853" t="14798" r="5528"/>
            <a:stretch/>
          </p:blipFill>
          <p:spPr bwMode="auto">
            <a:xfrm>
              <a:off x="4953239" y="6090142"/>
              <a:ext cx="1031283" cy="7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media.mlive.com/education_impact/photo/commons-lawncalvin2jpg-e33041260e118252_large.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5637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7124700" cy="1143000"/>
          </a:xfrm>
        </p:spPr>
        <p:txBody>
          <a:bodyPr/>
          <a:lstStyle/>
          <a:p>
            <a:pPr>
              <a:defRPr/>
            </a:pPr>
            <a:r>
              <a:rPr lang="en-US" dirty="0" smtClean="0"/>
              <a:t>Valve Design</a:t>
            </a:r>
            <a:endParaRPr lang="en-US" dirty="0"/>
          </a:p>
        </p:txBody>
      </p:sp>
      <p:sp>
        <p:nvSpPr>
          <p:cNvPr id="145411"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E160E6E-ABB4-4D4C-9105-3AEE681E0B36}" type="slidenum">
              <a:rPr lang="en-US" smtClean="0">
                <a:solidFill>
                  <a:srgbClr val="FFFFFF"/>
                </a:solidFill>
              </a:rPr>
              <a:pPr/>
              <a:t>71</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a:p>
        </p:txBody>
      </p:sp>
      <p:sp>
        <p:nvSpPr>
          <p:cNvPr id="6" name="Title 1"/>
          <p:cNvSpPr txBox="1">
            <a:spLocks/>
          </p:cNvSpPr>
          <p:nvPr/>
        </p:nvSpPr>
        <p:spPr>
          <a:xfrm>
            <a:off x="1463675" y="846138"/>
            <a:ext cx="6537325" cy="114300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anose="02040503050406030204" pitchFamily="18" charset="0"/>
              </a:defRPr>
            </a:lvl2pPr>
            <a:lvl3pPr algn="l" rtl="0" eaLnBrk="0" fontAlgn="base" hangingPunct="0">
              <a:spcBef>
                <a:spcPct val="0"/>
              </a:spcBef>
              <a:spcAft>
                <a:spcPct val="0"/>
              </a:spcAft>
              <a:defRPr sz="4600">
                <a:solidFill>
                  <a:schemeClr val="tx2"/>
                </a:solidFill>
                <a:latin typeface="Cambria" panose="02040503050406030204" pitchFamily="18" charset="0"/>
              </a:defRPr>
            </a:lvl3pPr>
            <a:lvl4pPr algn="l" rtl="0" eaLnBrk="0" fontAlgn="base" hangingPunct="0">
              <a:spcBef>
                <a:spcPct val="0"/>
              </a:spcBef>
              <a:spcAft>
                <a:spcPct val="0"/>
              </a:spcAft>
              <a:defRPr sz="4600">
                <a:solidFill>
                  <a:schemeClr val="tx2"/>
                </a:solidFill>
                <a:latin typeface="Cambria" panose="02040503050406030204" pitchFamily="18" charset="0"/>
              </a:defRPr>
            </a:lvl4pPr>
            <a:lvl5pPr algn="l" rtl="0" eaLnBrk="0" fontAlgn="base" hangingPunct="0">
              <a:spcBef>
                <a:spcPct val="0"/>
              </a:spcBef>
              <a:spcAft>
                <a:spcPct val="0"/>
              </a:spcAft>
              <a:defRPr sz="4600">
                <a:solidFill>
                  <a:schemeClr val="tx2"/>
                </a:solidFill>
                <a:latin typeface="Cambria" panose="02040503050406030204" pitchFamily="18" charset="0"/>
              </a:defRPr>
            </a:lvl5pPr>
            <a:lvl6pPr marL="457200" algn="l" rtl="0" eaLnBrk="1" fontAlgn="base" hangingPunct="1">
              <a:spcBef>
                <a:spcPct val="0"/>
              </a:spcBef>
              <a:spcAft>
                <a:spcPct val="0"/>
              </a:spcAft>
              <a:defRPr sz="4600">
                <a:solidFill>
                  <a:schemeClr val="tx2"/>
                </a:solidFill>
                <a:latin typeface="Cambria" panose="02040503050406030204" pitchFamily="18" charset="0"/>
              </a:defRPr>
            </a:lvl6pPr>
            <a:lvl7pPr marL="914400" algn="l" rtl="0" eaLnBrk="1" fontAlgn="base" hangingPunct="1">
              <a:spcBef>
                <a:spcPct val="0"/>
              </a:spcBef>
              <a:spcAft>
                <a:spcPct val="0"/>
              </a:spcAft>
              <a:defRPr sz="4600">
                <a:solidFill>
                  <a:schemeClr val="tx2"/>
                </a:solidFill>
                <a:latin typeface="Cambria" panose="02040503050406030204" pitchFamily="18" charset="0"/>
              </a:defRPr>
            </a:lvl7pPr>
            <a:lvl8pPr marL="1371600" algn="l" rtl="0" eaLnBrk="1" fontAlgn="base" hangingPunct="1">
              <a:spcBef>
                <a:spcPct val="0"/>
              </a:spcBef>
              <a:spcAft>
                <a:spcPct val="0"/>
              </a:spcAft>
              <a:defRPr sz="4600">
                <a:solidFill>
                  <a:schemeClr val="tx2"/>
                </a:solidFill>
                <a:latin typeface="Cambria" panose="02040503050406030204" pitchFamily="18" charset="0"/>
              </a:defRPr>
            </a:lvl8pPr>
            <a:lvl9pPr marL="1828800" algn="l" rtl="0" eaLnBrk="1" fontAlgn="base" hangingPunct="1">
              <a:spcBef>
                <a:spcPct val="0"/>
              </a:spcBef>
              <a:spcAft>
                <a:spcPct val="0"/>
              </a:spcAft>
              <a:defRPr sz="4600">
                <a:solidFill>
                  <a:schemeClr val="tx2"/>
                </a:solidFill>
                <a:latin typeface="Cambria" panose="02040503050406030204" pitchFamily="18" charset="0"/>
              </a:defRPr>
            </a:lvl9pPr>
          </a:lstStyle>
          <a:p>
            <a:pPr>
              <a:defRPr/>
            </a:pPr>
            <a:r>
              <a:rPr lang="en-US" sz="3600" dirty="0" smtClean="0"/>
              <a:t>Actuator Controlled Valves</a:t>
            </a:r>
            <a:endParaRPr lang="en-US" sz="3600" dirty="0"/>
          </a:p>
        </p:txBody>
      </p:sp>
      <p:pic>
        <p:nvPicPr>
          <p:cNvPr id="1454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4928" y="2012329"/>
            <a:ext cx="3276600"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5415" name="Group 13"/>
          <p:cNvGrpSpPr>
            <a:grpSpLocks/>
          </p:cNvGrpSpPr>
          <p:nvPr/>
        </p:nvGrpSpPr>
        <p:grpSpPr bwMode="auto">
          <a:xfrm>
            <a:off x="803759" y="1865242"/>
            <a:ext cx="3154362" cy="3621087"/>
            <a:chOff x="503495" y="2017713"/>
            <a:chExt cx="3643055" cy="4084637"/>
          </a:xfrm>
        </p:grpSpPr>
        <p:pic>
          <p:nvPicPr>
            <p:cNvPr id="145416" name="Picture 7"/>
            <p:cNvPicPr>
              <a:picLocks noChangeAspect="1"/>
            </p:cNvPicPr>
            <p:nvPr/>
          </p:nvPicPr>
          <p:blipFill>
            <a:blip r:embed="rId4">
              <a:extLst>
                <a:ext uri="{28A0092B-C50C-407E-A947-70E740481C1C}">
                  <a14:useLocalDpi xmlns:a14="http://schemas.microsoft.com/office/drawing/2010/main" val="0"/>
                </a:ext>
              </a:extLst>
            </a:blip>
            <a:srcRect l="25288" t="17967" r="38959" b="7520"/>
            <a:stretch>
              <a:fillRect/>
            </a:stretch>
          </p:blipFill>
          <p:spPr bwMode="auto">
            <a:xfrm>
              <a:off x="503495" y="2017713"/>
              <a:ext cx="3643055" cy="408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5417" name="Group 12"/>
            <p:cNvGrpSpPr>
              <a:grpSpLocks/>
            </p:cNvGrpSpPr>
            <p:nvPr/>
          </p:nvGrpSpPr>
          <p:grpSpPr bwMode="auto">
            <a:xfrm>
              <a:off x="3124200" y="2362200"/>
              <a:ext cx="141287" cy="107949"/>
              <a:chOff x="3200400" y="2438400"/>
              <a:chExt cx="304800" cy="304800"/>
            </a:xfrm>
          </p:grpSpPr>
          <p:sp>
            <p:nvSpPr>
              <p:cNvPr id="3" name="Oval 2"/>
              <p:cNvSpPr/>
              <p:nvPr/>
            </p:nvSpPr>
            <p:spPr>
              <a:xfrm>
                <a:off x="3200555" y="2438400"/>
                <a:ext cx="304781" cy="304803"/>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cxnSp>
            <p:nvCxnSpPr>
              <p:cNvPr id="9" name="Straight Connector 8"/>
              <p:cNvCxnSpPr>
                <a:stCxn id="3" idx="1"/>
                <a:endCxn id="3" idx="5"/>
              </p:cNvCxnSpPr>
              <p:nvPr/>
            </p:nvCxnSpPr>
            <p:spPr>
              <a:xfrm>
                <a:off x="3245075" y="2483224"/>
                <a:ext cx="215742" cy="215155"/>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a:stCxn id="3" idx="7"/>
                <a:endCxn id="3" idx="3"/>
              </p:cNvCxnSpPr>
              <p:nvPr/>
            </p:nvCxnSpPr>
            <p:spPr>
              <a:xfrm flipH="1">
                <a:off x="3245075" y="2483224"/>
                <a:ext cx="215742" cy="215155"/>
              </a:xfrm>
              <a:prstGeom prst="line">
                <a:avLst/>
              </a:prstGeom>
            </p:spPr>
            <p:style>
              <a:lnRef idx="1">
                <a:schemeClr val="dk1"/>
              </a:lnRef>
              <a:fillRef idx="0">
                <a:schemeClr val="dk1"/>
              </a:fillRef>
              <a:effectRef idx="0">
                <a:schemeClr val="dk1"/>
              </a:effectRef>
              <a:fontRef idx="minor">
                <a:schemeClr val="tx1"/>
              </a:fontRef>
            </p:style>
          </p:cxnSp>
        </p:grpSp>
        <p:grpSp>
          <p:nvGrpSpPr>
            <p:cNvPr id="145418" name="Group 18"/>
            <p:cNvGrpSpPr>
              <a:grpSpLocks/>
            </p:cNvGrpSpPr>
            <p:nvPr/>
          </p:nvGrpSpPr>
          <p:grpSpPr bwMode="auto">
            <a:xfrm>
              <a:off x="3268608" y="2460627"/>
              <a:ext cx="141287" cy="107949"/>
              <a:chOff x="3200400" y="2438400"/>
              <a:chExt cx="304800" cy="304800"/>
            </a:xfrm>
          </p:grpSpPr>
          <p:sp>
            <p:nvSpPr>
              <p:cNvPr id="20" name="Oval 19"/>
              <p:cNvSpPr/>
              <p:nvPr/>
            </p:nvSpPr>
            <p:spPr>
              <a:xfrm>
                <a:off x="3200652" y="2438394"/>
                <a:ext cx="304778" cy="304803"/>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cxnSp>
            <p:nvCxnSpPr>
              <p:cNvPr id="21" name="Straight Connector 20"/>
              <p:cNvCxnSpPr>
                <a:stCxn id="20" idx="1"/>
                <a:endCxn id="20" idx="5"/>
              </p:cNvCxnSpPr>
              <p:nvPr/>
            </p:nvCxnSpPr>
            <p:spPr>
              <a:xfrm>
                <a:off x="3245170" y="2483218"/>
                <a:ext cx="215744" cy="215155"/>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a:stCxn id="20" idx="7"/>
                <a:endCxn id="20" idx="3"/>
              </p:cNvCxnSpPr>
              <p:nvPr/>
            </p:nvCxnSpPr>
            <p:spPr>
              <a:xfrm flipH="1">
                <a:off x="3245170" y="2483218"/>
                <a:ext cx="215744" cy="215155"/>
              </a:xfrm>
              <a:prstGeom prst="line">
                <a:avLst/>
              </a:prstGeom>
            </p:spPr>
            <p:style>
              <a:lnRef idx="1">
                <a:schemeClr val="dk1"/>
              </a:lnRef>
              <a:fillRef idx="0">
                <a:schemeClr val="dk1"/>
              </a:fillRef>
              <a:effectRef idx="0">
                <a:schemeClr val="dk1"/>
              </a:effectRef>
              <a:fontRef idx="minor">
                <a:schemeClr val="tx1"/>
              </a:fontRef>
            </p:style>
          </p:cxnSp>
        </p:grpSp>
        <p:grpSp>
          <p:nvGrpSpPr>
            <p:cNvPr id="145419" name="Group 22"/>
            <p:cNvGrpSpPr>
              <a:grpSpLocks/>
            </p:cNvGrpSpPr>
            <p:nvPr/>
          </p:nvGrpSpPr>
          <p:grpSpPr bwMode="auto">
            <a:xfrm>
              <a:off x="1981200" y="2940051"/>
              <a:ext cx="141287" cy="107949"/>
              <a:chOff x="3200400" y="2438400"/>
              <a:chExt cx="304800" cy="304800"/>
            </a:xfrm>
          </p:grpSpPr>
          <p:sp>
            <p:nvSpPr>
              <p:cNvPr id="24" name="Oval 23"/>
              <p:cNvSpPr/>
              <p:nvPr/>
            </p:nvSpPr>
            <p:spPr>
              <a:xfrm>
                <a:off x="3200730" y="2438397"/>
                <a:ext cx="304781" cy="304803"/>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cxnSp>
            <p:nvCxnSpPr>
              <p:cNvPr id="25" name="Straight Connector 24"/>
              <p:cNvCxnSpPr>
                <a:stCxn id="24" idx="1"/>
                <a:endCxn id="24" idx="5"/>
              </p:cNvCxnSpPr>
              <p:nvPr/>
            </p:nvCxnSpPr>
            <p:spPr>
              <a:xfrm>
                <a:off x="3245249" y="2483221"/>
                <a:ext cx="215742" cy="215155"/>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a:stCxn id="24" idx="7"/>
                <a:endCxn id="24" idx="3"/>
              </p:cNvCxnSpPr>
              <p:nvPr/>
            </p:nvCxnSpPr>
            <p:spPr>
              <a:xfrm flipH="1">
                <a:off x="3245249" y="2483221"/>
                <a:ext cx="215742" cy="215155"/>
              </a:xfrm>
              <a:prstGeom prst="line">
                <a:avLst/>
              </a:prstGeom>
            </p:spPr>
            <p:style>
              <a:lnRef idx="1">
                <a:schemeClr val="dk1"/>
              </a:lnRef>
              <a:fillRef idx="0">
                <a:schemeClr val="dk1"/>
              </a:fillRef>
              <a:effectRef idx="0">
                <a:schemeClr val="dk1"/>
              </a:effectRef>
              <a:fontRef idx="minor">
                <a:schemeClr val="tx1"/>
              </a:fontRef>
            </p:style>
          </p:cxnSp>
        </p:grpSp>
        <p:grpSp>
          <p:nvGrpSpPr>
            <p:cNvPr id="145420" name="Group 26"/>
            <p:cNvGrpSpPr>
              <a:grpSpLocks/>
            </p:cNvGrpSpPr>
            <p:nvPr/>
          </p:nvGrpSpPr>
          <p:grpSpPr bwMode="auto">
            <a:xfrm>
              <a:off x="2362200" y="3352800"/>
              <a:ext cx="141287" cy="107949"/>
              <a:chOff x="3200400" y="2438400"/>
              <a:chExt cx="304800" cy="304800"/>
            </a:xfrm>
          </p:grpSpPr>
          <p:sp>
            <p:nvSpPr>
              <p:cNvPr id="28" name="Oval 27"/>
              <p:cNvSpPr/>
              <p:nvPr/>
            </p:nvSpPr>
            <p:spPr>
              <a:xfrm>
                <a:off x="3200672" y="2438400"/>
                <a:ext cx="304781" cy="304803"/>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cxnSp>
            <p:nvCxnSpPr>
              <p:cNvPr id="29" name="Straight Connector 28"/>
              <p:cNvCxnSpPr>
                <a:stCxn id="28" idx="1"/>
                <a:endCxn id="28" idx="5"/>
              </p:cNvCxnSpPr>
              <p:nvPr/>
            </p:nvCxnSpPr>
            <p:spPr>
              <a:xfrm>
                <a:off x="3245191" y="2483224"/>
                <a:ext cx="215742" cy="215155"/>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p:cNvCxnSpPr>
                <a:stCxn id="28" idx="7"/>
                <a:endCxn id="28" idx="3"/>
              </p:cNvCxnSpPr>
              <p:nvPr/>
            </p:nvCxnSpPr>
            <p:spPr>
              <a:xfrm flipH="1">
                <a:off x="3245191" y="2483224"/>
                <a:ext cx="215742" cy="215155"/>
              </a:xfrm>
              <a:prstGeom prst="line">
                <a:avLst/>
              </a:prstGeom>
            </p:spPr>
            <p:style>
              <a:lnRef idx="1">
                <a:schemeClr val="dk1"/>
              </a:lnRef>
              <a:fillRef idx="0">
                <a:schemeClr val="dk1"/>
              </a:fillRef>
              <a:effectRef idx="0">
                <a:schemeClr val="dk1"/>
              </a:effectRef>
              <a:fontRef idx="minor">
                <a:schemeClr val="tx1"/>
              </a:fontRef>
            </p:style>
          </p:cxnSp>
        </p:grpSp>
        <p:grpSp>
          <p:nvGrpSpPr>
            <p:cNvPr id="145421" name="Group 30"/>
            <p:cNvGrpSpPr>
              <a:grpSpLocks/>
            </p:cNvGrpSpPr>
            <p:nvPr/>
          </p:nvGrpSpPr>
          <p:grpSpPr bwMode="auto">
            <a:xfrm>
              <a:off x="3254375" y="3336991"/>
              <a:ext cx="141287" cy="107949"/>
              <a:chOff x="3200400" y="2438400"/>
              <a:chExt cx="304800" cy="304800"/>
            </a:xfrm>
          </p:grpSpPr>
          <p:sp>
            <p:nvSpPr>
              <p:cNvPr id="32" name="Oval 31"/>
              <p:cNvSpPr/>
              <p:nvPr/>
            </p:nvSpPr>
            <p:spPr>
              <a:xfrm>
                <a:off x="3200536" y="2438214"/>
                <a:ext cx="304781" cy="304803"/>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cxnSp>
            <p:nvCxnSpPr>
              <p:cNvPr id="33" name="Straight Connector 32"/>
              <p:cNvCxnSpPr>
                <a:stCxn id="32" idx="1"/>
                <a:endCxn id="32" idx="5"/>
              </p:cNvCxnSpPr>
              <p:nvPr/>
            </p:nvCxnSpPr>
            <p:spPr>
              <a:xfrm>
                <a:off x="3245055" y="2483038"/>
                <a:ext cx="215742" cy="215155"/>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a:stCxn id="32" idx="7"/>
                <a:endCxn id="32" idx="3"/>
              </p:cNvCxnSpPr>
              <p:nvPr/>
            </p:nvCxnSpPr>
            <p:spPr>
              <a:xfrm flipH="1">
                <a:off x="3245055" y="2483038"/>
                <a:ext cx="215742" cy="215155"/>
              </a:xfrm>
              <a:prstGeom prst="line">
                <a:avLst/>
              </a:prstGeom>
            </p:spPr>
            <p:style>
              <a:lnRef idx="1">
                <a:schemeClr val="dk1"/>
              </a:lnRef>
              <a:fillRef idx="0">
                <a:schemeClr val="dk1"/>
              </a:fillRef>
              <a:effectRef idx="0">
                <a:schemeClr val="dk1"/>
              </a:effectRef>
              <a:fontRef idx="minor">
                <a:schemeClr val="tx1"/>
              </a:fontRef>
            </p:style>
          </p:cxnSp>
        </p:grpSp>
        <p:grpSp>
          <p:nvGrpSpPr>
            <p:cNvPr id="145422" name="Group 34"/>
            <p:cNvGrpSpPr>
              <a:grpSpLocks/>
            </p:cNvGrpSpPr>
            <p:nvPr/>
          </p:nvGrpSpPr>
          <p:grpSpPr bwMode="auto">
            <a:xfrm>
              <a:off x="3586643" y="2955860"/>
              <a:ext cx="141287" cy="107949"/>
              <a:chOff x="3200400" y="2438400"/>
              <a:chExt cx="304800" cy="304800"/>
            </a:xfrm>
          </p:grpSpPr>
          <p:sp>
            <p:nvSpPr>
              <p:cNvPr id="36" name="Oval 35"/>
              <p:cNvSpPr/>
              <p:nvPr/>
            </p:nvSpPr>
            <p:spPr>
              <a:xfrm>
                <a:off x="3199449" y="2438584"/>
                <a:ext cx="304778" cy="304803"/>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cxnSp>
            <p:nvCxnSpPr>
              <p:cNvPr id="37" name="Straight Connector 36"/>
              <p:cNvCxnSpPr>
                <a:stCxn id="36" idx="1"/>
                <a:endCxn id="36" idx="5"/>
              </p:cNvCxnSpPr>
              <p:nvPr/>
            </p:nvCxnSpPr>
            <p:spPr>
              <a:xfrm>
                <a:off x="3243966" y="2483407"/>
                <a:ext cx="215744" cy="215155"/>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36" idx="7"/>
                <a:endCxn id="36" idx="3"/>
              </p:cNvCxnSpPr>
              <p:nvPr/>
            </p:nvCxnSpPr>
            <p:spPr>
              <a:xfrm flipH="1">
                <a:off x="3243966" y="2483407"/>
                <a:ext cx="215744" cy="215155"/>
              </a:xfrm>
              <a:prstGeom prst="line">
                <a:avLst/>
              </a:prstGeom>
            </p:spPr>
            <p:style>
              <a:lnRef idx="1">
                <a:schemeClr val="dk1"/>
              </a:lnRef>
              <a:fillRef idx="0">
                <a:schemeClr val="dk1"/>
              </a:fillRef>
              <a:effectRef idx="0">
                <a:schemeClr val="dk1"/>
              </a:effectRef>
              <a:fontRef idx="minor">
                <a:schemeClr val="tx1"/>
              </a:fontRef>
            </p:style>
          </p:cxnSp>
        </p:grpSp>
        <p:grpSp>
          <p:nvGrpSpPr>
            <p:cNvPr id="145423" name="Group 38"/>
            <p:cNvGrpSpPr>
              <a:grpSpLocks/>
            </p:cNvGrpSpPr>
            <p:nvPr/>
          </p:nvGrpSpPr>
          <p:grpSpPr bwMode="auto">
            <a:xfrm>
              <a:off x="2667000" y="4127773"/>
              <a:ext cx="141287" cy="107949"/>
              <a:chOff x="3200400" y="2438400"/>
              <a:chExt cx="304800" cy="304800"/>
            </a:xfrm>
          </p:grpSpPr>
          <p:sp>
            <p:nvSpPr>
              <p:cNvPr id="40" name="Oval 39"/>
              <p:cNvSpPr/>
              <p:nvPr/>
            </p:nvSpPr>
            <p:spPr>
              <a:xfrm>
                <a:off x="3200624" y="2437629"/>
                <a:ext cx="304781" cy="304803"/>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cxnSp>
            <p:nvCxnSpPr>
              <p:cNvPr id="41" name="Straight Connector 40"/>
              <p:cNvCxnSpPr>
                <a:stCxn id="40" idx="1"/>
                <a:endCxn id="40" idx="5"/>
              </p:cNvCxnSpPr>
              <p:nvPr/>
            </p:nvCxnSpPr>
            <p:spPr>
              <a:xfrm>
                <a:off x="3245144" y="2482453"/>
                <a:ext cx="215742" cy="215155"/>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p:cNvCxnSpPr>
                <a:stCxn id="40" idx="7"/>
                <a:endCxn id="40" idx="3"/>
              </p:cNvCxnSpPr>
              <p:nvPr/>
            </p:nvCxnSpPr>
            <p:spPr>
              <a:xfrm flipH="1">
                <a:off x="3245144" y="2482453"/>
                <a:ext cx="215742" cy="215155"/>
              </a:xfrm>
              <a:prstGeom prst="line">
                <a:avLst/>
              </a:prstGeom>
            </p:spPr>
            <p:style>
              <a:lnRef idx="1">
                <a:schemeClr val="dk1"/>
              </a:lnRef>
              <a:fillRef idx="0">
                <a:schemeClr val="dk1"/>
              </a:fillRef>
              <a:effectRef idx="0">
                <a:schemeClr val="dk1"/>
              </a:effectRef>
              <a:fontRef idx="minor">
                <a:schemeClr val="tx1"/>
              </a:fontRef>
            </p:style>
          </p:cxnSp>
        </p:grpSp>
        <p:grpSp>
          <p:nvGrpSpPr>
            <p:cNvPr id="145424" name="Group 42"/>
            <p:cNvGrpSpPr>
              <a:grpSpLocks/>
            </p:cNvGrpSpPr>
            <p:nvPr/>
          </p:nvGrpSpPr>
          <p:grpSpPr bwMode="auto">
            <a:xfrm>
              <a:off x="2924120" y="4127773"/>
              <a:ext cx="141287" cy="107949"/>
              <a:chOff x="3200400" y="2438400"/>
              <a:chExt cx="304800" cy="304800"/>
            </a:xfrm>
          </p:grpSpPr>
          <p:sp>
            <p:nvSpPr>
              <p:cNvPr id="44" name="Oval 43"/>
              <p:cNvSpPr/>
              <p:nvPr/>
            </p:nvSpPr>
            <p:spPr>
              <a:xfrm>
                <a:off x="3200704" y="2437629"/>
                <a:ext cx="304781" cy="304803"/>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cxnSp>
            <p:nvCxnSpPr>
              <p:cNvPr id="45" name="Straight Connector 44"/>
              <p:cNvCxnSpPr>
                <a:stCxn id="44" idx="1"/>
                <a:endCxn id="44" idx="5"/>
              </p:cNvCxnSpPr>
              <p:nvPr/>
            </p:nvCxnSpPr>
            <p:spPr>
              <a:xfrm>
                <a:off x="3245224" y="2482453"/>
                <a:ext cx="215742" cy="215155"/>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p:cNvCxnSpPr>
                <a:stCxn id="44" idx="7"/>
                <a:endCxn id="44" idx="3"/>
              </p:cNvCxnSpPr>
              <p:nvPr/>
            </p:nvCxnSpPr>
            <p:spPr>
              <a:xfrm flipH="1">
                <a:off x="3245224" y="2482453"/>
                <a:ext cx="215742" cy="215155"/>
              </a:xfrm>
              <a:prstGeom prst="line">
                <a:avLst/>
              </a:prstGeom>
            </p:spPr>
            <p:style>
              <a:lnRef idx="1">
                <a:schemeClr val="dk1"/>
              </a:lnRef>
              <a:fillRef idx="0">
                <a:schemeClr val="dk1"/>
              </a:fillRef>
              <a:effectRef idx="0">
                <a:schemeClr val="dk1"/>
              </a:effectRef>
              <a:fontRef idx="minor">
                <a:schemeClr val="tx1"/>
              </a:fontRef>
            </p:style>
          </p:cxnSp>
        </p:grpSp>
        <p:grpSp>
          <p:nvGrpSpPr>
            <p:cNvPr id="145425" name="Group 46"/>
            <p:cNvGrpSpPr>
              <a:grpSpLocks/>
            </p:cNvGrpSpPr>
            <p:nvPr/>
          </p:nvGrpSpPr>
          <p:grpSpPr bwMode="auto">
            <a:xfrm>
              <a:off x="2382891" y="4419600"/>
              <a:ext cx="141287" cy="107949"/>
              <a:chOff x="3200400" y="2438400"/>
              <a:chExt cx="304800" cy="304800"/>
            </a:xfrm>
          </p:grpSpPr>
          <p:sp>
            <p:nvSpPr>
              <p:cNvPr id="48" name="Oval 47"/>
              <p:cNvSpPr/>
              <p:nvPr/>
            </p:nvSpPr>
            <p:spPr>
              <a:xfrm>
                <a:off x="3200553" y="2438400"/>
                <a:ext cx="304778" cy="304803"/>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cxnSp>
            <p:nvCxnSpPr>
              <p:cNvPr id="49" name="Straight Connector 48"/>
              <p:cNvCxnSpPr>
                <a:stCxn id="48" idx="1"/>
                <a:endCxn id="48" idx="5"/>
              </p:cNvCxnSpPr>
              <p:nvPr/>
            </p:nvCxnSpPr>
            <p:spPr>
              <a:xfrm>
                <a:off x="3245070" y="2483224"/>
                <a:ext cx="215744" cy="215155"/>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a:stCxn id="48" idx="7"/>
                <a:endCxn id="48" idx="3"/>
              </p:cNvCxnSpPr>
              <p:nvPr/>
            </p:nvCxnSpPr>
            <p:spPr>
              <a:xfrm flipH="1">
                <a:off x="3245070" y="2483224"/>
                <a:ext cx="215744" cy="215155"/>
              </a:xfrm>
              <a:prstGeom prst="line">
                <a:avLst/>
              </a:prstGeom>
            </p:spPr>
            <p:style>
              <a:lnRef idx="1">
                <a:schemeClr val="dk1"/>
              </a:lnRef>
              <a:fillRef idx="0">
                <a:schemeClr val="dk1"/>
              </a:fillRef>
              <a:effectRef idx="0">
                <a:schemeClr val="dk1"/>
              </a:effectRef>
              <a:fontRef idx="minor">
                <a:schemeClr val="tx1"/>
              </a:fontRef>
            </p:style>
          </p:cxnSp>
        </p:grpSp>
        <p:grpSp>
          <p:nvGrpSpPr>
            <p:cNvPr id="145426" name="Group 50"/>
            <p:cNvGrpSpPr>
              <a:grpSpLocks/>
            </p:cNvGrpSpPr>
            <p:nvPr/>
          </p:nvGrpSpPr>
          <p:grpSpPr bwMode="auto">
            <a:xfrm>
              <a:off x="3271096" y="4457765"/>
              <a:ext cx="141287" cy="107949"/>
              <a:chOff x="3200400" y="2438400"/>
              <a:chExt cx="304800" cy="304800"/>
            </a:xfrm>
          </p:grpSpPr>
          <p:sp>
            <p:nvSpPr>
              <p:cNvPr id="52" name="Oval 51"/>
              <p:cNvSpPr/>
              <p:nvPr/>
            </p:nvSpPr>
            <p:spPr>
              <a:xfrm>
                <a:off x="3198709" y="2438216"/>
                <a:ext cx="304781" cy="304803"/>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cxnSp>
            <p:nvCxnSpPr>
              <p:cNvPr id="53" name="Straight Connector 52"/>
              <p:cNvCxnSpPr>
                <a:stCxn id="52" idx="1"/>
                <a:endCxn id="52" idx="5"/>
              </p:cNvCxnSpPr>
              <p:nvPr/>
            </p:nvCxnSpPr>
            <p:spPr>
              <a:xfrm>
                <a:off x="3243228" y="2483040"/>
                <a:ext cx="215742" cy="215155"/>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p:cNvCxnSpPr>
                <a:stCxn id="52" idx="7"/>
                <a:endCxn id="52" idx="3"/>
              </p:cNvCxnSpPr>
              <p:nvPr/>
            </p:nvCxnSpPr>
            <p:spPr>
              <a:xfrm flipH="1">
                <a:off x="3243228" y="2483040"/>
                <a:ext cx="215742" cy="215155"/>
              </a:xfrm>
              <a:prstGeom prst="line">
                <a:avLst/>
              </a:prstGeom>
            </p:spPr>
            <p:style>
              <a:lnRef idx="1">
                <a:schemeClr val="dk1"/>
              </a:lnRef>
              <a:fillRef idx="0">
                <a:schemeClr val="dk1"/>
              </a:fillRef>
              <a:effectRef idx="0">
                <a:schemeClr val="dk1"/>
              </a:effectRef>
              <a:fontRef idx="minor">
                <a:schemeClr val="tx1"/>
              </a:fontRef>
            </p:style>
          </p:cxnSp>
        </p:grpSp>
        <p:grpSp>
          <p:nvGrpSpPr>
            <p:cNvPr id="145427" name="Group 54"/>
            <p:cNvGrpSpPr>
              <a:grpSpLocks/>
            </p:cNvGrpSpPr>
            <p:nvPr/>
          </p:nvGrpSpPr>
          <p:grpSpPr bwMode="auto">
            <a:xfrm>
              <a:off x="3832225" y="5541964"/>
              <a:ext cx="141287" cy="107949"/>
              <a:chOff x="3200400" y="2438400"/>
              <a:chExt cx="304800" cy="304800"/>
            </a:xfrm>
          </p:grpSpPr>
          <p:sp>
            <p:nvSpPr>
              <p:cNvPr id="56" name="Oval 55"/>
              <p:cNvSpPr/>
              <p:nvPr/>
            </p:nvSpPr>
            <p:spPr>
              <a:xfrm>
                <a:off x="3200447" y="2438397"/>
                <a:ext cx="304781" cy="304803"/>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cxnSp>
            <p:nvCxnSpPr>
              <p:cNvPr id="57" name="Straight Connector 56"/>
              <p:cNvCxnSpPr>
                <a:stCxn id="56" idx="1"/>
                <a:endCxn id="56" idx="5"/>
              </p:cNvCxnSpPr>
              <p:nvPr/>
            </p:nvCxnSpPr>
            <p:spPr>
              <a:xfrm>
                <a:off x="3244967" y="2483221"/>
                <a:ext cx="215742" cy="215155"/>
              </a:xfrm>
              <a:prstGeom prst="line">
                <a:avLst/>
              </a:prstGeom>
            </p:spPr>
            <p:style>
              <a:lnRef idx="1">
                <a:schemeClr val="dk1"/>
              </a:lnRef>
              <a:fillRef idx="0">
                <a:schemeClr val="dk1"/>
              </a:fillRef>
              <a:effectRef idx="0">
                <a:schemeClr val="dk1"/>
              </a:effectRef>
              <a:fontRef idx="minor">
                <a:schemeClr val="tx1"/>
              </a:fontRef>
            </p:style>
          </p:cxnSp>
          <p:cxnSp>
            <p:nvCxnSpPr>
              <p:cNvPr id="58" name="Straight Connector 57"/>
              <p:cNvCxnSpPr>
                <a:stCxn id="56" idx="7"/>
                <a:endCxn id="56" idx="3"/>
              </p:cNvCxnSpPr>
              <p:nvPr/>
            </p:nvCxnSpPr>
            <p:spPr>
              <a:xfrm flipH="1">
                <a:off x="3244967" y="2483221"/>
                <a:ext cx="215742" cy="215155"/>
              </a:xfrm>
              <a:prstGeom prst="line">
                <a:avLst/>
              </a:prstGeom>
            </p:spPr>
            <p:style>
              <a:lnRef idx="1">
                <a:schemeClr val="dk1"/>
              </a:lnRef>
              <a:fillRef idx="0">
                <a:schemeClr val="dk1"/>
              </a:fillRef>
              <a:effectRef idx="0">
                <a:schemeClr val="dk1"/>
              </a:effectRef>
              <a:fontRef idx="minor">
                <a:schemeClr val="tx1"/>
              </a:fontRef>
            </p:style>
          </p:cxnSp>
        </p:grpSp>
        <p:grpSp>
          <p:nvGrpSpPr>
            <p:cNvPr id="145428" name="Group 58"/>
            <p:cNvGrpSpPr>
              <a:grpSpLocks/>
            </p:cNvGrpSpPr>
            <p:nvPr/>
          </p:nvGrpSpPr>
          <p:grpSpPr bwMode="auto">
            <a:xfrm>
              <a:off x="1839913" y="5410200"/>
              <a:ext cx="141287" cy="107949"/>
              <a:chOff x="3200400" y="2438400"/>
              <a:chExt cx="304800" cy="304800"/>
            </a:xfrm>
          </p:grpSpPr>
          <p:sp>
            <p:nvSpPr>
              <p:cNvPr id="60" name="Oval 59"/>
              <p:cNvSpPr/>
              <p:nvPr/>
            </p:nvSpPr>
            <p:spPr>
              <a:xfrm>
                <a:off x="3200752" y="2438400"/>
                <a:ext cx="304778" cy="304803"/>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cxnSp>
            <p:nvCxnSpPr>
              <p:cNvPr id="61" name="Straight Connector 60"/>
              <p:cNvCxnSpPr>
                <a:stCxn id="60" idx="1"/>
                <a:endCxn id="60" idx="5"/>
              </p:cNvCxnSpPr>
              <p:nvPr/>
            </p:nvCxnSpPr>
            <p:spPr>
              <a:xfrm>
                <a:off x="3245269" y="2483224"/>
                <a:ext cx="215744" cy="215155"/>
              </a:xfrm>
              <a:prstGeom prst="line">
                <a:avLst/>
              </a:prstGeom>
            </p:spPr>
            <p:style>
              <a:lnRef idx="1">
                <a:schemeClr val="dk1"/>
              </a:lnRef>
              <a:fillRef idx="0">
                <a:schemeClr val="dk1"/>
              </a:fillRef>
              <a:effectRef idx="0">
                <a:schemeClr val="dk1"/>
              </a:effectRef>
              <a:fontRef idx="minor">
                <a:schemeClr val="tx1"/>
              </a:fontRef>
            </p:style>
          </p:cxnSp>
          <p:cxnSp>
            <p:nvCxnSpPr>
              <p:cNvPr id="62" name="Straight Connector 61"/>
              <p:cNvCxnSpPr>
                <a:stCxn id="60" idx="7"/>
                <a:endCxn id="60" idx="3"/>
              </p:cNvCxnSpPr>
              <p:nvPr/>
            </p:nvCxnSpPr>
            <p:spPr>
              <a:xfrm flipH="1">
                <a:off x="3245269" y="2483224"/>
                <a:ext cx="215744" cy="215155"/>
              </a:xfrm>
              <a:prstGeom prst="line">
                <a:avLst/>
              </a:prstGeom>
            </p:spPr>
            <p:style>
              <a:lnRef idx="1">
                <a:schemeClr val="dk1"/>
              </a:lnRef>
              <a:fillRef idx="0">
                <a:schemeClr val="dk1"/>
              </a:fillRef>
              <a:effectRef idx="0">
                <a:schemeClr val="dk1"/>
              </a:effectRef>
              <a:fontRef idx="minor">
                <a:schemeClr val="tx1"/>
              </a:fontRef>
            </p:style>
          </p:cxnSp>
        </p:grpSp>
        <p:grpSp>
          <p:nvGrpSpPr>
            <p:cNvPr id="145429" name="Group 62"/>
            <p:cNvGrpSpPr>
              <a:grpSpLocks/>
            </p:cNvGrpSpPr>
            <p:nvPr/>
          </p:nvGrpSpPr>
          <p:grpSpPr bwMode="auto">
            <a:xfrm>
              <a:off x="1301906" y="4456178"/>
              <a:ext cx="141287" cy="107949"/>
              <a:chOff x="3200400" y="2438400"/>
              <a:chExt cx="304800" cy="304800"/>
            </a:xfrm>
          </p:grpSpPr>
          <p:sp>
            <p:nvSpPr>
              <p:cNvPr id="64" name="Oval 63"/>
              <p:cNvSpPr/>
              <p:nvPr/>
            </p:nvSpPr>
            <p:spPr>
              <a:xfrm>
                <a:off x="3200497" y="2438216"/>
                <a:ext cx="304781" cy="304803"/>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dirty="0"/>
              </a:p>
            </p:txBody>
          </p:sp>
          <p:cxnSp>
            <p:nvCxnSpPr>
              <p:cNvPr id="65" name="Straight Connector 64"/>
              <p:cNvCxnSpPr>
                <a:stCxn id="64" idx="1"/>
                <a:endCxn id="64" idx="5"/>
              </p:cNvCxnSpPr>
              <p:nvPr/>
            </p:nvCxnSpPr>
            <p:spPr>
              <a:xfrm>
                <a:off x="3245017" y="2483040"/>
                <a:ext cx="215742" cy="215155"/>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Connector 65"/>
              <p:cNvCxnSpPr>
                <a:stCxn id="64" idx="7"/>
                <a:endCxn id="64" idx="3"/>
              </p:cNvCxnSpPr>
              <p:nvPr/>
            </p:nvCxnSpPr>
            <p:spPr>
              <a:xfrm flipH="1">
                <a:off x="3245017" y="2483040"/>
                <a:ext cx="215742" cy="215155"/>
              </a:xfrm>
              <a:prstGeom prst="line">
                <a:avLst/>
              </a:prstGeom>
            </p:spPr>
            <p:style>
              <a:lnRef idx="1">
                <a:schemeClr val="dk1"/>
              </a:lnRef>
              <a:fillRef idx="0">
                <a:schemeClr val="dk1"/>
              </a:fillRef>
              <a:effectRef idx="0">
                <a:schemeClr val="dk1"/>
              </a:effectRef>
              <a:fontRef idx="minor">
                <a:schemeClr val="tx1"/>
              </a:fontRef>
            </p:style>
          </p:cxnSp>
        </p:grpSp>
      </p:grpSp>
      <p:grpSp>
        <p:nvGrpSpPr>
          <p:cNvPr id="63" name="Group 62"/>
          <p:cNvGrpSpPr/>
          <p:nvPr/>
        </p:nvGrpSpPr>
        <p:grpSpPr>
          <a:xfrm>
            <a:off x="255984" y="5891616"/>
            <a:ext cx="8049816" cy="979636"/>
            <a:chOff x="255984" y="5891616"/>
            <a:chExt cx="8049816" cy="979636"/>
          </a:xfrm>
        </p:grpSpPr>
        <p:grpSp>
          <p:nvGrpSpPr>
            <p:cNvPr id="67" name="Group 66"/>
            <p:cNvGrpSpPr/>
            <p:nvPr/>
          </p:nvGrpSpPr>
          <p:grpSpPr>
            <a:xfrm>
              <a:off x="255984" y="5895376"/>
              <a:ext cx="6577387" cy="746033"/>
              <a:chOff x="62948" y="6002309"/>
              <a:chExt cx="6577387" cy="746033"/>
            </a:xfrm>
          </p:grpSpPr>
          <p:grpSp>
            <p:nvGrpSpPr>
              <p:cNvPr id="72" name="Group 71"/>
              <p:cNvGrpSpPr/>
              <p:nvPr/>
            </p:nvGrpSpPr>
            <p:grpSpPr>
              <a:xfrm>
                <a:off x="1141839" y="6002309"/>
                <a:ext cx="5498496" cy="746033"/>
                <a:chOff x="1141839" y="6002309"/>
                <a:chExt cx="5498496" cy="746033"/>
              </a:xfrm>
            </p:grpSpPr>
            <p:pic>
              <p:nvPicPr>
                <p:cNvPr id="74" name="Picture 73"/>
                <p:cNvPicPr>
                  <a:picLocks noChangeAspect="1"/>
                </p:cNvPicPr>
                <p:nvPr/>
              </p:nvPicPr>
              <p:blipFill>
                <a:blip r:embed="rId5">
                  <a:extLst>
                    <a:ext uri="{BEBA8EAE-BF5A-486C-A8C5-ECC9F3942E4B}">
                      <a14:imgProps xmlns:a14="http://schemas.microsoft.com/office/drawing/2010/main">
                        <a14:imgLayer r:embed="rId6">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cxnSp>
              <p:nvCxnSpPr>
                <p:cNvPr id="75" name="Straight Arrow Connector 74"/>
                <p:cNvCxnSpPr>
                  <a:stCxn id="73" idx="3"/>
                  <a:endCxn id="74"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6" name="Straight Arrow Connector 75"/>
                <p:cNvCxnSpPr>
                  <a:stCxn id="74" idx="3"/>
                  <a:endCxn id="71" idx="1"/>
                </p:cNvCxnSpPr>
                <p:nvPr/>
              </p:nvCxnSpPr>
              <p:spPr>
                <a:xfrm flipV="1">
                  <a:off x="2561175" y="6565259"/>
                  <a:ext cx="429350" cy="45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7" name="Straight Arrow Connector 76"/>
                <p:cNvCxnSpPr>
                  <a:stCxn id="71" idx="3"/>
                  <a:endCxn id="69" idx="1"/>
                </p:cNvCxnSpPr>
                <p:nvPr/>
              </p:nvCxnSpPr>
              <p:spPr>
                <a:xfrm>
                  <a:off x="4025042" y="6565259"/>
                  <a:ext cx="735161" cy="64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78" name="Picture 4" descr="http://www.clipsahoy.com/clipart2/as2031tn.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Arrow Connector 78"/>
                <p:cNvCxnSpPr>
                  <a:stCxn id="69" idx="3"/>
                  <a:endCxn id="70" idx="1"/>
                </p:cNvCxnSpPr>
                <p:nvPr/>
              </p:nvCxnSpPr>
              <p:spPr>
                <a:xfrm flipV="1">
                  <a:off x="5791486" y="6569823"/>
                  <a:ext cx="848849"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0" name="Straight Arrow Connector 79"/>
                <p:cNvCxnSpPr>
                  <a:endCxn id="78"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73" name="Picture 2" descr="http://www.creativedining.com/wp-content/uploads/cds_logo.jpg"/>
              <p:cNvPicPr>
                <a:picLocks noChangeAspect="1" noChangeArrowheads="1"/>
              </p:cNvPicPr>
              <p:nvPr/>
            </p:nvPicPr>
            <p:blipFill rotWithShape="1">
              <a:blip r:embed="rId8">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68" name="Rectangle 67"/>
            <p:cNvSpPr/>
            <p:nvPr/>
          </p:nvSpPr>
          <p:spPr>
            <a:xfrm>
              <a:off x="1761490" y="5891616"/>
              <a:ext cx="3022734" cy="947729"/>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7511" b="94935" l="4000" r="96000">
                          <a14:foregroundMark x1="22162" y1="74819" x2="22162" y2="82779"/>
                          <a14:foregroundMark x1="46270" y1="20984" x2="49730" y2="31693"/>
                          <a14:backgroundMark x1="21297" y1="20984" x2="21297" y2="20984"/>
                          <a14:backgroundMark x1="14811" y1="26339" x2="32541" y2="25470"/>
                          <a14:backgroundMark x1="15351" y1="29812" x2="33622" y2="26339"/>
                          <a14:backgroundMark x1="43568" y1="26918" x2="46270" y2="30246"/>
                          <a14:backgroundMark x1="52000" y1="20116" x2="52649" y2="28365"/>
                          <a14:backgroundMark x1="68108" y1="27496" x2="69622" y2="29233"/>
                          <a14:backgroundMark x1="60216" y1="76700" x2="71892" y2="76700"/>
                          <a14:backgroundMark x1="59027" y1="76700" x2="61297" y2="74819"/>
                          <a14:backgroundMark x1="66162" y1="71925" x2="63892" y2="74530"/>
                          <a14:backgroundMark x1="58162" y1="75398" x2="58378" y2="77858"/>
                          <a14:backgroundMark x1="12000" y1="55572" x2="12000" y2="55572"/>
                          <a14:backgroundMark x1="24973" y1="72504" x2="24973" y2="72504"/>
                          <a14:backgroundMark x1="26162" y1="81042" x2="26162" y2="89580"/>
                        </a14:backgroundRemoval>
                      </a14:imgEffect>
                    </a14:imgLayer>
                  </a14:imgProps>
                </a:ext>
                <a:ext uri="{28A0092B-C50C-407E-A947-70E740481C1C}">
                  <a14:useLocalDpi xmlns:a14="http://schemas.microsoft.com/office/drawing/2010/main" val="0"/>
                </a:ext>
              </a:extLst>
            </a:blip>
            <a:srcRect l="6853" t="14798" r="5528"/>
            <a:stretch/>
          </p:blipFill>
          <p:spPr bwMode="auto">
            <a:xfrm>
              <a:off x="4953239" y="6090142"/>
              <a:ext cx="1031283" cy="7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8" descr="http://media.mlive.com/education_impact/photo/commons-lawncalvin2jpg-e33041260e118252_larg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7765" t="34152"/>
            <a:stretch/>
          </p:blipFill>
          <p:spPr bwMode="auto">
            <a:xfrm>
              <a:off x="6833371" y="6054528"/>
              <a:ext cx="1472429" cy="8167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4410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675" y="274638"/>
            <a:ext cx="6613525" cy="1249362"/>
          </a:xfrm>
        </p:spPr>
        <p:txBody>
          <a:bodyPr/>
          <a:lstStyle/>
          <a:p>
            <a:pPr>
              <a:defRPr/>
            </a:pPr>
            <a:r>
              <a:rPr lang="en-US" sz="3600" dirty="0" smtClean="0"/>
              <a:t>Transportation Van Cost Analysis</a:t>
            </a:r>
            <a:endParaRPr lang="en-US" sz="3600" dirty="0"/>
          </a:p>
        </p:txBody>
      </p:sp>
      <p:sp>
        <p:nvSpPr>
          <p:cNvPr id="71683"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F87C4D6-615A-4C96-9B46-5E617D6C8B37}" type="slidenum">
              <a:rPr lang="en-US" smtClean="0">
                <a:solidFill>
                  <a:srgbClr val="FFFFFF"/>
                </a:solidFill>
              </a:rPr>
              <a:pPr/>
              <a:t>72</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dirty="0"/>
          </a:p>
        </p:txBody>
      </p:sp>
      <p:graphicFrame>
        <p:nvGraphicFramePr>
          <p:cNvPr id="6" name="Content Placeholder 5"/>
          <p:cNvGraphicFramePr>
            <a:graphicFrameLocks noGrp="1"/>
          </p:cNvGraphicFramePr>
          <p:nvPr>
            <p:ph idx="1"/>
            <p:extLst/>
          </p:nvPr>
        </p:nvGraphicFramePr>
        <p:xfrm>
          <a:off x="285750" y="2209800"/>
          <a:ext cx="7620000" cy="3390900"/>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p:cNvGrpSpPr/>
          <p:nvPr/>
        </p:nvGrpSpPr>
        <p:grpSpPr>
          <a:xfrm>
            <a:off x="255984" y="5914715"/>
            <a:ext cx="7616874" cy="917439"/>
            <a:chOff x="255984" y="5914715"/>
            <a:chExt cx="7616874" cy="917439"/>
          </a:xfrm>
        </p:grpSpPr>
        <p:grpSp>
          <p:nvGrpSpPr>
            <p:cNvPr id="8" name="Group 7"/>
            <p:cNvGrpSpPr/>
            <p:nvPr/>
          </p:nvGrpSpPr>
          <p:grpSpPr>
            <a:xfrm>
              <a:off x="255984" y="6110086"/>
              <a:ext cx="6621017" cy="491382"/>
              <a:chOff x="62948" y="6217019"/>
              <a:chExt cx="6621017" cy="491382"/>
            </a:xfrm>
          </p:grpSpPr>
          <p:grpSp>
            <p:nvGrpSpPr>
              <p:cNvPr id="19" name="Group 18"/>
              <p:cNvGrpSpPr/>
              <p:nvPr/>
            </p:nvGrpSpPr>
            <p:grpSpPr>
              <a:xfrm>
                <a:off x="1141839" y="6217019"/>
                <a:ext cx="5542126" cy="348240"/>
                <a:chOff x="1141839" y="6217019"/>
                <a:chExt cx="5542126" cy="348240"/>
              </a:xfrm>
            </p:grpSpPr>
            <p:cxnSp>
              <p:nvCxnSpPr>
                <p:cNvPr id="21" name="Straight Arrow Connector 20"/>
                <p:cNvCxnSpPr>
                  <a:stCxn id="20" idx="3"/>
                  <a:endCxn id="13" idx="1"/>
                </p:cNvCxnSpPr>
                <p:nvPr/>
              </p:nvCxnSpPr>
              <p:spPr>
                <a:xfrm>
                  <a:off x="1141839" y="6559838"/>
                  <a:ext cx="37625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p:cNvCxnSpPr>
                  <a:stCxn id="13" idx="3"/>
                  <a:endCxn id="12" idx="1"/>
                </p:cNvCxnSpPr>
                <p:nvPr/>
              </p:nvCxnSpPr>
              <p:spPr>
                <a:xfrm>
                  <a:off x="2457875" y="6559838"/>
                  <a:ext cx="532650" cy="542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12" idx="3"/>
                  <a:endCxn id="10" idx="1"/>
                </p:cNvCxnSpPr>
                <p:nvPr/>
              </p:nvCxnSpPr>
              <p:spPr>
                <a:xfrm flipV="1">
                  <a:off x="4025042" y="6270781"/>
                  <a:ext cx="1209275" cy="2944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10" idx="3"/>
                  <a:endCxn id="11" idx="1"/>
                </p:cNvCxnSpPr>
                <p:nvPr/>
              </p:nvCxnSpPr>
              <p:spPr>
                <a:xfrm flipV="1">
                  <a:off x="5919571" y="6270670"/>
                  <a:ext cx="764394" cy="1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12" idx="3"/>
                  <a:endCxn id="14" idx="1"/>
                </p:cNvCxnSpPr>
                <p:nvPr/>
              </p:nvCxnSpPr>
              <p:spPr>
                <a:xfrm flipV="1">
                  <a:off x="4025042" y="6217019"/>
                  <a:ext cx="70048" cy="3482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0" name="Picture 2" descr="http://www.creativedining.com/wp-content/uploads/cds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5252595" y="6324203"/>
              <a:ext cx="2620263" cy="487071"/>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7511" b="94935" l="4000" r="96000">
                          <a14:foregroundMark x1="22162" y1="74819" x2="22162" y2="82779"/>
                          <a14:foregroundMark x1="46270" y1="20984" x2="49730" y2="31693"/>
                          <a14:backgroundMark x1="21297" y1="20984" x2="21297" y2="20984"/>
                          <a14:backgroundMark x1="14811" y1="26339" x2="32541" y2="25470"/>
                          <a14:backgroundMark x1="15351" y1="29812" x2="33622" y2="26339"/>
                          <a14:backgroundMark x1="43568" y1="26918" x2="46270" y2="30246"/>
                          <a14:backgroundMark x1="52000" y1="20116" x2="52649" y2="28365"/>
                          <a14:backgroundMark x1="68108" y1="27496" x2="69622" y2="29233"/>
                          <a14:backgroundMark x1="60216" y1="76700" x2="71892" y2="76700"/>
                          <a14:backgroundMark x1="59027" y1="76700" x2="61297" y2="74819"/>
                          <a14:backgroundMark x1="66162" y1="71925" x2="63892" y2="74530"/>
                          <a14:backgroundMark x1="58162" y1="75398" x2="58378" y2="77858"/>
                          <a14:backgroundMark x1="12000" y1="55572" x2="12000" y2="55572"/>
                          <a14:backgroundMark x1="24973" y1="72504" x2="24973" y2="72504"/>
                          <a14:backgroundMark x1="26162" y1="81042" x2="26162" y2="89580"/>
                        </a14:backgroundRemoval>
                      </a14:imgEffect>
                    </a14:imgLayer>
                  </a14:imgProps>
                </a:ext>
                <a:ext uri="{28A0092B-C50C-407E-A947-70E740481C1C}">
                  <a14:useLocalDpi xmlns:a14="http://schemas.microsoft.com/office/drawing/2010/main" val="0"/>
                </a:ext>
              </a:extLst>
            </a:blip>
            <a:srcRect l="6853" t="14798" r="5528"/>
            <a:stretch/>
          </p:blipFill>
          <p:spPr bwMode="auto">
            <a:xfrm>
              <a:off x="5427353" y="5914937"/>
              <a:ext cx="685254" cy="49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http://media.mlive.com/education_impact/photo/commons-lawncalvin2jpg-e33041260e118252_larg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765" t="34152"/>
            <a:stretch/>
          </p:blipFill>
          <p:spPr bwMode="auto">
            <a:xfrm>
              <a:off x="6877001" y="5914715"/>
              <a:ext cx="897895" cy="4980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t="19036"/>
            <a:stretch/>
          </p:blipFill>
          <p:spPr bwMode="auto">
            <a:xfrm>
              <a:off x="3183561" y="6155635"/>
              <a:ext cx="1034517" cy="605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509" b="100000" l="0" r="100000">
                          <a14:foregroundMark x1="97639" y1="71959" x2="96549" y2="81630"/>
                          <a14:foregroundMark x1="96231" y1="70803" x2="95141" y2="74148"/>
                          <a14:foregroundMark x1="4859" y1="22080" x2="4178" y2="40876"/>
                          <a14:foregroundMark x1="90554" y1="95377" x2="90554" y2="95377"/>
                          <a14:backgroundMark x1="3043" y1="62835" x2="26794" y2="83455"/>
                          <a14:backgroundMark x1="47366" y1="70438" x2="70981" y2="95012"/>
                          <a14:backgroundMark x1="66803" y1="77676" x2="90418" y2="94647"/>
                          <a14:backgroundMark x1="42779" y1="63017" x2="65713" y2="80657"/>
                          <a14:backgroundMark x1="86104" y1="80474" x2="93733" y2="91302"/>
                          <a14:backgroundMark x1="92507" y1="83455" x2="91962" y2="79562"/>
                          <a14:backgroundMark x1="95686" y1="71594" x2="91099" y2="83455"/>
                        </a14:backgroundRemoval>
                      </a14:imgEffect>
                    </a14:imgLayer>
                  </a14:imgProps>
                </a:ext>
                <a:ext uri="{28A0092B-C50C-407E-A947-70E740481C1C}">
                  <a14:useLocalDpi xmlns:a14="http://schemas.microsoft.com/office/drawing/2010/main" val="0"/>
                </a:ext>
              </a:extLst>
            </a:blip>
            <a:srcRect r="7458"/>
            <a:stretch/>
          </p:blipFill>
          <p:spPr>
            <a:xfrm>
              <a:off x="1711132" y="6073655"/>
              <a:ext cx="939779" cy="758499"/>
            </a:xfrm>
            <a:prstGeom prst="rect">
              <a:avLst/>
            </a:prstGeom>
          </p:spPr>
        </p:pic>
        <p:pic>
          <p:nvPicPr>
            <p:cNvPr id="14" name="Picture 13"/>
            <p:cNvPicPr>
              <a:picLocks noChangeAspect="1"/>
            </p:cNvPicPr>
            <p:nvPr/>
          </p:nvPicPr>
          <p:blipFill>
            <a:blip r:embed="rId11"/>
            <a:stretch>
              <a:fillRect/>
            </a:stretch>
          </p:blipFill>
          <p:spPr>
            <a:xfrm>
              <a:off x="4288126" y="5969616"/>
              <a:ext cx="298140" cy="280939"/>
            </a:xfrm>
            <a:prstGeom prst="rect">
              <a:avLst/>
            </a:prstGeom>
          </p:spPr>
        </p:pic>
        <p:pic>
          <p:nvPicPr>
            <p:cNvPr id="15" name="Picture 14"/>
            <p:cNvPicPr>
              <a:picLocks noChangeAspect="1"/>
            </p:cNvPicPr>
            <p:nvPr/>
          </p:nvPicPr>
          <p:blipFill>
            <a:blip r:embed="rId12">
              <a:extLst>
                <a:ext uri="{BEBA8EAE-BF5A-486C-A8C5-ECC9F3942E4B}">
                  <a14:imgProps xmlns:a14="http://schemas.microsoft.com/office/drawing/2010/main">
                    <a14:imgLayer r:embed="rId13">
                      <a14:imgEffect>
                        <a14:backgroundRemoval t="3481" b="97055" l="2018" r="100000">
                          <a14:foregroundMark x1="58999" y1="77510" x2="62793" y2="88086"/>
                          <a14:foregroundMark x1="20016" y1="62784" x2="15577" y2="74967"/>
                          <a14:foregroundMark x1="9847" y1="50736" x2="14931" y2="74967"/>
                          <a14:foregroundMark x1="23487" y1="67068" x2="17433" y2="73896"/>
                          <a14:foregroundMark x1="13317" y1="62784" x2="17756" y2="77510"/>
                          <a14:foregroundMark x1="12349" y1="74431" x2="16465" y2="80187"/>
                          <a14:foregroundMark x1="49798" y1="35475" x2="64407" y2="47122"/>
                          <a14:foregroundMark x1="67232" y1="28112" x2="81840" y2="58099"/>
                          <a14:foregroundMark x1="89427" y1="74967" x2="63438" y2="83400"/>
                          <a14:foregroundMark x1="62793" y1="76037" x2="58999" y2="87015"/>
                          <a14:foregroundMark x1="69088" y1="80187" x2="66263" y2="91299"/>
                          <a14:foregroundMark x1="83051" y1="76573" x2="88458" y2="82865"/>
                          <a14:foregroundMark x1="85634" y1="84337" x2="84342" y2="87550"/>
                          <a14:foregroundMark x1="80549" y1="85408" x2="83374" y2="89157"/>
                          <a14:foregroundMark x1="87490" y1="83936" x2="86844" y2="89157"/>
                          <a14:foregroundMark x1="89427" y1="71218" x2="89427" y2="71218"/>
                          <a14:foregroundMark x1="90395" y1="66533" x2="92897" y2="71218"/>
                          <a14:foregroundMark x1="61178" y1="84337" x2="58031" y2="88621"/>
                          <a14:foregroundMark x1="58354" y1="89692" x2="65617" y2="91700"/>
                          <a14:foregroundMark x1="69088" y1="90763" x2="61501" y2="93842"/>
                          <a14:foregroundMark x1="19370" y1="78581" x2="19370" y2="78581"/>
                          <a14:foregroundMark x1="35190" y1="79116" x2="35190" y2="79116"/>
                          <a14:foregroundMark x1="37450" y1="77510" x2="37450" y2="77510"/>
                          <a14:foregroundMark x1="35835" y1="77510" x2="35835" y2="77510"/>
                          <a14:foregroundMark x1="34544" y1="75502" x2="34544" y2="75502"/>
                          <a14:foregroundMark x1="38983" y1="77510" x2="38983" y2="77510"/>
                          <a14:foregroundMark x1="4439" y1="60776" x2="4439" y2="60776"/>
                          <a14:backgroundMark x1="42211" y1="7631" x2="74818" y2="9237"/>
                          <a14:backgroundMark x1="44713" y1="9237" x2="60533" y2="11379"/>
                          <a14:backgroundMark x1="2906" y1="49665" x2="2906" y2="69746"/>
                        </a14:backgroundRemoval>
                      </a14:imgEffect>
                    </a14:imgLayer>
                  </a14:imgProps>
                </a:ext>
              </a:extLst>
            </a:blip>
            <a:stretch>
              <a:fillRect/>
            </a:stretch>
          </p:blipFill>
          <p:spPr>
            <a:xfrm>
              <a:off x="5491987" y="6431805"/>
              <a:ext cx="634359" cy="382458"/>
            </a:xfrm>
            <a:prstGeom prst="rect">
              <a:avLst/>
            </a:prstGeom>
            <a:ln w="28575">
              <a:solidFill>
                <a:schemeClr val="accent6">
                  <a:lumMod val="50000"/>
                </a:schemeClr>
              </a:solidFill>
              <a:prstDash val="sysDash"/>
            </a:ln>
          </p:spPr>
        </p:pic>
        <p:pic>
          <p:nvPicPr>
            <p:cNvPr id="16" name="Picture 15"/>
            <p:cNvPicPr>
              <a:picLocks noChangeAspect="1"/>
            </p:cNvPicPr>
            <p:nvPr/>
          </p:nvPicPr>
          <p:blipFill rotWithShape="1">
            <a:blip r:embed="rId14"/>
            <a:srcRect t="28245"/>
            <a:stretch/>
          </p:blipFill>
          <p:spPr>
            <a:xfrm>
              <a:off x="6921848" y="6419863"/>
              <a:ext cx="819178" cy="391412"/>
            </a:xfrm>
            <a:prstGeom prst="rect">
              <a:avLst/>
            </a:prstGeom>
            <a:ln>
              <a:noFill/>
            </a:ln>
            <a:effectLst>
              <a:softEdge rad="112500"/>
            </a:effectLst>
          </p:spPr>
        </p:pic>
        <p:cxnSp>
          <p:nvCxnSpPr>
            <p:cNvPr id="17" name="Straight Arrow Connector 16"/>
            <p:cNvCxnSpPr>
              <a:stCxn id="15" idx="3"/>
              <a:endCxn id="16" idx="1"/>
            </p:cNvCxnSpPr>
            <p:nvPr/>
          </p:nvCxnSpPr>
          <p:spPr>
            <a:xfrm flipV="1">
              <a:off x="6126346" y="6615569"/>
              <a:ext cx="795502" cy="74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p:cNvCxnSpPr>
              <a:endCxn id="15" idx="1"/>
            </p:cNvCxnSpPr>
            <p:nvPr/>
          </p:nvCxnSpPr>
          <p:spPr>
            <a:xfrm>
              <a:off x="4231318" y="6452904"/>
              <a:ext cx="1260669" cy="17013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26" name="TextBox 25"/>
          <p:cNvSpPr txBox="1"/>
          <p:nvPr/>
        </p:nvSpPr>
        <p:spPr>
          <a:xfrm>
            <a:off x="605442" y="1487399"/>
            <a:ext cx="7471758" cy="461665"/>
          </a:xfrm>
          <a:prstGeom prst="rect">
            <a:avLst/>
          </a:prstGeom>
          <a:noFill/>
        </p:spPr>
        <p:txBody>
          <a:bodyPr wrap="square" rtlCol="0">
            <a:spAutoFit/>
          </a:bodyPr>
          <a:lstStyle/>
          <a:p>
            <a:pPr algn="ctr"/>
            <a:r>
              <a:rPr lang="en-US" sz="2400" b="1" dirty="0" smtClean="0"/>
              <a:t>Result: 1.5 year payback time</a:t>
            </a:r>
            <a:endParaRPr lang="en-US" sz="2400" b="1" dirty="0"/>
          </a:p>
        </p:txBody>
      </p:sp>
    </p:spTree>
    <p:extLst>
      <p:ext uri="{BB962C8B-B14F-4D97-AF65-F5344CB8AC3E}">
        <p14:creationId xmlns:p14="http://schemas.microsoft.com/office/powerpoint/2010/main" val="140512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2C37C73-350B-4DFB-944D-6169F9A218A7}" type="slidenum">
              <a:rPr lang="en-US" smtClean="0">
                <a:solidFill>
                  <a:srgbClr val="FFFFFF"/>
                </a:solidFill>
              </a:rPr>
              <a:pPr/>
              <a:t>8</a:t>
            </a:fld>
            <a:endParaRPr lang="en-US" smtClean="0">
              <a:solidFill>
                <a:srgbClr val="FFFFFF"/>
              </a:solidFill>
            </a:endParaRPr>
          </a:p>
        </p:txBody>
      </p:sp>
      <p:sp>
        <p:nvSpPr>
          <p:cNvPr id="5" name="Date Placeholder 4"/>
          <p:cNvSpPr>
            <a:spLocks noGrp="1"/>
          </p:cNvSpPr>
          <p:nvPr>
            <p:ph type="dt" sz="quarter" idx="12"/>
          </p:nvPr>
        </p:nvSpPr>
        <p:spPr/>
        <p:txBody>
          <a:bodyPr/>
          <a:lstStyle/>
          <a:p>
            <a:pPr>
              <a:defRPr/>
            </a:pPr>
            <a:r>
              <a:rPr lang="en-US" smtClean="0"/>
              <a:t>12/09/2013</a:t>
            </a:r>
            <a:endParaRPr lang="en-US" dirty="0"/>
          </a:p>
        </p:txBody>
      </p:sp>
      <p:sp>
        <p:nvSpPr>
          <p:cNvPr id="13" name="Shape 137"/>
          <p:cNvSpPr txBox="1">
            <a:spLocks noGrp="1"/>
          </p:cNvSpPr>
          <p:nvPr>
            <p:ph type="title"/>
          </p:nvPr>
        </p:nvSpPr>
        <p:spPr>
          <a:xfrm>
            <a:off x="1676400" y="533400"/>
            <a:ext cx="4959350" cy="857250"/>
          </a:xfrm>
        </p:spPr>
        <p:txBody>
          <a:bodyPr lIns="68569" tIns="68569" rIns="68569" bIns="68569" anchorCtr="0"/>
          <a:lstStyle/>
          <a:p>
            <a:pPr>
              <a:defRPr/>
            </a:pPr>
            <a:r>
              <a:rPr lang="en-US" dirty="0"/>
              <a:t>Fuel Quality</a:t>
            </a:r>
          </a:p>
        </p:txBody>
      </p:sp>
      <p:sp>
        <p:nvSpPr>
          <p:cNvPr id="14" name="Shape 138"/>
          <p:cNvSpPr txBox="1">
            <a:spLocks/>
          </p:cNvSpPr>
          <p:nvPr/>
        </p:nvSpPr>
        <p:spPr bwMode="auto">
          <a:xfrm>
            <a:off x="2895600" y="4691063"/>
            <a:ext cx="2770188"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marL="342900" indent="-228600" algn="l" rtl="0" eaLnBrk="1" fontAlgn="base" hangingPunct="1">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1" fontAlgn="base" hangingPunct="1">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1" fontAlgn="base" hangingPunct="1">
              <a:spcBef>
                <a:spcPct val="20000"/>
              </a:spcBef>
              <a:spcAft>
                <a:spcPct val="0"/>
              </a:spcAft>
              <a:buClr>
                <a:srgbClr val="D2CB6C"/>
              </a:buClr>
              <a:buFont typeface="Arial" panose="020B0604020202020204" pitchFamily="34" charset="0"/>
              <a:buChar char="•"/>
              <a:defRPr kern="1200">
                <a:solidFill>
                  <a:schemeClr val="tx1"/>
                </a:solidFill>
                <a:latin typeface="+mn-lt"/>
                <a:ea typeface="+mn-ea"/>
                <a:cs typeface="+mn-cs"/>
              </a:defRPr>
            </a:lvl3pPr>
            <a:lvl4pPr marL="1279525" indent="-228600" algn="l" rtl="0" eaLnBrk="1" fontAlgn="base" hangingPunct="1">
              <a:spcBef>
                <a:spcPct val="20000"/>
              </a:spcBef>
              <a:spcAft>
                <a:spcPct val="0"/>
              </a:spcAft>
              <a:buClr>
                <a:srgbClr val="95A39D"/>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1" fontAlgn="base" hangingPunct="1">
              <a:spcBef>
                <a:spcPct val="20000"/>
              </a:spcBef>
              <a:spcAft>
                <a:spcPct val="0"/>
              </a:spcAft>
              <a:buClr>
                <a:srgbClr val="C89F5D"/>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Font typeface="Arial" panose="020B0604020202020204" pitchFamily="34" charset="0"/>
              <a:buNone/>
              <a:defRPr/>
            </a:pPr>
            <a:endParaRPr lang="en-US" sz="825" u="sng" dirty="0">
              <a:solidFill>
                <a:schemeClr val="hlink"/>
              </a:solidFill>
              <a:latin typeface="Arial"/>
              <a:ea typeface="Arial"/>
              <a:cs typeface="Arial"/>
              <a:sym typeface="Arial"/>
              <a:hlinkClick r:id="rId3"/>
            </a:endParaRPr>
          </a:p>
        </p:txBody>
      </p:sp>
      <p:grpSp>
        <p:nvGrpSpPr>
          <p:cNvPr id="6" name="Group 5"/>
          <p:cNvGrpSpPr/>
          <p:nvPr/>
        </p:nvGrpSpPr>
        <p:grpSpPr>
          <a:xfrm>
            <a:off x="761429" y="1508277"/>
            <a:ext cx="5556495" cy="2079247"/>
            <a:chOff x="395009" y="1508277"/>
            <a:chExt cx="6137200" cy="2289175"/>
          </a:xfrm>
        </p:grpSpPr>
        <p:grpSp>
          <p:nvGrpSpPr>
            <p:cNvPr id="4" name="Group 3"/>
            <p:cNvGrpSpPr/>
            <p:nvPr/>
          </p:nvGrpSpPr>
          <p:grpSpPr>
            <a:xfrm>
              <a:off x="2239609" y="1508277"/>
              <a:ext cx="4292600" cy="2289175"/>
              <a:chOff x="1838325" y="1524000"/>
              <a:chExt cx="4292600" cy="2289175"/>
            </a:xfrm>
          </p:grpSpPr>
          <p:sp>
            <p:nvSpPr>
              <p:cNvPr id="12294" name="Shape 139"/>
              <p:cNvSpPr>
                <a:spLocks noChangeArrowheads="1"/>
              </p:cNvSpPr>
              <p:nvPr/>
            </p:nvSpPr>
            <p:spPr bwMode="auto">
              <a:xfrm>
                <a:off x="1905000" y="1524000"/>
                <a:ext cx="4225925" cy="228917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p>
            </p:txBody>
          </p:sp>
          <p:sp>
            <p:nvSpPr>
              <p:cNvPr id="2" name="Rectangle 1"/>
              <p:cNvSpPr/>
              <p:nvPr/>
            </p:nvSpPr>
            <p:spPr>
              <a:xfrm>
                <a:off x="1838325" y="3581956"/>
                <a:ext cx="3352800" cy="215444"/>
              </a:xfrm>
              <a:prstGeom prst="rect">
                <a:avLst/>
              </a:prstGeom>
            </p:spPr>
            <p:txBody>
              <a:bodyPr wrap="square">
                <a:spAutoFit/>
              </a:bodyPr>
              <a:lstStyle/>
              <a:p>
                <a:pPr>
                  <a:spcBef>
                    <a:spcPct val="30000"/>
                  </a:spcBef>
                  <a:defRPr/>
                </a:pPr>
                <a:r>
                  <a:rPr lang="en-US" sz="800" dirty="0" smtClean="0">
                    <a:latin typeface="+mn-lt"/>
                    <a:ea typeface="Arial"/>
                    <a:cs typeface="Arial"/>
                    <a:sym typeface="Arial"/>
                  </a:rPr>
                  <a:t>Image Source: journeytoforever.org/</a:t>
                </a:r>
                <a:r>
                  <a:rPr lang="en-US" sz="800" dirty="0" err="1" smtClean="0">
                    <a:latin typeface="+mn-lt"/>
                    <a:ea typeface="Arial"/>
                    <a:cs typeface="Arial"/>
                    <a:sym typeface="Arial"/>
                  </a:rPr>
                  <a:t>biodiesel_svo</a:t>
                </a:r>
                <a:endParaRPr lang="en-US" sz="800" dirty="0">
                  <a:latin typeface="+mn-lt"/>
                  <a:ea typeface="Arial"/>
                  <a:cs typeface="Arial"/>
                  <a:sym typeface="Arial"/>
                  <a:hlinkClick r:id="rId3"/>
                </a:endParaRPr>
              </a:p>
            </p:txBody>
          </p:sp>
        </p:grpSp>
        <p:sp>
          <p:nvSpPr>
            <p:cNvPr id="11" name="TextBox 10"/>
            <p:cNvSpPr txBox="1"/>
            <p:nvPr/>
          </p:nvSpPr>
          <p:spPr>
            <a:xfrm>
              <a:off x="395009" y="2352589"/>
              <a:ext cx="1928133" cy="369332"/>
            </a:xfrm>
            <a:prstGeom prst="rect">
              <a:avLst/>
            </a:prstGeom>
            <a:noFill/>
          </p:spPr>
          <p:txBody>
            <a:bodyPr wrap="square" rtlCol="0">
              <a:spAutoFit/>
            </a:bodyPr>
            <a:lstStyle/>
            <a:p>
              <a:r>
                <a:rPr lang="en-US" dirty="0" smtClean="0"/>
                <a:t>Fuel Clarity</a:t>
              </a:r>
              <a:endParaRPr lang="en-US" dirty="0"/>
            </a:p>
          </p:txBody>
        </p:sp>
      </p:grpSp>
      <p:grpSp>
        <p:nvGrpSpPr>
          <p:cNvPr id="7" name="Group 6"/>
          <p:cNvGrpSpPr/>
          <p:nvPr/>
        </p:nvGrpSpPr>
        <p:grpSpPr>
          <a:xfrm>
            <a:off x="761429" y="3908425"/>
            <a:ext cx="5410771" cy="1854200"/>
            <a:chOff x="411489" y="4191000"/>
            <a:chExt cx="5338083" cy="2290535"/>
          </a:xfrm>
        </p:grpSpPr>
        <p:grpSp>
          <p:nvGrpSpPr>
            <p:cNvPr id="3" name="Group 2"/>
            <p:cNvGrpSpPr/>
            <p:nvPr/>
          </p:nvGrpSpPr>
          <p:grpSpPr>
            <a:xfrm>
              <a:off x="2306284" y="4191000"/>
              <a:ext cx="3443288" cy="2290535"/>
              <a:chOff x="2279649" y="4191000"/>
              <a:chExt cx="3443288" cy="2290535"/>
            </a:xfrm>
          </p:grpSpPr>
          <p:pic>
            <p:nvPicPr>
              <p:cNvPr id="9" name="Picture 2" descr="http://www.titrations.info/img/phenolphthale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2987" y="4191000"/>
                <a:ext cx="340995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279649" y="6266091"/>
                <a:ext cx="1905000" cy="215444"/>
              </a:xfrm>
              <a:prstGeom prst="rect">
                <a:avLst/>
              </a:prstGeom>
            </p:spPr>
            <p:txBody>
              <a:bodyPr wrap="square">
                <a:spAutoFit/>
              </a:bodyPr>
              <a:lstStyle/>
              <a:p>
                <a:pPr>
                  <a:defRPr/>
                </a:pPr>
                <a:r>
                  <a:rPr lang="en-US" sz="800" dirty="0" smtClean="0"/>
                  <a:t>Image Source: titrations.info</a:t>
                </a:r>
                <a:endParaRPr lang="en-US" sz="800" dirty="0"/>
              </a:p>
            </p:txBody>
          </p:sp>
        </p:grpSp>
        <p:sp>
          <p:nvSpPr>
            <p:cNvPr id="12" name="TextBox 11"/>
            <p:cNvSpPr txBox="1"/>
            <p:nvPr/>
          </p:nvSpPr>
          <p:spPr>
            <a:xfrm>
              <a:off x="411489" y="5090713"/>
              <a:ext cx="1928133" cy="369332"/>
            </a:xfrm>
            <a:prstGeom prst="rect">
              <a:avLst/>
            </a:prstGeom>
            <a:noFill/>
          </p:spPr>
          <p:txBody>
            <a:bodyPr wrap="square" rtlCol="0">
              <a:spAutoFit/>
            </a:bodyPr>
            <a:lstStyle/>
            <a:p>
              <a:r>
                <a:rPr lang="en-US" dirty="0" smtClean="0"/>
                <a:t>Acidity</a:t>
              </a:r>
              <a:endParaRPr lang="en-US" dirty="0"/>
            </a:p>
          </p:txBody>
        </p:sp>
      </p:grpSp>
      <p:grpSp>
        <p:nvGrpSpPr>
          <p:cNvPr id="32" name="Group 31"/>
          <p:cNvGrpSpPr/>
          <p:nvPr/>
        </p:nvGrpSpPr>
        <p:grpSpPr>
          <a:xfrm>
            <a:off x="114950" y="5962540"/>
            <a:ext cx="8082249" cy="816638"/>
            <a:chOff x="62948" y="6002309"/>
            <a:chExt cx="8082249" cy="816638"/>
          </a:xfrm>
        </p:grpSpPr>
        <p:grpSp>
          <p:nvGrpSpPr>
            <p:cNvPr id="16" name="Group 15"/>
            <p:cNvGrpSpPr/>
            <p:nvPr/>
          </p:nvGrpSpPr>
          <p:grpSpPr>
            <a:xfrm>
              <a:off x="1141839" y="6002309"/>
              <a:ext cx="7003358" cy="816638"/>
              <a:chOff x="1141839" y="6002309"/>
              <a:chExt cx="7003358" cy="816638"/>
            </a:xfrm>
          </p:grpSpPr>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11976" y1="90816" x2="31138" y2="96939"/>
                            <a14:foregroundMark x1="87126" y1="8673" x2="87126" y2="8673"/>
                            <a14:foregroundMark x1="85030" y1="12245" x2="85030" y2="12245"/>
                            <a14:foregroundMark x1="31437" y1="60714" x2="46707" y2="51020"/>
                            <a14:foregroundMark x1="29341" y1="92347" x2="33533" y2="91837"/>
                            <a14:foregroundMark x1="94611" y1="82653" x2="81437" y2="84694"/>
                          </a14:backgroundRemoval>
                        </a14:imgEffect>
                      </a14:imgLayer>
                    </a14:imgProps>
                  </a:ext>
                </a:extLst>
              </a:blip>
              <a:stretch>
                <a:fillRect/>
              </a:stretch>
            </p:blipFill>
            <p:spPr>
              <a:xfrm>
                <a:off x="3046756" y="6338994"/>
                <a:ext cx="1019575" cy="465367"/>
              </a:xfrm>
              <a:prstGeom prst="rect">
                <a:avLst/>
              </a:prstGeom>
            </p:spPr>
          </p:pic>
          <p:pic>
            <p:nvPicPr>
              <p:cNvPr id="19" name="Picture 6" descr="http://bestclipartblog.com/clipart-pics/vehicle-clip-art-7.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6379" y="6320702"/>
                <a:ext cx="1327660" cy="49824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a:stCxn id="29" idx="3"/>
                <a:endCxn id="17"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p:cNvCxnSpPr>
                <a:stCxn id="17" idx="3"/>
                <a:endCxn id="18" idx="1"/>
              </p:cNvCxnSpPr>
              <p:nvPr/>
            </p:nvCxnSpPr>
            <p:spPr>
              <a:xfrm>
                <a:off x="2561175" y="6569824"/>
                <a:ext cx="485581"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18" idx="3"/>
                <a:endCxn id="19" idx="1"/>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4" name="Picture 4" descr="http://www.clipsahoy.com/clipart2/as2031tn.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26" name="Straight Arrow Connector 25"/>
              <p:cNvCxnSpPr>
                <a:stCxn id="19" idx="3"/>
                <a:endCxn id="25" idx="1"/>
              </p:cNvCxnSpPr>
              <p:nvPr/>
            </p:nvCxnSpPr>
            <p:spPr>
              <a:xfrm>
                <a:off x="5984039" y="6569825"/>
                <a:ext cx="645995" cy="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p:cNvCxnSpPr>
                <a:stCxn id="18" idx="3"/>
                <a:endCxn id="24"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29" name="Picture 2" descr="http://www.creativedining.com/wp-content/uploads/cds_logo.jpg"/>
            <p:cNvPicPr>
              <a:picLocks noChangeAspect="1" noChangeArrowheads="1"/>
            </p:cNvPicPr>
            <p:nvPr/>
          </p:nvPicPr>
          <p:blipFill rotWithShape="1">
            <a:blip r:embed="rId12">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28" name="Rectangle 27"/>
          <p:cNvSpPr/>
          <p:nvPr/>
        </p:nvSpPr>
        <p:spPr>
          <a:xfrm>
            <a:off x="17829" y="6205763"/>
            <a:ext cx="1338117" cy="623533"/>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718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txBox="1">
            <a:spLocks noGrp="1"/>
          </p:cNvSpPr>
          <p:nvPr>
            <p:ph type="title"/>
          </p:nvPr>
        </p:nvSpPr>
        <p:spPr>
          <a:xfrm>
            <a:off x="1543050" y="455613"/>
            <a:ext cx="4960938" cy="857250"/>
          </a:xfrm>
        </p:spPr>
        <p:txBody>
          <a:bodyPr lIns="68569" tIns="34275" rIns="68569" bIns="34275" anchorCtr="0"/>
          <a:lstStyle/>
          <a:p>
            <a:pPr>
              <a:spcBef>
                <a:spcPts val="0"/>
              </a:spcBef>
              <a:spcAft>
                <a:spcPts val="0"/>
              </a:spcAft>
              <a:buSzPct val="25000"/>
              <a:defRPr/>
            </a:pPr>
            <a:r>
              <a:rPr lang="en-US" dirty="0" smtClean="0">
                <a:solidFill>
                  <a:schemeClr val="dk2"/>
                </a:solidFill>
                <a:ea typeface="Cambria"/>
                <a:cs typeface="Cambria"/>
                <a:sym typeface="Cambria"/>
              </a:rPr>
              <a:t>Filtration Methods</a:t>
            </a:r>
            <a:endParaRPr lang="en-US" dirty="0">
              <a:solidFill>
                <a:schemeClr val="dk2"/>
              </a:solidFill>
              <a:ea typeface="Cambria"/>
              <a:cs typeface="Cambria"/>
              <a:sym typeface="Cambria"/>
            </a:endParaRPr>
          </a:p>
        </p:txBody>
      </p:sp>
      <p:sp>
        <p:nvSpPr>
          <p:cNvPr id="18435" name="Shape 176"/>
          <p:cNvSpPr>
            <a:spLocks noGrp="1"/>
          </p:cNvSpPr>
          <p:nvPr>
            <p:ph type="body" idx="1"/>
          </p:nvPr>
        </p:nvSpPr>
        <p:spPr>
          <a:xfrm>
            <a:off x="22226" y="1042191"/>
            <a:ext cx="5715000" cy="3600450"/>
          </a:xfrm>
        </p:spPr>
        <p:txBody>
          <a:bodyPr lIns="68569" tIns="34275" rIns="68569" bIns="34275"/>
          <a:lstStyle/>
          <a:p>
            <a:pPr lvl="1">
              <a:buClrTx/>
              <a:buFont typeface="Arial" panose="020B0604020202020204" pitchFamily="34" charset="0"/>
              <a:buNone/>
            </a:pPr>
            <a:endParaRPr lang="en-US" dirty="0" smtClean="0"/>
          </a:p>
          <a:p>
            <a:pPr lvl="1"/>
            <a:endParaRPr lang="en-US" dirty="0" smtClean="0"/>
          </a:p>
        </p:txBody>
      </p:sp>
      <p:sp>
        <p:nvSpPr>
          <p:cNvPr id="18437" name="Date Placeholder 4"/>
          <p:cNvSpPr txBox="1">
            <a:spLocks/>
          </p:cNvSpPr>
          <p:nvPr/>
        </p:nvSpPr>
        <p:spPr bwMode="auto">
          <a:xfrm rot="-5400000">
            <a:off x="7856538" y="2046287"/>
            <a:ext cx="1828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sz="900" dirty="0">
              <a:solidFill>
                <a:schemeClr val="bg2"/>
              </a:solidFill>
            </a:endParaRPr>
          </a:p>
        </p:txBody>
      </p:sp>
      <p:grpSp>
        <p:nvGrpSpPr>
          <p:cNvPr id="10" name="Group 9"/>
          <p:cNvGrpSpPr/>
          <p:nvPr/>
        </p:nvGrpSpPr>
        <p:grpSpPr>
          <a:xfrm>
            <a:off x="1974330" y="1559048"/>
            <a:ext cx="1826936" cy="1895073"/>
            <a:chOff x="1278731" y="1852610"/>
            <a:chExt cx="2062957" cy="2002794"/>
          </a:xfrm>
        </p:grpSpPr>
        <p:pic>
          <p:nvPicPr>
            <p:cNvPr id="18439" name="Picture 2" descr="https://www19.corecommerce.com/~filterbagcom298/uploads/x-ki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075" y="1852610"/>
              <a:ext cx="1979613"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78731" y="3639960"/>
              <a:ext cx="1828800" cy="215444"/>
            </a:xfrm>
            <a:prstGeom prst="rect">
              <a:avLst/>
            </a:prstGeom>
          </p:spPr>
          <p:txBody>
            <a:bodyPr wrap="square">
              <a:spAutoFit/>
            </a:bodyPr>
            <a:lstStyle/>
            <a:p>
              <a:pPr>
                <a:spcBef>
                  <a:spcPct val="30000"/>
                </a:spcBef>
                <a:defRPr/>
              </a:pPr>
              <a:r>
                <a:rPr lang="en-US" sz="800" dirty="0" smtClean="0"/>
                <a:t>Image Source: filterbag.com</a:t>
              </a:r>
              <a:endParaRPr lang="en-US" sz="800" dirty="0"/>
            </a:p>
          </p:txBody>
        </p:sp>
      </p:grpSp>
      <p:grpSp>
        <p:nvGrpSpPr>
          <p:cNvPr id="22" name="Group 21"/>
          <p:cNvGrpSpPr/>
          <p:nvPr/>
        </p:nvGrpSpPr>
        <p:grpSpPr>
          <a:xfrm>
            <a:off x="3468685" y="3454121"/>
            <a:ext cx="2178402" cy="2287107"/>
            <a:chOff x="2809280" y="4141661"/>
            <a:chExt cx="2421533" cy="2360239"/>
          </a:xfrm>
        </p:grpSpPr>
        <p:pic>
          <p:nvPicPr>
            <p:cNvPr id="9" name="Picture 2" descr="C:\Users\mitchell\Documents\Fall13\Engr333\BioFuel Project\Capture.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39" b="100000" l="7302" r="94118">
                          <a14:foregroundMark x1="66531" y1="8379" x2="66531" y2="8379"/>
                          <a14:foregroundMark x1="68154" y1="7832" x2="68154" y2="7832"/>
                        </a14:backgroundRemoval>
                      </a14:imgEffect>
                    </a14:imgLayer>
                  </a14:imgProps>
                </a:ext>
                <a:ext uri="{28A0092B-C50C-407E-A947-70E740481C1C}">
                  <a14:useLocalDpi xmlns:a14="http://schemas.microsoft.com/office/drawing/2010/main" val="0"/>
                </a:ext>
              </a:extLst>
            </a:blip>
            <a:srcRect/>
            <a:stretch>
              <a:fillRect/>
            </a:stretch>
          </p:blipFill>
          <p:spPr bwMode="auto">
            <a:xfrm>
              <a:off x="2809280" y="4141661"/>
              <a:ext cx="2119312" cy="236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255965" y="6279970"/>
              <a:ext cx="1974848" cy="215444"/>
            </a:xfrm>
            <a:prstGeom prst="rect">
              <a:avLst/>
            </a:prstGeom>
          </p:spPr>
          <p:txBody>
            <a:bodyPr wrap="square">
              <a:spAutoFit/>
            </a:bodyPr>
            <a:lstStyle/>
            <a:p>
              <a:r>
                <a:rPr lang="en-US" sz="800" dirty="0" smtClean="0"/>
                <a:t>Image Source: wvodesigns.com</a:t>
              </a:r>
              <a:endParaRPr lang="en-US" sz="800" dirty="0"/>
            </a:p>
          </p:txBody>
        </p:sp>
      </p:grpSp>
      <p:grpSp>
        <p:nvGrpSpPr>
          <p:cNvPr id="18" name="Group 17"/>
          <p:cNvGrpSpPr/>
          <p:nvPr/>
        </p:nvGrpSpPr>
        <p:grpSpPr>
          <a:xfrm>
            <a:off x="5320024" y="1245153"/>
            <a:ext cx="1887850" cy="2265468"/>
            <a:chOff x="6503988" y="4278475"/>
            <a:chExt cx="2133600" cy="2527751"/>
          </a:xfrm>
        </p:grpSpPr>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0" b="100000" l="0" r="99050">
                          <a14:foregroundMark x1="6176" y1="20096" x2="10451" y2="22010"/>
                          <a14:foregroundMark x1="13302" y1="22010" x2="60570" y2="22010"/>
                          <a14:foregroundMark x1="6888" y1="36364" x2="15914" y2="33652"/>
                          <a14:foregroundMark x1="59145" y1="33174" x2="59145" y2="33174"/>
                          <a14:foregroundMark x1="88836" y1="35407" x2="88836" y2="35407"/>
                          <a14:foregroundMark x1="90974" y1="20574" x2="90974" y2="20574"/>
                          <a14:foregroundMark x1="61045" y1="22010" x2="61045" y2="22010"/>
                          <a14:foregroundMark x1="4751" y1="27592" x2="4751" y2="27592"/>
                          <a14:foregroundMark x1="6888" y1="35407" x2="6888" y2="35407"/>
                          <a14:foregroundMark x1="75772" y1="21053" x2="75772" y2="21053"/>
                          <a14:foregroundMark x1="86936" y1="20574" x2="86936" y2="20574"/>
                          <a14:foregroundMark x1="86936" y1="24721" x2="86936" y2="24721"/>
                          <a14:foregroundMark x1="80523" y1="28070" x2="80523" y2="28070"/>
                          <a14:foregroundMark x1="70071" y1="27592" x2="70071" y2="27592"/>
                          <a14:foregroundMark x1="61045" y1="27592" x2="61045" y2="27592"/>
                          <a14:foregroundMark x1="13777" y1="9729" x2="13777" y2="9729"/>
                          <a14:foregroundMark x1="29929" y1="8931" x2="29929" y2="8931"/>
                          <a14:foregroundMark x1="15202" y1="7496" x2="15202" y2="7496"/>
                          <a14:foregroundMark x1="23515" y1="6061" x2="23515" y2="6061"/>
                          <a14:foregroundMark x1="36105" y1="5104" x2="36105" y2="5104"/>
                          <a14:foregroundMark x1="52019" y1="5104" x2="52019" y2="5104"/>
                          <a14:foregroundMark x1="58432" y1="4625" x2="58432" y2="4625"/>
                          <a14:foregroundMark x1="75059" y1="6061" x2="75059" y2="6061"/>
                          <a14:foregroundMark x1="82660" y1="7496" x2="82660" y2="7496"/>
                          <a14:foregroundMark x1="88361" y1="8453" x2="88361" y2="8453"/>
                          <a14:foregroundMark x1="87648" y1="10207" x2="87648" y2="10207"/>
                          <a14:foregroundMark x1="82660" y1="11643" x2="82660" y2="11643"/>
                          <a14:foregroundMark x1="79810" y1="12600" x2="79810" y2="12600"/>
                          <a14:foregroundMark x1="74347" y1="13557" x2="74347" y2="13557"/>
                          <a14:foregroundMark x1="70071" y1="14035" x2="70071" y2="14035"/>
                          <a14:foregroundMark x1="60570" y1="14992" x2="60570" y2="14992"/>
                          <a14:foregroundMark x1="46556" y1="16746" x2="46556" y2="16746"/>
                          <a14:foregroundMark x1="29216" y1="15949" x2="29216" y2="15949"/>
                          <a14:foregroundMark x1="18052" y1="14514" x2="18052" y2="14514"/>
                          <a14:foregroundMark x1="14489" y1="12600" x2="14489" y2="12600"/>
                          <a14:foregroundMark x1="46556" y1="10207" x2="46556" y2="10207"/>
                          <a14:foregroundMark x1="61045" y1="10207" x2="61045" y2="10207"/>
                          <a14:foregroundMark x1="67458" y1="7018" x2="67458" y2="7018"/>
                          <a14:foregroundMark x1="61758" y1="4625" x2="61758" y2="4625"/>
                          <a14:foregroundMark x1="78860" y1="6220" x2="78860" y2="6220"/>
                          <a14:foregroundMark x1="76247" y1="7815" x2="76247" y2="7815"/>
                          <a14:foregroundMark x1="76247" y1="11005" x2="76247" y2="11005"/>
                          <a14:foregroundMark x1="65796" y1="10526" x2="65796" y2="10526"/>
                          <a14:foregroundMark x1="68171" y1="6699" x2="68171" y2="6699"/>
                          <a14:foregroundMark x1="53444" y1="5901" x2="53444" y2="5901"/>
                          <a14:foregroundMark x1="46556" y1="5263" x2="46556" y2="5263"/>
                          <a14:foregroundMark x1="50831" y1="10207" x2="50831" y2="10207"/>
                          <a14:foregroundMark x1="85748" y1="95056" x2="85748" y2="95056"/>
                        </a14:backgroundRemoval>
                      </a14:imgEffect>
                    </a14:imgLayer>
                  </a14:imgProps>
                </a:ext>
              </a:extLst>
            </a:blip>
            <a:stretch>
              <a:fillRect/>
            </a:stretch>
          </p:blipFill>
          <p:spPr>
            <a:xfrm>
              <a:off x="6514075" y="4278475"/>
              <a:ext cx="1624013" cy="2418660"/>
            </a:xfrm>
            <a:prstGeom prst="rect">
              <a:avLst/>
            </a:prstGeom>
          </p:spPr>
        </p:pic>
        <p:sp>
          <p:nvSpPr>
            <p:cNvPr id="6" name="Rectangle 5"/>
            <p:cNvSpPr/>
            <p:nvPr/>
          </p:nvSpPr>
          <p:spPr>
            <a:xfrm>
              <a:off x="6503988" y="6590782"/>
              <a:ext cx="2133600" cy="215444"/>
            </a:xfrm>
            <a:prstGeom prst="rect">
              <a:avLst/>
            </a:prstGeom>
          </p:spPr>
          <p:txBody>
            <a:bodyPr wrap="square">
              <a:spAutoFit/>
            </a:bodyPr>
            <a:lstStyle/>
            <a:p>
              <a:pPr>
                <a:spcBef>
                  <a:spcPct val="30000"/>
                </a:spcBef>
                <a:defRPr/>
              </a:pPr>
              <a:r>
                <a:rPr lang="en-US" sz="800" dirty="0" smtClean="0"/>
                <a:t>Image Source: threedeadflies.com</a:t>
              </a:r>
              <a:endParaRPr lang="en-US" sz="800" dirty="0"/>
            </a:p>
          </p:txBody>
        </p:sp>
      </p:grpSp>
      <p:sp>
        <p:nvSpPr>
          <p:cNvPr id="7" name="Date Placeholder 6"/>
          <p:cNvSpPr>
            <a:spLocks noGrp="1"/>
          </p:cNvSpPr>
          <p:nvPr>
            <p:ph type="dt" sz="half" idx="12"/>
          </p:nvPr>
        </p:nvSpPr>
        <p:spPr/>
        <p:txBody>
          <a:bodyPr/>
          <a:lstStyle/>
          <a:p>
            <a:pPr>
              <a:defRPr/>
            </a:pPr>
            <a:r>
              <a:rPr lang="en-US" smtClean="0"/>
              <a:t>12/09/2013</a:t>
            </a:r>
            <a:endParaRPr lang="en-US" dirty="0"/>
          </a:p>
        </p:txBody>
      </p:sp>
      <p:sp>
        <p:nvSpPr>
          <p:cNvPr id="8" name="Slide Number Placeholder 7"/>
          <p:cNvSpPr>
            <a:spLocks noGrp="1"/>
          </p:cNvSpPr>
          <p:nvPr>
            <p:ph type="sldNum" sz="quarter" idx="10"/>
          </p:nvPr>
        </p:nvSpPr>
        <p:spPr/>
        <p:txBody>
          <a:bodyPr/>
          <a:lstStyle/>
          <a:p>
            <a:pPr>
              <a:defRPr/>
            </a:pPr>
            <a:fld id="{D35DE2D1-C7C7-4E9B-AAD0-BE423C0FB56A}" type="slidenum">
              <a:rPr lang="en-US" smtClean="0"/>
              <a:pPr>
                <a:defRPr/>
              </a:pPr>
              <a:t>9</a:t>
            </a:fld>
            <a:endParaRPr lang="en-US"/>
          </a:p>
        </p:txBody>
      </p:sp>
      <p:grpSp>
        <p:nvGrpSpPr>
          <p:cNvPr id="17" name="Group 16"/>
          <p:cNvGrpSpPr/>
          <p:nvPr/>
        </p:nvGrpSpPr>
        <p:grpSpPr>
          <a:xfrm>
            <a:off x="1715883" y="1319084"/>
            <a:ext cx="5491850" cy="4411081"/>
            <a:chOff x="1286285" y="1530593"/>
            <a:chExt cx="5572893" cy="4949653"/>
          </a:xfrm>
        </p:grpSpPr>
        <p:sp>
          <p:nvSpPr>
            <p:cNvPr id="19" name="Oval 18"/>
            <p:cNvSpPr/>
            <p:nvPr/>
          </p:nvSpPr>
          <p:spPr>
            <a:xfrm>
              <a:off x="1286285" y="1578875"/>
              <a:ext cx="2284327" cy="2528863"/>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504707" y="1530593"/>
              <a:ext cx="2354471" cy="2577144"/>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917700" y="3994149"/>
              <a:ext cx="2425071" cy="2486097"/>
            </a:xfrm>
            <a:prstGeom prst="ellipse">
              <a:avLst/>
            </a:prstGeom>
            <a:noFill/>
            <a:ln w="317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ight Arrow 14"/>
          <p:cNvSpPr/>
          <p:nvPr/>
        </p:nvSpPr>
        <p:spPr>
          <a:xfrm>
            <a:off x="4040978" y="2449638"/>
            <a:ext cx="990600" cy="4000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8106811">
            <a:off x="5562840" y="3933434"/>
            <a:ext cx="6096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228600" y="5966210"/>
            <a:ext cx="8082249" cy="816638"/>
            <a:chOff x="62948" y="6002309"/>
            <a:chExt cx="8082249" cy="816638"/>
          </a:xfrm>
        </p:grpSpPr>
        <p:grpSp>
          <p:nvGrpSpPr>
            <p:cNvPr id="50" name="Group 49"/>
            <p:cNvGrpSpPr/>
            <p:nvPr/>
          </p:nvGrpSpPr>
          <p:grpSpPr>
            <a:xfrm>
              <a:off x="1141839" y="6002309"/>
              <a:ext cx="7003358" cy="816638"/>
              <a:chOff x="1141839" y="6002309"/>
              <a:chExt cx="7003358" cy="816638"/>
            </a:xfrm>
          </p:grpSpPr>
          <p:pic>
            <p:nvPicPr>
              <p:cNvPr id="52" name="Picture 51"/>
              <p:cNvPicPr>
                <a:picLocks noChangeAspect="1"/>
              </p:cNvPicPr>
              <p:nvPr/>
            </p:nvPicPr>
            <p:blipFill>
              <a:blip r:embed="rId8">
                <a:extLst>
                  <a:ext uri="{BEBA8EAE-BF5A-486C-A8C5-ECC9F3942E4B}">
                    <a14:imgProps xmlns:a14="http://schemas.microsoft.com/office/drawing/2010/main">
                      <a14:imgLayer r:embed="rId9">
                        <a14:imgEffect>
                          <a14:backgroundRemoval t="0" b="100000" l="752" r="100000">
                            <a14:foregroundMark x1="68421" y1="6122" x2="73434" y2="29252"/>
                            <a14:foregroundMark x1="53133" y1="7483" x2="69674" y2="28571"/>
                          </a14:backgroundRemoval>
                        </a14:imgEffect>
                      </a14:imgLayer>
                    </a14:imgProps>
                  </a:ext>
                </a:extLst>
              </a:blip>
              <a:stretch>
                <a:fillRect/>
              </a:stretch>
            </p:blipFill>
            <p:spPr>
              <a:xfrm>
                <a:off x="1781600" y="6391305"/>
                <a:ext cx="779575" cy="357037"/>
              </a:xfrm>
              <a:prstGeom prst="rect">
                <a:avLst/>
              </a:prstGeom>
            </p:spPr>
          </p:pic>
          <p:pic>
            <p:nvPicPr>
              <p:cNvPr id="53" name="Picture 5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foregroundMark x1="11976" y1="90816" x2="31138" y2="96939"/>
                            <a14:foregroundMark x1="87126" y1="8673" x2="87126" y2="8673"/>
                            <a14:foregroundMark x1="85030" y1="12245" x2="85030" y2="12245"/>
                            <a14:foregroundMark x1="31437" y1="60714" x2="46707" y2="51020"/>
                            <a14:foregroundMark x1="29341" y1="92347" x2="33533" y2="91837"/>
                            <a14:foregroundMark x1="94611" y1="82653" x2="81437" y2="84694"/>
                          </a14:backgroundRemoval>
                        </a14:imgEffect>
                      </a14:imgLayer>
                    </a14:imgProps>
                  </a:ext>
                </a:extLst>
              </a:blip>
              <a:stretch>
                <a:fillRect/>
              </a:stretch>
            </p:blipFill>
            <p:spPr>
              <a:xfrm>
                <a:off x="3046756" y="6338994"/>
                <a:ext cx="1019575" cy="465367"/>
              </a:xfrm>
              <a:prstGeom prst="rect">
                <a:avLst/>
              </a:prstGeom>
            </p:spPr>
          </p:pic>
          <p:pic>
            <p:nvPicPr>
              <p:cNvPr id="54" name="Picture 6" descr="http://bestclipartblog.com/clipart-pics/vehicle-clip-art-7.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56379" y="6320702"/>
                <a:ext cx="1327660" cy="498245"/>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Arrow Connector 54"/>
              <p:cNvCxnSpPr>
                <a:stCxn id="51" idx="3"/>
                <a:endCxn id="52" idx="1"/>
              </p:cNvCxnSpPr>
              <p:nvPr/>
            </p:nvCxnSpPr>
            <p:spPr>
              <a:xfrm>
                <a:off x="1141839" y="6559838"/>
                <a:ext cx="639761" cy="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6" name="Straight Arrow Connector 55"/>
              <p:cNvCxnSpPr>
                <a:stCxn id="52" idx="3"/>
                <a:endCxn id="53" idx="1"/>
              </p:cNvCxnSpPr>
              <p:nvPr/>
            </p:nvCxnSpPr>
            <p:spPr>
              <a:xfrm>
                <a:off x="2561175" y="6569824"/>
                <a:ext cx="485581" cy="18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7" name="Straight Arrow Connector 56"/>
              <p:cNvCxnSpPr>
                <a:stCxn id="53" idx="3"/>
                <a:endCxn id="54" idx="1"/>
              </p:cNvCxnSpPr>
              <p:nvPr/>
            </p:nvCxnSpPr>
            <p:spPr>
              <a:xfrm flipV="1">
                <a:off x="4066331" y="6569825"/>
                <a:ext cx="590048" cy="185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58" name="Picture 4" descr="http://www.clipsahoy.com/clipart2/as2031tn.gi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66331" y="6002309"/>
                <a:ext cx="355841" cy="357037"/>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6630034" y="6431402"/>
                <a:ext cx="1515163" cy="276999"/>
              </a:xfrm>
              <a:prstGeom prst="rect">
                <a:avLst/>
              </a:prstGeom>
              <a:solidFill>
                <a:schemeClr val="tx2">
                  <a:lumMod val="40000"/>
                  <a:lumOff val="60000"/>
                </a:schemeClr>
              </a:solidFill>
              <a:ln w="28575">
                <a:solidFill>
                  <a:schemeClr val="accent6">
                    <a:lumMod val="50000"/>
                  </a:schemeClr>
                </a:solidFill>
                <a:prstDash val="sysDash"/>
              </a:ln>
            </p:spPr>
            <p:txBody>
              <a:bodyPr wrap="square" rtlCol="0">
                <a:spAutoFit/>
              </a:bodyPr>
              <a:lstStyle/>
              <a:p>
                <a:pPr algn="ctr"/>
                <a:r>
                  <a:rPr lang="en-US" sz="1200" b="1" dirty="0" smtClean="0"/>
                  <a:t>Vehicle Application</a:t>
                </a:r>
                <a:endParaRPr lang="en-US" sz="1200" b="1" dirty="0"/>
              </a:p>
            </p:txBody>
          </p:sp>
          <p:cxnSp>
            <p:nvCxnSpPr>
              <p:cNvPr id="60" name="Straight Arrow Connector 59"/>
              <p:cNvCxnSpPr>
                <a:stCxn id="54" idx="3"/>
                <a:endCxn id="59" idx="1"/>
              </p:cNvCxnSpPr>
              <p:nvPr/>
            </p:nvCxnSpPr>
            <p:spPr>
              <a:xfrm>
                <a:off x="5984039" y="6569825"/>
                <a:ext cx="645995" cy="7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1" name="Straight Arrow Connector 60"/>
              <p:cNvCxnSpPr>
                <a:stCxn id="53" idx="3"/>
                <a:endCxn id="58" idx="1"/>
              </p:cNvCxnSpPr>
              <p:nvPr/>
            </p:nvCxnSpPr>
            <p:spPr>
              <a:xfrm flipV="1">
                <a:off x="4066331" y="6180828"/>
                <a:ext cx="0" cy="39085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51" name="Picture 2" descr="http://www.creativedining.com/wp-content/uploads/cds_logo.jpg"/>
            <p:cNvPicPr>
              <a:picLocks noChangeAspect="1" noChangeArrowheads="1"/>
            </p:cNvPicPr>
            <p:nvPr/>
          </p:nvPicPr>
          <p:blipFill rotWithShape="1">
            <a:blip r:embed="rId14">
              <a:extLst>
                <a:ext uri="{28A0092B-C50C-407E-A947-70E740481C1C}">
                  <a14:useLocalDpi xmlns:a14="http://schemas.microsoft.com/office/drawing/2010/main" val="0"/>
                </a:ext>
              </a:extLst>
            </a:blip>
            <a:srcRect t="23301" r="24904" b="14564"/>
            <a:stretch/>
          </p:blipFill>
          <p:spPr bwMode="auto">
            <a:xfrm>
              <a:off x="62948" y="6411275"/>
              <a:ext cx="1078891" cy="297126"/>
            </a:xfrm>
            <a:prstGeom prst="rect">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grpSp>
      <p:sp>
        <p:nvSpPr>
          <p:cNvPr id="62" name="Rectangle 61"/>
          <p:cNvSpPr/>
          <p:nvPr/>
        </p:nvSpPr>
        <p:spPr>
          <a:xfrm>
            <a:off x="122930" y="6198368"/>
            <a:ext cx="1338117" cy="623533"/>
          </a:xfrm>
          <a:prstGeom prst="rect">
            <a:avLst/>
          </a:prstGeom>
          <a:solidFill>
            <a:srgbClr val="FFFF00">
              <a:alpha val="33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15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Presentation1" id="{FA97AF6F-334A-42DA-9284-398CAC82CBFF}" vid="{2AC61524-9BB0-449C-B59E-67C34E78B7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
  <TotalTime>1140</TotalTime>
  <Words>2520</Words>
  <Application>Microsoft Office PowerPoint</Application>
  <PresentationFormat>On-screen Show (4:3)</PresentationFormat>
  <Paragraphs>895</Paragraphs>
  <Slides>72</Slides>
  <Notes>63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78" baseType="lpstr">
      <vt:lpstr>Arial</vt:lpstr>
      <vt:lpstr>Calibri</vt:lpstr>
      <vt:lpstr>Cambria</vt:lpstr>
      <vt:lpstr>Wingdings</vt:lpstr>
      <vt:lpstr>Adjacency</vt:lpstr>
      <vt:lpstr>Worksheet</vt:lpstr>
      <vt:lpstr>Biofuel Production &amp; Implementation Feasibility Study</vt:lpstr>
      <vt:lpstr>Project Objective </vt:lpstr>
      <vt:lpstr>Project Segmentation</vt:lpstr>
      <vt:lpstr>Resources</vt:lpstr>
      <vt:lpstr>Fuel Production and Feedstock</vt:lpstr>
      <vt:lpstr>Processing?</vt:lpstr>
      <vt:lpstr>Fuel Options  </vt:lpstr>
      <vt:lpstr>Fuel Quality</vt:lpstr>
      <vt:lpstr>Filtration Methods</vt:lpstr>
      <vt:lpstr>Costs</vt:lpstr>
      <vt:lpstr>PowerPoint Presentation</vt:lpstr>
      <vt:lpstr>How to Process?</vt:lpstr>
      <vt:lpstr>WVO Processing Location</vt:lpstr>
      <vt:lpstr>Shelving</vt:lpstr>
      <vt:lpstr>Heating</vt:lpstr>
      <vt:lpstr>WVO Storage</vt:lpstr>
      <vt:lpstr>Process Design</vt:lpstr>
      <vt:lpstr>Raw WVO Transportation</vt:lpstr>
      <vt:lpstr>Compost</vt:lpstr>
      <vt:lpstr>Costs</vt:lpstr>
      <vt:lpstr>A Biofuel Vehicle</vt:lpstr>
      <vt:lpstr>How to Convert?</vt:lpstr>
      <vt:lpstr>WVO Conversion</vt:lpstr>
      <vt:lpstr>Vehicle Yearly Usage (hours)</vt:lpstr>
      <vt:lpstr>2006 Toro GROUNDSMASTER 4000-D</vt:lpstr>
      <vt:lpstr>Previous Experience</vt:lpstr>
      <vt:lpstr>Vendors</vt:lpstr>
      <vt:lpstr>Kits Available</vt:lpstr>
      <vt:lpstr>PowerPoint Presentation</vt:lpstr>
      <vt:lpstr>WVO Tank Location</vt:lpstr>
      <vt:lpstr>Controller</vt:lpstr>
      <vt:lpstr>Controller Location</vt:lpstr>
      <vt:lpstr>Costs</vt:lpstr>
      <vt:lpstr>Long-Term Planning</vt:lpstr>
      <vt:lpstr>CERF Involvement?</vt:lpstr>
      <vt:lpstr>PowerPoint Presentation</vt:lpstr>
      <vt:lpstr>Fuel Filter Maintenance</vt:lpstr>
      <vt:lpstr>Engine Oil Analysis</vt:lpstr>
      <vt:lpstr>Testing Period</vt:lpstr>
      <vt:lpstr>Additional Vehicle Options</vt:lpstr>
      <vt:lpstr>New Vehicle Selection</vt:lpstr>
      <vt:lpstr>New Feedstock Sources</vt:lpstr>
      <vt:lpstr>CERF Integration: Capital Funding</vt:lpstr>
      <vt:lpstr>CERF Integration: Internship Program</vt:lpstr>
      <vt:lpstr>Educational Integration</vt:lpstr>
      <vt:lpstr>Possible Senior Design Project: Automating the Production System</vt:lpstr>
      <vt:lpstr>Costs</vt:lpstr>
      <vt:lpstr>Upfront Capital Costs</vt:lpstr>
      <vt:lpstr>Monthly Operating Costs</vt:lpstr>
      <vt:lpstr>Total Cost Analysis</vt:lpstr>
      <vt:lpstr>Proposed Timeline</vt:lpstr>
      <vt:lpstr>Feasibility</vt:lpstr>
      <vt:lpstr>PowerPoint Presentation</vt:lpstr>
      <vt:lpstr>Questions?</vt:lpstr>
      <vt:lpstr>Appendix</vt:lpstr>
      <vt:lpstr>Operating Procedure</vt:lpstr>
      <vt:lpstr>Total Cost Analysis</vt:lpstr>
      <vt:lpstr>Tank Insulation</vt:lpstr>
      <vt:lpstr>Yearly Savings</vt:lpstr>
      <vt:lpstr>Hardware Locations</vt:lpstr>
      <vt:lpstr>Temperature Concern</vt:lpstr>
      <vt:lpstr>Yearly Lawnmower Usage (hours/model)</vt:lpstr>
      <vt:lpstr>Temperature Solution</vt:lpstr>
      <vt:lpstr>Controller Location</vt:lpstr>
      <vt:lpstr>Presentation Outline</vt:lpstr>
      <vt:lpstr>Process Design</vt:lpstr>
      <vt:lpstr>Tank Dispense</vt:lpstr>
      <vt:lpstr>PowerPoint Presentation</vt:lpstr>
      <vt:lpstr>PowerPoint Presentation</vt:lpstr>
      <vt:lpstr>Valve Design</vt:lpstr>
      <vt:lpstr>Valve Design</vt:lpstr>
      <vt:lpstr>Transportation Van Cost Analysis</vt:lpstr>
    </vt:vector>
  </TitlesOfParts>
  <Company>Calvin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Biofuel Production and Implementation</dc:title>
  <dc:creator>Michael Houtman</dc:creator>
  <cp:lastModifiedBy>Brandon Koster</cp:lastModifiedBy>
  <cp:revision>131</cp:revision>
  <cp:lastPrinted>2013-09-19T13:31:06Z</cp:lastPrinted>
  <dcterms:created xsi:type="dcterms:W3CDTF">2013-11-26T16:41:14Z</dcterms:created>
  <dcterms:modified xsi:type="dcterms:W3CDTF">2013-12-09T18:17:32Z</dcterms:modified>
</cp:coreProperties>
</file>