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Lst>
  <p:sldSz cy="6858000" cx="12192000"/>
  <p:notesSz cx="9144000" cy="6980225"/>
  <p:embeddedFontLst>
    <p:embeddedFont>
      <p:font typeface="Questrial"/>
      <p:regular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3F95A2BD-2788-4D8D-88E6-BD541A5B55FA}">
  <a:tblStyle styleId="{3F95A2BD-2788-4D8D-88E6-BD541A5B55FA}"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 styleId="{F48BE0B2-8199-4F3C-B522-B95DE06C32AA}"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rgbClr val="F4F9ED"/>
          </a:solidFill>
        </a:fill>
      </a:tcStyle>
    </a:wholeTbl>
    <a:band1H>
      <a:tcStyle>
        <a:fill>
          <a:solidFill>
            <a:srgbClr val="E9F3D9"/>
          </a:solidFill>
        </a:fill>
      </a:tcStyle>
    </a:band1H>
    <a:band1V>
      <a:tcStyle>
        <a:fill>
          <a:solidFill>
            <a:srgbClr val="E9F3D9"/>
          </a:solidFill>
        </a:fill>
      </a:tcStyle>
    </a:band1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firstRow>
      <a:tcTxStyle b="on" i="off">
        <a:font>
          <a:latin typeface="Calibri"/>
          <a:ea typeface="Calibri"/>
          <a:cs typeface="Calibri"/>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Questrial-regular.fntdata"/><Relationship Id="rId83" Type="http://schemas.openxmlformats.org/officeDocument/2006/relationships/slide" Target="slides/slide78.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3962399" cy="350224"/>
          </a:xfrm>
          <a:prstGeom prst="rect">
            <a:avLst/>
          </a:prstGeom>
          <a:noFill/>
          <a:ln>
            <a:noFill/>
          </a:ln>
        </p:spPr>
        <p:txBody>
          <a:bodyPr anchorCtr="0" anchor="t" bIns="91425" lIns="91425" rIns="91425" tIns="91425"/>
          <a:lstStyle>
            <a:lvl1pPr indent="0" lvl="0" marL="0" marR="0" rtl="0" algn="l">
              <a:spcBef>
                <a:spcPts val="0"/>
              </a:spcBef>
              <a:defRPr b="0" i="0" sz="1200" u="none" cap="none" strike="noStrike">
                <a:solidFill>
                  <a:schemeClr val="dk1"/>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5179483" y="0"/>
            <a:ext cx="3962399" cy="350224"/>
          </a:xfrm>
          <a:prstGeom prst="rect">
            <a:avLst/>
          </a:prstGeom>
          <a:noFill/>
          <a:ln>
            <a:noFill/>
          </a:ln>
        </p:spPr>
        <p:txBody>
          <a:bodyPr anchorCtr="0" anchor="t" bIns="91425" lIns="91425" rIns="91425" tIns="91425"/>
          <a:lstStyle>
            <a:lvl1pPr indent="0" lvl="0" marL="0" marR="0" rtl="0" algn="r">
              <a:spcBef>
                <a:spcPts val="0"/>
              </a:spcBef>
              <a:defRPr b="0" i="0" sz="1200" u="none" cap="none" strike="noStrike">
                <a:solidFill>
                  <a:schemeClr val="dk1"/>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914400" y="3359239"/>
            <a:ext cx="7315200" cy="2748469"/>
          </a:xfrm>
          <a:prstGeom prst="rect">
            <a:avLst/>
          </a:prstGeom>
          <a:noFill/>
          <a:ln>
            <a:noFill/>
          </a:ln>
        </p:spPr>
        <p:txBody>
          <a:bodyPr anchorCtr="0" anchor="t" bIns="91425" lIns="91425" rIns="91425" tIns="91425"/>
          <a:lstStyle>
            <a:lvl1pPr indent="0" lvl="0" marL="0" marR="0" rtl="0" algn="l">
              <a:spcBef>
                <a:spcPts val="0"/>
              </a:spcBef>
              <a:defRPr b="0" i="0" sz="1200" u="none" cap="none" strike="noStrike">
                <a:solidFill>
                  <a:schemeClr val="dk1"/>
                </a:solidFill>
                <a:latin typeface="Calibri"/>
                <a:ea typeface="Calibri"/>
                <a:cs typeface="Calibri"/>
                <a:sym typeface="Calibri"/>
              </a:defRPr>
            </a:lvl1pPr>
            <a:lvl2pPr indent="0" lvl="1" marL="457200" marR="0" rtl="0" algn="l">
              <a:spcBef>
                <a:spcPts val="0"/>
              </a:spcBef>
              <a:defRPr b="0" i="0" sz="1200" u="none" cap="none" strike="noStrike">
                <a:solidFill>
                  <a:schemeClr val="dk1"/>
                </a:solidFill>
                <a:latin typeface="Calibri"/>
                <a:ea typeface="Calibri"/>
                <a:cs typeface="Calibri"/>
                <a:sym typeface="Calibri"/>
              </a:defRPr>
            </a:lvl2pPr>
            <a:lvl3pPr indent="0" lvl="2" marL="914400" marR="0" rtl="0" algn="l">
              <a:spcBef>
                <a:spcPts val="0"/>
              </a:spcBef>
              <a:defRPr b="0" i="0" sz="1200" u="none" cap="none" strike="noStrike">
                <a:solidFill>
                  <a:schemeClr val="dk1"/>
                </a:solidFill>
                <a:latin typeface="Calibri"/>
                <a:ea typeface="Calibri"/>
                <a:cs typeface="Calibri"/>
                <a:sym typeface="Calibri"/>
              </a:defRPr>
            </a:lvl3pPr>
            <a:lvl4pPr indent="0" lvl="3" marL="1371600" marR="0" rtl="0" algn="l">
              <a:spcBef>
                <a:spcPts val="0"/>
              </a:spcBef>
              <a:defRPr b="0" i="0" sz="1200" u="none" cap="none" strike="noStrike">
                <a:solidFill>
                  <a:schemeClr val="dk1"/>
                </a:solidFill>
                <a:latin typeface="Calibri"/>
                <a:ea typeface="Calibri"/>
                <a:cs typeface="Calibri"/>
                <a:sym typeface="Calibri"/>
              </a:defRPr>
            </a:lvl4pPr>
            <a:lvl5pPr indent="0" lvl="4" marL="1828800" marR="0" rtl="0" algn="l">
              <a:spcBef>
                <a:spcPts val="0"/>
              </a:spcBef>
              <a:defRPr b="0" i="0" sz="1200" u="none" cap="none" strike="noStrike">
                <a:solidFill>
                  <a:schemeClr val="dk1"/>
                </a:solidFill>
                <a:latin typeface="Calibri"/>
                <a:ea typeface="Calibri"/>
                <a:cs typeface="Calibri"/>
                <a:sym typeface="Calibri"/>
              </a:defRPr>
            </a:lvl5pPr>
            <a:lvl6pPr indent="0" lvl="5" marL="2286000" marR="0" rtl="0" algn="l">
              <a:spcBef>
                <a:spcPts val="0"/>
              </a:spcBef>
              <a:defRPr b="0" i="0" sz="1200" u="none" cap="none" strike="noStrike">
                <a:solidFill>
                  <a:schemeClr val="dk1"/>
                </a:solidFill>
                <a:latin typeface="Calibri"/>
                <a:ea typeface="Calibri"/>
                <a:cs typeface="Calibri"/>
                <a:sym typeface="Calibri"/>
              </a:defRPr>
            </a:lvl6pPr>
            <a:lvl7pPr indent="0" lvl="6" marL="2743200" marR="0" rtl="0" algn="l">
              <a:spcBef>
                <a:spcPts val="0"/>
              </a:spcBef>
              <a:defRPr b="0" i="0" sz="1200" u="none" cap="none" strike="noStrike">
                <a:solidFill>
                  <a:schemeClr val="dk1"/>
                </a:solidFill>
                <a:latin typeface="Calibri"/>
                <a:ea typeface="Calibri"/>
                <a:cs typeface="Calibri"/>
                <a:sym typeface="Calibri"/>
              </a:defRPr>
            </a:lvl7pPr>
            <a:lvl8pPr indent="0" lvl="7" marL="3200400" marR="0" rtl="0" algn="l">
              <a:spcBef>
                <a:spcPts val="0"/>
              </a:spcBef>
              <a:defRPr b="0" i="0" sz="1200" u="none" cap="none" strike="noStrike">
                <a:solidFill>
                  <a:schemeClr val="dk1"/>
                </a:solidFill>
                <a:latin typeface="Calibri"/>
                <a:ea typeface="Calibri"/>
                <a:cs typeface="Calibri"/>
                <a:sym typeface="Calibri"/>
              </a:defRPr>
            </a:lvl8pPr>
            <a:lvl9pPr indent="0" lvl="8" marL="3657600" marR="0" rtl="0" algn="l">
              <a:spcBef>
                <a:spcPts val="0"/>
              </a:spcBef>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6630014"/>
            <a:ext cx="3962399" cy="350223"/>
          </a:xfrm>
          <a:prstGeom prst="rect">
            <a:avLst/>
          </a:prstGeom>
          <a:noFill/>
          <a:ln>
            <a:noFill/>
          </a:ln>
        </p:spPr>
        <p:txBody>
          <a:bodyPr anchorCtr="0" anchor="b" bIns="91425" lIns="91425" rIns="91425" tIns="91425"/>
          <a:lstStyle>
            <a:lvl1pPr indent="0" lvl="0" marL="0" marR="0" rtl="0" algn="l">
              <a:spcBef>
                <a:spcPts val="0"/>
              </a:spcBef>
              <a:defRPr b="0" i="0" sz="1200" u="none" cap="none" strike="noStrike">
                <a:solidFill>
                  <a:schemeClr val="dk1"/>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5179483" y="6630014"/>
            <a:ext cx="3962399" cy="350223"/>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10" name="Shape 110"/>
          <p:cNvSpPr txBox="1"/>
          <p:nvPr>
            <p:ph idx="1" type="body"/>
          </p:nvPr>
        </p:nvSpPr>
        <p:spPr>
          <a:xfrm>
            <a:off x="914400" y="3359239"/>
            <a:ext cx="7315200" cy="274846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a:t>Introduce yourself</a:t>
            </a:r>
          </a:p>
          <a:p>
            <a:pPr indent="0" lvl="0" marL="0" marR="0" rtl="0" algn="l">
              <a:spcBef>
                <a:spcPts val="0"/>
              </a:spcBef>
              <a:buSzPct val="25000"/>
              <a:buNone/>
            </a:pPr>
            <a:r>
              <a:rPr lang="en-US"/>
              <a:t>Introduce co-presenters</a:t>
            </a:r>
          </a:p>
          <a:p>
            <a:pPr indent="0" lvl="0" marL="0" marR="0" rtl="0" algn="l">
              <a:spcBef>
                <a:spcPts val="0"/>
              </a:spcBef>
              <a:buSzPct val="25000"/>
              <a:buNone/>
            </a:pPr>
            <a:r>
              <a:rPr lang="en-US"/>
              <a:t>Introduce class - class component, semester-long final exam project, and a class project. The class project changes every year but always has something to do with energy and energy efficiency. This year, our project was to examine and propose improvements for Calvin’s building operations.</a:t>
            </a:r>
          </a:p>
        </p:txBody>
      </p:sp>
      <p:sp>
        <p:nvSpPr>
          <p:cNvPr id="111" name="Shape 111"/>
          <p:cNvSpPr txBox="1"/>
          <p:nvPr>
            <p:ph idx="12" type="sldNum"/>
          </p:nvPr>
        </p:nvSpPr>
        <p:spPr>
          <a:xfrm>
            <a:off x="5179483" y="6630014"/>
            <a:ext cx="3962399" cy="350223"/>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6" name="Shape 186"/>
          <p:cNvSpPr txBox="1"/>
          <p:nvPr>
            <p:ph idx="1" type="body"/>
          </p:nvPr>
        </p:nvSpPr>
        <p:spPr>
          <a:xfrm>
            <a:off x="914400" y="3359239"/>
            <a:ext cx="7315200" cy="274846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Strategies – straight replacement – okay; replace and delamp – good; new fixture - best</a:t>
            </a:r>
          </a:p>
        </p:txBody>
      </p:sp>
      <p:sp>
        <p:nvSpPr>
          <p:cNvPr id="187" name="Shape 187"/>
          <p:cNvSpPr txBox="1"/>
          <p:nvPr>
            <p:ph idx="12" type="sldNum"/>
          </p:nvPr>
        </p:nvSpPr>
        <p:spPr>
          <a:xfrm>
            <a:off x="5179483" y="6630014"/>
            <a:ext cx="3962399" cy="350223"/>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0" name="Shape 200"/>
          <p:cNvSpPr txBox="1"/>
          <p:nvPr>
            <p:ph idx="1" type="body"/>
          </p:nvPr>
        </p:nvSpPr>
        <p:spPr>
          <a:xfrm>
            <a:off x="914400" y="3359239"/>
            <a:ext cx="7315200" cy="274846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Only 5 inputs are required, 3 of them drop-down selections. Super simple to use, should be a handy tool for physical plant. Model accounts for on peak/off peak. Rebates from consumers energy data. I’m not sure how this table will look on a screen. Feel free to delete this slide or rearrange it however you want.</a:t>
            </a:r>
          </a:p>
        </p:txBody>
      </p:sp>
      <p:sp>
        <p:nvSpPr>
          <p:cNvPr id="201" name="Shape 201"/>
          <p:cNvSpPr txBox="1"/>
          <p:nvPr>
            <p:ph idx="12" type="sldNum"/>
          </p:nvPr>
        </p:nvSpPr>
        <p:spPr>
          <a:xfrm>
            <a:off x="5179483" y="6630014"/>
            <a:ext cx="3962399" cy="350223"/>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9" name="Shape 209"/>
          <p:cNvSpPr txBox="1"/>
          <p:nvPr>
            <p:ph idx="1" type="body"/>
          </p:nvPr>
        </p:nvSpPr>
        <p:spPr>
          <a:xfrm>
            <a:off x="914400" y="3359239"/>
            <a:ext cx="7315200" cy="274846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Because we had estimates from CERF for North Hall usage times, and there were limited numbers of sensors and time to take data after we got sensors, we did not do a lot of M&amp;V in our building directly. We would recommend that the Physical Plant do more M&amp;V in DeVries Hall and in the SB basement labs to determine the accuracy of our projections before implementation in those locations.</a:t>
            </a:r>
          </a:p>
        </p:txBody>
      </p:sp>
      <p:sp>
        <p:nvSpPr>
          <p:cNvPr id="210" name="Shape 210"/>
          <p:cNvSpPr txBox="1"/>
          <p:nvPr>
            <p:ph idx="12" type="sldNum"/>
          </p:nvPr>
        </p:nvSpPr>
        <p:spPr>
          <a:xfrm>
            <a:off x="5179483" y="6630014"/>
            <a:ext cx="3962399" cy="350223"/>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6" name="Shape 216"/>
        <p:cNvGrpSpPr/>
        <p:nvPr/>
      </p:nvGrpSpPr>
      <p:grpSpPr>
        <a:xfrm>
          <a:off x="0" y="0"/>
          <a:ext cx="0" cy="0"/>
          <a:chOff x="0" y="0"/>
          <a:chExt cx="0" cy="0"/>
        </a:xfrm>
      </p:grpSpPr>
      <p:sp>
        <p:nvSpPr>
          <p:cNvPr id="217" name="Shape 217"/>
          <p:cNvSpPr txBox="1"/>
          <p:nvPr>
            <p:ph idx="1" type="body"/>
          </p:nvPr>
        </p:nvSpPr>
        <p:spPr>
          <a:xfrm>
            <a:off x="914400" y="3359239"/>
            <a:ext cx="7315200" cy="2748469"/>
          </a:xfrm>
          <a:prstGeom prst="rect">
            <a:avLst/>
          </a:prstGeom>
        </p:spPr>
        <p:txBody>
          <a:bodyPr anchorCtr="0" anchor="t" bIns="91425" lIns="91425" rIns="91425" tIns="91425">
            <a:noAutofit/>
          </a:bodyPr>
          <a:lstStyle/>
          <a:p>
            <a:pPr lvl="0">
              <a:spcBef>
                <a:spcPts val="0"/>
              </a:spcBef>
              <a:buNone/>
            </a:pPr>
            <a:r>
              <a:t/>
            </a:r>
            <a:endParaRPr/>
          </a:p>
        </p:txBody>
      </p:sp>
      <p:sp>
        <p:nvSpPr>
          <p:cNvPr id="218" name="Shape 218"/>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2" name="Shape 232"/>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None/>
            </a:pPr>
            <a:r>
              <a:rPr lang="en-US"/>
              <a:t>Next is kemal with the windows initiative</a:t>
            </a:r>
          </a:p>
        </p:txBody>
      </p:sp>
      <p:sp>
        <p:nvSpPr>
          <p:cNvPr id="233" name="Shape 233"/>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0" name="Shape 250"/>
        <p:cNvGrpSpPr/>
        <p:nvPr/>
      </p:nvGrpSpPr>
      <p:grpSpPr>
        <a:xfrm>
          <a:off x="0" y="0"/>
          <a:ext cx="0" cy="0"/>
          <a:chOff x="0" y="0"/>
          <a:chExt cx="0" cy="0"/>
        </a:xfrm>
      </p:grpSpPr>
      <p:sp>
        <p:nvSpPr>
          <p:cNvPr id="251" name="Shape 251"/>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lgn="just">
              <a:lnSpc>
                <a:spcPct val="115000"/>
              </a:lnSpc>
              <a:spcBef>
                <a:spcPts val="0"/>
              </a:spcBef>
              <a:buClr>
                <a:schemeClr val="dk1"/>
              </a:buClr>
              <a:buSzPct val="61111"/>
              <a:buFont typeface="Arial"/>
              <a:buNone/>
            </a:pPr>
            <a:r>
              <a:rPr lang="en-US" sz="1800"/>
              <a:t>-One of the main sources for energy loss in a building is through its windows</a:t>
            </a:r>
          </a:p>
          <a:p>
            <a:pPr lvl="0" rtl="0" algn="just">
              <a:lnSpc>
                <a:spcPct val="115000"/>
              </a:lnSpc>
              <a:spcBef>
                <a:spcPts val="0"/>
              </a:spcBef>
              <a:buClr>
                <a:schemeClr val="dk1"/>
              </a:buClr>
              <a:buSzPct val="61111"/>
              <a:buFont typeface="Arial"/>
              <a:buNone/>
            </a:pPr>
            <a:r>
              <a:rPr lang="en-US" sz="1800"/>
              <a:t>-Heat loss occurs in windows through convection, conduction, and radiation</a:t>
            </a:r>
          </a:p>
          <a:p>
            <a:pPr lvl="0" rtl="0" algn="just">
              <a:lnSpc>
                <a:spcPct val="115000"/>
              </a:lnSpc>
              <a:spcBef>
                <a:spcPts val="0"/>
              </a:spcBef>
              <a:buClr>
                <a:schemeClr val="dk1"/>
              </a:buClr>
              <a:buSzPct val="61111"/>
              <a:buFont typeface="Arial"/>
              <a:buNone/>
            </a:pPr>
            <a:r>
              <a:rPr lang="en-US" sz="1800"/>
              <a:t>-On the right is an infrared image of a typical residential home, which shows that windows leak a large amount of infrared radiation.</a:t>
            </a:r>
          </a:p>
          <a:p>
            <a:pPr lvl="0" rtl="0" algn="just">
              <a:lnSpc>
                <a:spcPct val="115000"/>
              </a:lnSpc>
              <a:spcBef>
                <a:spcPts val="0"/>
              </a:spcBef>
              <a:buClr>
                <a:schemeClr val="dk1"/>
              </a:buClr>
              <a:buSzPct val="61111"/>
              <a:buFont typeface="Arial"/>
              <a:buNone/>
            </a:pPr>
            <a:r>
              <a:rPr lang="en-US" sz="1800"/>
              <a:t>-Heat loss can be mitigated by increasing the thermal resistance of a window and also increasing the solar heat gain through the window during the winter, or blocking solar heat gain during the summer.</a:t>
            </a:r>
          </a:p>
          <a:p>
            <a:pPr lvl="0" rtl="0">
              <a:spcBef>
                <a:spcPts val="0"/>
              </a:spcBef>
              <a:buNone/>
            </a:pPr>
            <a:r>
              <a:t/>
            </a:r>
            <a:endParaRPr/>
          </a:p>
        </p:txBody>
      </p:sp>
      <p:sp>
        <p:nvSpPr>
          <p:cNvPr id="252" name="Shape 252"/>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9" name="Shape 259"/>
        <p:cNvGrpSpPr/>
        <p:nvPr/>
      </p:nvGrpSpPr>
      <p:grpSpPr>
        <a:xfrm>
          <a:off x="0" y="0"/>
          <a:ext cx="0" cy="0"/>
          <a:chOff x="0" y="0"/>
          <a:chExt cx="0" cy="0"/>
        </a:xfrm>
      </p:grpSpPr>
      <p:sp>
        <p:nvSpPr>
          <p:cNvPr id="260" name="Shape 260"/>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lgn="just">
              <a:lnSpc>
                <a:spcPct val="115000"/>
              </a:lnSpc>
              <a:spcBef>
                <a:spcPts val="0"/>
              </a:spcBef>
              <a:buClr>
                <a:schemeClr val="dk1"/>
              </a:buClr>
              <a:buSzPct val="61111"/>
              <a:buFont typeface="Arial"/>
              <a:buNone/>
            </a:pPr>
            <a:r>
              <a:rPr lang="en-US" sz="1800"/>
              <a:t>-There are three saving mechanisms for this project</a:t>
            </a:r>
          </a:p>
          <a:p>
            <a:pPr lvl="0" rtl="0" algn="just">
              <a:lnSpc>
                <a:spcPct val="115000"/>
              </a:lnSpc>
              <a:spcBef>
                <a:spcPts val="0"/>
              </a:spcBef>
              <a:buClr>
                <a:schemeClr val="dk1"/>
              </a:buClr>
              <a:buSzPct val="61111"/>
              <a:buFont typeface="Arial"/>
              <a:buNone/>
            </a:pPr>
            <a:r>
              <a:rPr lang="en-US" sz="1800"/>
              <a:t>-Switching from single to double pane, installing low emissivity coatings, and installing cell-shades</a:t>
            </a:r>
          </a:p>
          <a:p>
            <a:pPr lvl="0" rtl="0" algn="just">
              <a:lnSpc>
                <a:spcPct val="115000"/>
              </a:lnSpc>
              <a:spcBef>
                <a:spcPts val="0"/>
              </a:spcBef>
              <a:buClr>
                <a:schemeClr val="dk1"/>
              </a:buClr>
              <a:buSzPct val="61111"/>
              <a:buFont typeface="Arial"/>
              <a:buNone/>
            </a:pPr>
            <a:r>
              <a:rPr lang="en-US" sz="1800"/>
              <a:t>-Low E coatings block infrared and ultraviolet light while allowing most visible light to pass.</a:t>
            </a:r>
          </a:p>
          <a:p>
            <a:pPr lvl="0" rtl="0" algn="just">
              <a:lnSpc>
                <a:spcPct val="115000"/>
              </a:lnSpc>
              <a:spcBef>
                <a:spcPts val="0"/>
              </a:spcBef>
              <a:buClr>
                <a:schemeClr val="dk1"/>
              </a:buClr>
              <a:buSzPct val="61111"/>
              <a:buFont typeface="Arial"/>
              <a:buNone/>
            </a:pPr>
            <a:r>
              <a:rPr lang="en-US" sz="1800"/>
              <a:t>-Double pane windows have a higher thermal resistance</a:t>
            </a:r>
          </a:p>
          <a:p>
            <a:pPr lvl="0" rtl="0" algn="just">
              <a:lnSpc>
                <a:spcPct val="115000"/>
              </a:lnSpc>
              <a:spcBef>
                <a:spcPts val="0"/>
              </a:spcBef>
              <a:buClr>
                <a:schemeClr val="dk1"/>
              </a:buClr>
              <a:buSzPct val="61111"/>
              <a:buFont typeface="Arial"/>
              <a:buNone/>
            </a:pPr>
            <a:r>
              <a:rPr lang="en-US" sz="1800"/>
              <a:t>-Cell Shades add another insulating layer</a:t>
            </a:r>
          </a:p>
          <a:p>
            <a:pPr lvl="0" rtl="0">
              <a:spcBef>
                <a:spcPts val="0"/>
              </a:spcBef>
              <a:buNone/>
            </a:pPr>
            <a:r>
              <a:t/>
            </a:r>
            <a:endParaRPr/>
          </a:p>
        </p:txBody>
      </p:sp>
      <p:sp>
        <p:nvSpPr>
          <p:cNvPr id="261" name="Shape 261"/>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5" name="Shape 275"/>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lgn="just">
              <a:lnSpc>
                <a:spcPct val="115000"/>
              </a:lnSpc>
              <a:spcBef>
                <a:spcPts val="0"/>
              </a:spcBef>
              <a:buNone/>
            </a:pPr>
            <a:r>
              <a:rPr lang="en-US" sz="1800"/>
              <a:t>-The five inputs into the equation sheet are shown on the left. </a:t>
            </a:r>
          </a:p>
          <a:p>
            <a:pPr lvl="0" rtl="0" algn="just">
              <a:lnSpc>
                <a:spcPct val="115000"/>
              </a:lnSpc>
              <a:spcBef>
                <a:spcPts val="0"/>
              </a:spcBef>
              <a:buNone/>
            </a:pPr>
            <a:r>
              <a:rPr lang="en-US" sz="1800"/>
              <a:t>ANIMATE</a:t>
            </a:r>
          </a:p>
          <a:p>
            <a:pPr lvl="0" rtl="0" algn="just">
              <a:lnSpc>
                <a:spcPct val="115000"/>
              </a:lnSpc>
              <a:spcBef>
                <a:spcPts val="0"/>
              </a:spcBef>
              <a:buNone/>
            </a:pPr>
            <a:r>
              <a:rPr lang="en-US" sz="1800"/>
              <a:t>-The cost savings from the project can be determined from the heat flux out and the solar heat gain through all the windows in a building.</a:t>
            </a:r>
          </a:p>
        </p:txBody>
      </p:sp>
      <p:sp>
        <p:nvSpPr>
          <p:cNvPr id="276" name="Shape 276"/>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9" name="Shape 299"/>
        <p:cNvGrpSpPr/>
        <p:nvPr/>
      </p:nvGrpSpPr>
      <p:grpSpPr>
        <a:xfrm>
          <a:off x="0" y="0"/>
          <a:ext cx="0" cy="0"/>
          <a:chOff x="0" y="0"/>
          <a:chExt cx="0" cy="0"/>
        </a:xfrm>
      </p:grpSpPr>
      <p:sp>
        <p:nvSpPr>
          <p:cNvPr id="300" name="Shape 300"/>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lgn="just">
              <a:lnSpc>
                <a:spcPct val="115000"/>
              </a:lnSpc>
              <a:spcBef>
                <a:spcPts val="0"/>
              </a:spcBef>
              <a:buNone/>
            </a:pPr>
            <a:r>
              <a:rPr lang="en-US" sz="1800"/>
              <a:t>- Savings are computed year round based on heating and cooling costs.</a:t>
            </a:r>
          </a:p>
          <a:p>
            <a:pPr lvl="0" rtl="0" algn="just">
              <a:lnSpc>
                <a:spcPct val="115000"/>
              </a:lnSpc>
              <a:spcBef>
                <a:spcPts val="0"/>
              </a:spcBef>
              <a:buNone/>
            </a:pPr>
            <a:r>
              <a:rPr lang="en-US" sz="1800"/>
              <a:t>ANIMATE</a:t>
            </a:r>
          </a:p>
          <a:p>
            <a:pPr lvl="0" rtl="0" algn="just">
              <a:lnSpc>
                <a:spcPct val="115000"/>
              </a:lnSpc>
              <a:spcBef>
                <a:spcPts val="0"/>
              </a:spcBef>
              <a:buNone/>
            </a:pPr>
            <a:r>
              <a:rPr lang="en-US" sz="1800"/>
              <a:t>- Based on the results of the project, the project savings are larger in the winter than in the summer.</a:t>
            </a:r>
          </a:p>
        </p:txBody>
      </p:sp>
      <p:sp>
        <p:nvSpPr>
          <p:cNvPr id="301" name="Shape 301"/>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9" name="Shape 309"/>
        <p:cNvGrpSpPr/>
        <p:nvPr/>
      </p:nvGrpSpPr>
      <p:grpSpPr>
        <a:xfrm>
          <a:off x="0" y="0"/>
          <a:ext cx="0" cy="0"/>
          <a:chOff x="0" y="0"/>
          <a:chExt cx="0" cy="0"/>
        </a:xfrm>
      </p:grpSpPr>
      <p:sp>
        <p:nvSpPr>
          <p:cNvPr id="310" name="Shape 310"/>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1" name="Shape 311"/>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lgn="just">
              <a:lnSpc>
                <a:spcPct val="115000"/>
              </a:lnSpc>
              <a:spcBef>
                <a:spcPts val="0"/>
              </a:spcBef>
              <a:buClr>
                <a:schemeClr val="dk1"/>
              </a:buClr>
              <a:buSzPct val="61111"/>
              <a:buFont typeface="Arial"/>
              <a:buNone/>
            </a:pPr>
            <a:r>
              <a:rPr lang="en-US" sz="1800"/>
              <a:t>-After weighing the pros and cons of each savings mechanism of the project, we chose to only propose low-E coatings because of their low upfront cost and fast payback period.</a:t>
            </a:r>
          </a:p>
          <a:p>
            <a:pPr lvl="0" rtl="0" algn="just">
              <a:lnSpc>
                <a:spcPct val="115000"/>
              </a:lnSpc>
              <a:spcBef>
                <a:spcPts val="0"/>
              </a:spcBef>
              <a:buClr>
                <a:schemeClr val="dk1"/>
              </a:buClr>
              <a:buSzPct val="61111"/>
              <a:buFont typeface="Arial"/>
              <a:buNone/>
            </a:pPr>
            <a:r>
              <a:rPr lang="en-US" sz="1800"/>
              <a:t>-Double pane windows had a much longer payback period due to their large initial cost.</a:t>
            </a:r>
          </a:p>
          <a:p>
            <a:pPr lvl="0" rtl="0" algn="just">
              <a:lnSpc>
                <a:spcPct val="115000"/>
              </a:lnSpc>
              <a:spcBef>
                <a:spcPts val="0"/>
              </a:spcBef>
              <a:buNone/>
            </a:pPr>
            <a:r>
              <a:rPr lang="en-US" sz="1800"/>
              <a:t>-Energy savings from Cell-shades were effective if used all the time, but not surprisingly impractical because you cannot force somebody to keep their shades down all the time, which I cannot blame them for, because we have a beautiful campus to look at. </a:t>
            </a:r>
          </a:p>
        </p:txBody>
      </p:sp>
      <p:sp>
        <p:nvSpPr>
          <p:cNvPr id="312" name="Shape 312"/>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 name="Shape 116"/>
        <p:cNvGrpSpPr/>
        <p:nvPr/>
      </p:nvGrpSpPr>
      <p:grpSpPr>
        <a:xfrm>
          <a:off x="0" y="0"/>
          <a:ext cx="0" cy="0"/>
          <a:chOff x="0" y="0"/>
          <a:chExt cx="0" cy="0"/>
        </a:xfrm>
      </p:grpSpPr>
      <p:sp>
        <p:nvSpPr>
          <p:cNvPr id="117" name="Shape 117"/>
          <p:cNvSpPr txBox="1"/>
          <p:nvPr>
            <p:ph idx="1" type="body"/>
          </p:nvPr>
        </p:nvSpPr>
        <p:spPr>
          <a:xfrm>
            <a:off x="914400" y="3359239"/>
            <a:ext cx="7315200" cy="2748469"/>
          </a:xfrm>
          <a:prstGeom prst="rect">
            <a:avLst/>
          </a:prstGeom>
        </p:spPr>
        <p:txBody>
          <a:bodyPr anchorCtr="0" anchor="t" bIns="91425" lIns="91425" rIns="91425" tIns="91425">
            <a:noAutofit/>
          </a:bodyPr>
          <a:lstStyle/>
          <a:p>
            <a:pPr lvl="0" rtl="0">
              <a:spcBef>
                <a:spcPts val="0"/>
              </a:spcBef>
              <a:buNone/>
            </a:pPr>
            <a:r>
              <a:rPr lang="en-US"/>
              <a:t>1 animation on this slide</a:t>
            </a:r>
          </a:p>
          <a:p>
            <a:pPr lvl="0" rtl="0">
              <a:spcBef>
                <a:spcPts val="0"/>
              </a:spcBef>
              <a:buNone/>
            </a:pPr>
            <a:r>
              <a:rPr lang="en-US"/>
              <a:t>Background - about 125 mill operating expenses in 2014</a:t>
            </a:r>
          </a:p>
          <a:p>
            <a:pPr lvl="0" rtl="0">
              <a:spcBef>
                <a:spcPts val="0"/>
              </a:spcBef>
              <a:buNone/>
            </a:pPr>
            <a:r>
              <a:rPr lang="en-US"/>
              <a:t>Calvin carries just under 90 mill in debt, which we’ve been aggressively reducing. One area Calvin would like to reduce costs in is operations. Last year utility budget was just over 3 mill.</a:t>
            </a:r>
          </a:p>
          <a:p>
            <a:pPr lvl="0">
              <a:spcBef>
                <a:spcPts val="0"/>
              </a:spcBef>
              <a:buNone/>
            </a:pPr>
            <a:r>
              <a:t/>
            </a:r>
            <a:endParaRPr/>
          </a:p>
        </p:txBody>
      </p:sp>
      <p:sp>
        <p:nvSpPr>
          <p:cNvPr id="118" name="Shape 118"/>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6" name="Shape 316"/>
        <p:cNvGrpSpPr/>
        <p:nvPr/>
      </p:nvGrpSpPr>
      <p:grpSpPr>
        <a:xfrm>
          <a:off x="0" y="0"/>
          <a:ext cx="0" cy="0"/>
          <a:chOff x="0" y="0"/>
          <a:chExt cx="0" cy="0"/>
        </a:xfrm>
      </p:grpSpPr>
      <p:sp>
        <p:nvSpPr>
          <p:cNvPr id="317" name="Shape 317"/>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Clr>
                <a:schemeClr val="dk1"/>
              </a:buClr>
              <a:buSzPct val="61111"/>
              <a:buFont typeface="Arial"/>
              <a:buNone/>
            </a:pPr>
            <a:r>
              <a:rPr lang="en-US" sz="1800"/>
              <a:t>-The heat recovery process during the winter, is transferring energy from the warm air that leaves a building through its ventilation system to the cold air that is entering the building through the ventilation system. For the summer, the heat transfer is in the opposite direction. </a:t>
            </a:r>
          </a:p>
          <a:p>
            <a:pPr lvl="0" rtl="0">
              <a:spcBef>
                <a:spcPts val="0"/>
              </a:spcBef>
              <a:buClr>
                <a:schemeClr val="dk1"/>
              </a:buClr>
              <a:buSzPct val="61111"/>
              <a:buFont typeface="Arial"/>
              <a:buNone/>
            </a:pPr>
            <a:r>
              <a:rPr lang="en-US" sz="1800"/>
              <a:t>-We pursued this project because the warm air that leaves a building through its exhaust system is energy that can be utilized to save money.</a:t>
            </a:r>
          </a:p>
          <a:p>
            <a:pPr lvl="0" rtl="0">
              <a:spcBef>
                <a:spcPts val="0"/>
              </a:spcBef>
              <a:buClr>
                <a:schemeClr val="dk1"/>
              </a:buClr>
              <a:buSzPct val="61111"/>
              <a:buFont typeface="Arial"/>
              <a:buNone/>
            </a:pPr>
            <a:r>
              <a:rPr lang="en-US" sz="1800"/>
              <a:t>-The heat recovery project is implemented in a building by replacing each exhaust fan with a Heat Recovery Ventilator (HRV).</a:t>
            </a:r>
          </a:p>
          <a:p>
            <a:pPr lvl="0" rtl="0">
              <a:spcBef>
                <a:spcPts val="0"/>
              </a:spcBef>
              <a:buClr>
                <a:schemeClr val="dk1"/>
              </a:buClr>
              <a:buSzPct val="61111"/>
              <a:buFont typeface="Arial"/>
              <a:buNone/>
            </a:pPr>
            <a:r>
              <a:rPr lang="en-US" sz="1800"/>
              <a:t>-A typical heat recovery ventilator is seen on the right. A heat exchanger is in the middle. </a:t>
            </a:r>
          </a:p>
        </p:txBody>
      </p:sp>
      <p:sp>
        <p:nvSpPr>
          <p:cNvPr id="318" name="Shape 318"/>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5" name="Shape 325"/>
        <p:cNvGrpSpPr/>
        <p:nvPr/>
      </p:nvGrpSpPr>
      <p:grpSpPr>
        <a:xfrm>
          <a:off x="0" y="0"/>
          <a:ext cx="0" cy="0"/>
          <a:chOff x="0" y="0"/>
          <a:chExt cx="0" cy="0"/>
        </a:xfrm>
      </p:grpSpPr>
      <p:sp>
        <p:nvSpPr>
          <p:cNvPr id="326" name="Shape 326"/>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None/>
            </a:pPr>
            <a:r>
              <a:rPr lang="en-US" sz="1800"/>
              <a:t>-This is what the the heating process looks like in a typical building on campus. </a:t>
            </a:r>
          </a:p>
          <a:p>
            <a:pPr lvl="0" rtl="0">
              <a:spcBef>
                <a:spcPts val="0"/>
              </a:spcBef>
              <a:buNone/>
            </a:pPr>
            <a:r>
              <a:rPr lang="en-US" sz="1800"/>
              <a:t>-We will call air leaving a building ‘stale air’ and air entering a building ‘fresh air’</a:t>
            </a:r>
          </a:p>
          <a:p>
            <a:pPr lvl="0" rtl="0">
              <a:spcBef>
                <a:spcPts val="0"/>
              </a:spcBef>
              <a:buNone/>
            </a:pPr>
            <a:r>
              <a:rPr lang="en-US" sz="1800"/>
              <a:t>-The energy used to heat the air comes from the fuel into the boiler. </a:t>
            </a:r>
          </a:p>
          <a:p>
            <a:pPr lvl="0" rtl="0">
              <a:spcBef>
                <a:spcPts val="0"/>
              </a:spcBef>
              <a:buNone/>
            </a:pPr>
            <a:r>
              <a:rPr lang="en-US" sz="1800"/>
              <a:t>ANIMATE</a:t>
            </a:r>
          </a:p>
          <a:p>
            <a:pPr lvl="0" rtl="0" algn="just">
              <a:lnSpc>
                <a:spcPct val="115000"/>
              </a:lnSpc>
              <a:spcBef>
                <a:spcPts val="0"/>
              </a:spcBef>
              <a:buNone/>
            </a:pPr>
            <a:r>
              <a:rPr lang="en-US" sz="1800"/>
              <a:t>-Cost savings are a function of the energy Q transferred to the fresh air from the stale air. Specifically, the fuel energy saved is equal to the heat transfer Q divided by the effectiveness of the boiler.</a:t>
            </a:r>
          </a:p>
          <a:p>
            <a:pPr lvl="0" rtl="0" algn="just">
              <a:lnSpc>
                <a:spcPct val="115000"/>
              </a:lnSpc>
              <a:spcBef>
                <a:spcPts val="0"/>
              </a:spcBef>
              <a:buClr>
                <a:schemeClr val="dk1"/>
              </a:buClr>
              <a:buSzPct val="61111"/>
              <a:buFont typeface="Arial"/>
              <a:buNone/>
            </a:pPr>
            <a:r>
              <a:rPr lang="en-US" sz="1800"/>
              <a:t>-Also, the direction of Q changes during the summer. This means the HRV can save money in both heating and cooling costs.</a:t>
            </a:r>
          </a:p>
          <a:p>
            <a:pPr lvl="0" rtl="0">
              <a:spcBef>
                <a:spcPts val="0"/>
              </a:spcBef>
              <a:buNone/>
            </a:pPr>
            <a:r>
              <a:t/>
            </a:r>
            <a:endParaRPr sz="1800"/>
          </a:p>
        </p:txBody>
      </p:sp>
      <p:sp>
        <p:nvSpPr>
          <p:cNvPr id="327" name="Shape 327"/>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5" name="Shape 335"/>
        <p:cNvGrpSpPr/>
        <p:nvPr/>
      </p:nvGrpSpPr>
      <p:grpSpPr>
        <a:xfrm>
          <a:off x="0" y="0"/>
          <a:ext cx="0" cy="0"/>
          <a:chOff x="0" y="0"/>
          <a:chExt cx="0" cy="0"/>
        </a:xfrm>
      </p:grpSpPr>
      <p:sp>
        <p:nvSpPr>
          <p:cNvPr id="336" name="Shape 336"/>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37" name="Shape 337"/>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lgn="just">
              <a:lnSpc>
                <a:spcPct val="115000"/>
              </a:lnSpc>
              <a:spcBef>
                <a:spcPts val="0"/>
              </a:spcBef>
              <a:buNone/>
            </a:pPr>
            <a:r>
              <a:rPr lang="en-US" sz="1800"/>
              <a:t>-The four inputs into the equation sheet are shown on the left. </a:t>
            </a:r>
          </a:p>
          <a:p>
            <a:pPr lvl="0" rtl="0" algn="just">
              <a:lnSpc>
                <a:spcPct val="115000"/>
              </a:lnSpc>
              <a:spcBef>
                <a:spcPts val="0"/>
              </a:spcBef>
              <a:buNone/>
            </a:pPr>
            <a:r>
              <a:rPr lang="en-US" sz="1800"/>
              <a:t>ANIMATE</a:t>
            </a:r>
          </a:p>
          <a:p>
            <a:pPr lvl="0" rtl="0" algn="just">
              <a:lnSpc>
                <a:spcPct val="115000"/>
              </a:lnSpc>
              <a:spcBef>
                <a:spcPts val="0"/>
              </a:spcBef>
              <a:buNone/>
            </a:pPr>
            <a:r>
              <a:rPr lang="en-US" sz="1800"/>
              <a:t>-The heat transfer Q and cost savings can be determined from these four inputs.</a:t>
            </a:r>
          </a:p>
        </p:txBody>
      </p:sp>
      <p:sp>
        <p:nvSpPr>
          <p:cNvPr id="338" name="Shape 338"/>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7" name="Shape 357"/>
        <p:cNvGrpSpPr/>
        <p:nvPr/>
      </p:nvGrpSpPr>
      <p:grpSpPr>
        <a:xfrm>
          <a:off x="0" y="0"/>
          <a:ext cx="0" cy="0"/>
          <a:chOff x="0" y="0"/>
          <a:chExt cx="0" cy="0"/>
        </a:xfrm>
      </p:grpSpPr>
      <p:sp>
        <p:nvSpPr>
          <p:cNvPr id="358" name="Shape 358"/>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9" name="Shape 359"/>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lgn="just">
              <a:lnSpc>
                <a:spcPct val="115000"/>
              </a:lnSpc>
              <a:spcBef>
                <a:spcPts val="0"/>
              </a:spcBef>
              <a:buNone/>
            </a:pPr>
            <a:r>
              <a:rPr lang="en-US" sz="1800"/>
              <a:t>-Based on the inputs into the EES worksheet, we believe that the model can be verified by installing temperature sensors at the inlet and outlets of the outside air stream and also flow meters at the outside air stream.</a:t>
            </a:r>
          </a:p>
        </p:txBody>
      </p:sp>
      <p:sp>
        <p:nvSpPr>
          <p:cNvPr id="360" name="Shape 360"/>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4" name="Shape 364"/>
        <p:cNvGrpSpPr/>
        <p:nvPr/>
      </p:nvGrpSpPr>
      <p:grpSpPr>
        <a:xfrm>
          <a:off x="0" y="0"/>
          <a:ext cx="0" cy="0"/>
          <a:chOff x="0" y="0"/>
          <a:chExt cx="0" cy="0"/>
        </a:xfrm>
      </p:grpSpPr>
      <p:sp>
        <p:nvSpPr>
          <p:cNvPr id="365" name="Shape 365"/>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66" name="Shape 366"/>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lgn="just">
              <a:lnSpc>
                <a:spcPct val="115000"/>
              </a:lnSpc>
              <a:spcBef>
                <a:spcPts val="0"/>
              </a:spcBef>
              <a:buNone/>
            </a:pPr>
            <a:r>
              <a:rPr lang="en-US" sz="1800"/>
              <a:t>-Based on the project, we suggest implementing heat recovery ventilators in new building constructions because the energy savings from the HRV will decrease the required overall size of the other HVAC components. </a:t>
            </a:r>
          </a:p>
          <a:p>
            <a:pPr lvl="0" rtl="0" algn="just">
              <a:lnSpc>
                <a:spcPct val="115000"/>
              </a:lnSpc>
              <a:spcBef>
                <a:spcPts val="0"/>
              </a:spcBef>
              <a:buNone/>
            </a:pPr>
            <a:r>
              <a:rPr lang="en-US" sz="1800"/>
              <a:t>-We also suggest implementing heat recovery ventilators in larger existing buildings on campus, such as the CFAC and the Field house. </a:t>
            </a:r>
          </a:p>
          <a:p>
            <a:pPr lvl="0">
              <a:spcBef>
                <a:spcPts val="0"/>
              </a:spcBef>
              <a:buNone/>
            </a:pPr>
            <a:r>
              <a:rPr lang="en-US" sz="1800"/>
              <a:t>-We also strongly recommend HRVs in buildings that both cool and heat during the year.</a:t>
            </a:r>
          </a:p>
        </p:txBody>
      </p:sp>
      <p:sp>
        <p:nvSpPr>
          <p:cNvPr id="367" name="Shape 367"/>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1" name="Shape 371"/>
        <p:cNvGrpSpPr/>
        <p:nvPr/>
      </p:nvGrpSpPr>
      <p:grpSpPr>
        <a:xfrm>
          <a:off x="0" y="0"/>
          <a:ext cx="0" cy="0"/>
          <a:chOff x="0" y="0"/>
          <a:chExt cx="0" cy="0"/>
        </a:xfrm>
      </p:grpSpPr>
      <p:sp>
        <p:nvSpPr>
          <p:cNvPr id="372" name="Shape 372"/>
          <p:cNvSpPr txBox="1"/>
          <p:nvPr>
            <p:ph idx="1" type="body"/>
          </p:nvPr>
        </p:nvSpPr>
        <p:spPr>
          <a:xfrm>
            <a:off x="914400" y="3359239"/>
            <a:ext cx="7315200" cy="2748469"/>
          </a:xfrm>
          <a:prstGeom prst="rect">
            <a:avLst/>
          </a:prstGeom>
        </p:spPr>
        <p:txBody>
          <a:bodyPr anchorCtr="0" anchor="t" bIns="91425" lIns="91425" rIns="91425" tIns="91425">
            <a:noAutofit/>
          </a:bodyPr>
          <a:lstStyle/>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Behavioral change reduce shower times to 5 minutes</a:t>
            </a:r>
          </a:p>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Use shower data from CERF for average shower time, temperature, and flow rate</a:t>
            </a:r>
          </a:p>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Implement in dorms and fieldhouse locker rooms</a:t>
            </a:r>
          </a:p>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Savings from water usage and heating the water</a:t>
            </a:r>
          </a:p>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Initial cost in timers</a:t>
            </a:r>
          </a:p>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A possible rebound effect for count up timers would be students avoiding the 5 minute mark and pushing shower times to see how long they can go</a:t>
            </a:r>
          </a:p>
          <a:p>
            <a:pPr indent="387350" lvl="0" rtl="0">
              <a:spcBef>
                <a:spcPts val="0"/>
              </a:spcBef>
              <a:buClr>
                <a:schemeClr val="dk1"/>
              </a:buClr>
              <a:buSzPct val="78571"/>
              <a:buFont typeface="Arial"/>
              <a:buNone/>
            </a:pPr>
            <a:r>
              <a:rPr lang="en-US" sz="1400">
                <a:latin typeface="Arial"/>
                <a:ea typeface="Arial"/>
                <a:cs typeface="Arial"/>
                <a:sym typeface="Arial"/>
              </a:rPr>
              <a:t>-Propose self-countdown timers </a:t>
            </a:r>
          </a:p>
          <a:p>
            <a:pPr lvl="0">
              <a:spcBef>
                <a:spcPts val="0"/>
              </a:spcBef>
              <a:buNone/>
            </a:pPr>
            <a:r>
              <a:t/>
            </a:r>
            <a:endParaRPr sz="1800"/>
          </a:p>
        </p:txBody>
      </p:sp>
      <p:sp>
        <p:nvSpPr>
          <p:cNvPr id="373" name="Shape 373"/>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0" name="Shape 380"/>
        <p:cNvGrpSpPr/>
        <p:nvPr/>
      </p:nvGrpSpPr>
      <p:grpSpPr>
        <a:xfrm>
          <a:off x="0" y="0"/>
          <a:ext cx="0" cy="0"/>
          <a:chOff x="0" y="0"/>
          <a:chExt cx="0" cy="0"/>
        </a:xfrm>
      </p:grpSpPr>
      <p:sp>
        <p:nvSpPr>
          <p:cNvPr id="381" name="Shape 381"/>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2" name="Shape 382"/>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Created shower time reduction model</a:t>
            </a:r>
          </a:p>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Inputs (number of students, student utilization, initial average shower time, water heating cost)</a:t>
            </a:r>
          </a:p>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ANIMATE: Outputs of cost savings</a:t>
            </a:r>
          </a:p>
          <a:p>
            <a:pPr lvl="0" rtl="0">
              <a:spcBef>
                <a:spcPts val="0"/>
              </a:spcBef>
              <a:buNone/>
            </a:pPr>
            <a:r>
              <a:t/>
            </a:r>
            <a:endParaRPr/>
          </a:p>
        </p:txBody>
      </p:sp>
      <p:sp>
        <p:nvSpPr>
          <p:cNvPr id="383" name="Shape 383"/>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0" name="Shape 400"/>
        <p:cNvGrpSpPr/>
        <p:nvPr/>
      </p:nvGrpSpPr>
      <p:grpSpPr>
        <a:xfrm>
          <a:off x="0" y="0"/>
          <a:ext cx="0" cy="0"/>
          <a:chOff x="0" y="0"/>
          <a:chExt cx="0" cy="0"/>
        </a:xfrm>
      </p:grpSpPr>
      <p:sp>
        <p:nvSpPr>
          <p:cNvPr id="401" name="Shape 401"/>
          <p:cNvSpPr txBox="1"/>
          <p:nvPr>
            <p:ph idx="1" type="body"/>
          </p:nvPr>
        </p:nvSpPr>
        <p:spPr>
          <a:xfrm>
            <a:off x="914400" y="3359239"/>
            <a:ext cx="7315200" cy="2748469"/>
          </a:xfrm>
          <a:prstGeom prst="rect">
            <a:avLst/>
          </a:prstGeom>
        </p:spPr>
        <p:txBody>
          <a:bodyPr anchorCtr="0" anchor="t" bIns="91425" lIns="91425" rIns="91425" tIns="91425">
            <a:noAutofit/>
          </a:bodyPr>
          <a:lstStyle/>
          <a:p>
            <a:pPr lvl="0" marR="0" rtl="0" algn="l">
              <a:lnSpc>
                <a:spcPct val="100000"/>
              </a:lnSpc>
              <a:spcBef>
                <a:spcPts val="0"/>
              </a:spcBef>
              <a:spcAft>
                <a:spcPts val="0"/>
              </a:spcAft>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Extra buildings team looked at other areas on campus not covered by 5 buildings</a:t>
            </a:r>
          </a:p>
          <a:p>
            <a:pPr lvl="0" marR="0" rtl="0" algn="l">
              <a:lnSpc>
                <a:spcPct val="100000"/>
              </a:lnSpc>
              <a:spcBef>
                <a:spcPts val="0"/>
              </a:spcBef>
              <a:spcAft>
                <a:spcPts val="0"/>
              </a:spcAft>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ANIMATE: Hekman Library (lighting/windows), Knollcrest Dining Hall Steam Boilers, Parking Lot Lights</a:t>
            </a:r>
          </a:p>
          <a:p>
            <a:pPr lvl="0" marR="0" rtl="0" algn="l">
              <a:lnSpc>
                <a:spcPct val="100000"/>
              </a:lnSpc>
              <a:spcBef>
                <a:spcPts val="0"/>
              </a:spcBef>
              <a:spcAft>
                <a:spcPts val="0"/>
              </a:spcAft>
              <a:buNone/>
            </a:pPr>
            <a:r>
              <a:t/>
            </a:r>
            <a:endParaRPr sz="1800"/>
          </a:p>
        </p:txBody>
      </p:sp>
      <p:sp>
        <p:nvSpPr>
          <p:cNvPr id="402" name="Shape 402"/>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9" name="Shape 409"/>
        <p:cNvGrpSpPr/>
        <p:nvPr/>
      </p:nvGrpSpPr>
      <p:grpSpPr>
        <a:xfrm>
          <a:off x="0" y="0"/>
          <a:ext cx="0" cy="0"/>
          <a:chOff x="0" y="0"/>
          <a:chExt cx="0" cy="0"/>
        </a:xfrm>
      </p:grpSpPr>
      <p:sp>
        <p:nvSpPr>
          <p:cNvPr id="410" name="Shape 410"/>
          <p:cNvSpPr/>
          <p:nvPr>
            <p:ph idx="2"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11" name="Shape 411"/>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Calibri"/>
              <a:buNone/>
            </a:pPr>
            <a:r>
              <a:t/>
            </a:r>
            <a:endParaRPr b="0" i="0" sz="1400" u="none" cap="none" strike="noStrike">
              <a:solidFill>
                <a:schemeClr val="dk1"/>
              </a:solidFill>
              <a:latin typeface="Calibri"/>
              <a:ea typeface="Calibri"/>
              <a:cs typeface="Calibri"/>
              <a:sym typeface="Calibri"/>
            </a:endParaRPr>
          </a:p>
          <a:p>
            <a:pPr lvl="0" marR="0" rtl="0" algn="l">
              <a:spcBef>
                <a:spcPts val="300"/>
              </a:spcBef>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 As shown in photo, lots of windows and lights with library utilization being significantly high</a:t>
            </a:r>
          </a:p>
          <a:p>
            <a:pPr lvl="0" marR="0" rtl="0" algn="l">
              <a:spcBef>
                <a:spcPts val="300"/>
              </a:spcBef>
              <a:buNone/>
            </a:pPr>
            <a:r>
              <a:rPr lang="en-US" sz="1400">
                <a:latin typeface="Courier New"/>
                <a:ea typeface="Courier New"/>
                <a:cs typeface="Courier New"/>
                <a:sym typeface="Courier New"/>
              </a:rPr>
              <a:t>o </a:t>
            </a:r>
            <a:r>
              <a:rPr lang="en-US" sz="1400">
                <a:latin typeface="Arial"/>
                <a:ea typeface="Arial"/>
                <a:cs typeface="Arial"/>
                <a:sym typeface="Arial"/>
              </a:rPr>
              <a:t>Lighting: convert all library lighting to LED’s (5</a:t>
            </a:r>
            <a:r>
              <a:rPr baseline="30000" lang="en-US" sz="1400">
                <a:latin typeface="Arial"/>
                <a:ea typeface="Arial"/>
                <a:cs typeface="Arial"/>
                <a:sym typeface="Arial"/>
              </a:rPr>
              <a:t>th</a:t>
            </a:r>
            <a:r>
              <a:rPr lang="en-US" sz="1400">
                <a:latin typeface="Arial"/>
                <a:ea typeface="Arial"/>
                <a:cs typeface="Arial"/>
                <a:sym typeface="Arial"/>
              </a:rPr>
              <a:t> floor has potential savings of $8,130 alone)</a:t>
            </a:r>
          </a:p>
          <a:p>
            <a:pPr lvl="0" marR="0" rtl="0" algn="l">
              <a:spcBef>
                <a:spcPts val="300"/>
              </a:spcBef>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Windows: add reflective coating to windows</a:t>
            </a:r>
          </a:p>
          <a:p>
            <a:pPr lvl="0" marR="0" rtl="0" algn="l">
              <a:spcBef>
                <a:spcPts val="300"/>
              </a:spcBef>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Annual Savings just under $20,000</a:t>
            </a:r>
          </a:p>
          <a:p>
            <a:pPr lvl="0" marR="0" rtl="0" algn="l">
              <a:spcBef>
                <a:spcPts val="300"/>
              </a:spcBef>
              <a:buNone/>
            </a:pPr>
            <a:r>
              <a:t/>
            </a:r>
            <a:endParaRPr sz="1800">
              <a:solidFill>
                <a:srgbClr val="000000"/>
              </a:solidFill>
            </a:endParaRPr>
          </a:p>
        </p:txBody>
      </p:sp>
      <p:sp>
        <p:nvSpPr>
          <p:cNvPr id="412" name="Shape 412"/>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20" name="Shape 420"/>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lvl="0" marR="0" rtl="0" algn="l">
              <a:spcBef>
                <a:spcPts val="300"/>
              </a:spcBef>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Replace 2 KDH Steam Boilers from 1962</a:t>
            </a:r>
          </a:p>
          <a:p>
            <a:pPr lvl="0" rtl="0">
              <a:spcBef>
                <a:spcPts val="30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Steam boilers heat the 4 dorms north of Knight way</a:t>
            </a:r>
          </a:p>
          <a:p>
            <a:pPr lvl="0" marR="0" rtl="0" algn="l">
              <a:spcBef>
                <a:spcPts val="300"/>
              </a:spcBef>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Increase seasonal efficiency from 67% to 79%</a:t>
            </a:r>
          </a:p>
          <a:p>
            <a:pPr lvl="0" marR="0" rtl="0" algn="l">
              <a:spcBef>
                <a:spcPts val="300"/>
              </a:spcBef>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Annual savings $43,542</a:t>
            </a:r>
          </a:p>
          <a:p>
            <a:pPr lvl="0" marR="0" rtl="0" algn="l">
              <a:spcBef>
                <a:spcPts val="300"/>
              </a:spcBef>
              <a:buNone/>
            </a:pPr>
            <a:r>
              <a:t/>
            </a:r>
            <a:endParaRP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421" name="Shape 421"/>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txBox="1"/>
          <p:nvPr>
            <p:ph idx="1" type="body"/>
          </p:nvPr>
        </p:nvSpPr>
        <p:spPr>
          <a:xfrm>
            <a:off x="914400" y="3359239"/>
            <a:ext cx="7315200" cy="2748469"/>
          </a:xfrm>
          <a:prstGeom prst="rect">
            <a:avLst/>
          </a:prstGeom>
        </p:spPr>
        <p:txBody>
          <a:bodyPr anchorCtr="0" anchor="t" bIns="91425" lIns="91425" rIns="91425" tIns="91425">
            <a:noAutofit/>
          </a:bodyPr>
          <a:lstStyle/>
          <a:p>
            <a:pPr lvl="0">
              <a:spcBef>
                <a:spcPts val="0"/>
              </a:spcBef>
              <a:buNone/>
            </a:pPr>
            <a:r>
              <a:rPr lang="en-US"/>
              <a:t>Because we know 600,000 in savings is achievable, Calvin’s VP of Finance has established that the Physical plant will have a portion of their performance evaluated on how they do at hitting the target of reducing operating costs by 600,000</a:t>
            </a:r>
          </a:p>
        </p:txBody>
      </p:sp>
      <p:sp>
        <p:nvSpPr>
          <p:cNvPr id="125" name="Shape 125"/>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7" name="Shape 427"/>
        <p:cNvGrpSpPr/>
        <p:nvPr/>
      </p:nvGrpSpPr>
      <p:grpSpPr>
        <a:xfrm>
          <a:off x="0" y="0"/>
          <a:ext cx="0" cy="0"/>
          <a:chOff x="0" y="0"/>
          <a:chExt cx="0" cy="0"/>
        </a:xfrm>
      </p:grpSpPr>
      <p:sp>
        <p:nvSpPr>
          <p:cNvPr id="428" name="Shape 428"/>
          <p:cNvSpPr/>
          <p:nvPr>
            <p:ph idx="2"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29" name="Shape 429"/>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lvl="0" marR="0" rtl="0" algn="l">
              <a:spcBef>
                <a:spcPts val="0"/>
              </a:spcBef>
              <a:buNone/>
            </a:pPr>
            <a:r>
              <a:rPr lang="en-US" sz="1800">
                <a:solidFill>
                  <a:srgbClr val="000000"/>
                </a:solidFill>
              </a:rPr>
              <a:t>Replace 364 parking lot halide lights with LED fixtures</a:t>
            </a:r>
          </a:p>
          <a:p>
            <a:pPr lvl="0" marR="0" rtl="0" algn="l">
              <a:spcBef>
                <a:spcPts val="0"/>
              </a:spcBef>
              <a:buNone/>
            </a:pPr>
            <a:r>
              <a:rPr lang="en-US" sz="1800">
                <a:solidFill>
                  <a:srgbClr val="000000"/>
                </a:solidFill>
              </a:rPr>
              <a:t>ANIMATE - New fixture on click</a:t>
            </a:r>
          </a:p>
          <a:p>
            <a:pPr indent="-200659" lvl="0" marL="365760" marR="0" rtl="0" algn="l">
              <a:spcBef>
                <a:spcPts val="300"/>
              </a:spcBef>
              <a:buClr>
                <a:srgbClr val="000000"/>
              </a:buClr>
              <a:buSzPct val="100000"/>
              <a:buFont typeface="Georgia"/>
              <a:buChar char="•"/>
            </a:pPr>
            <a:r>
              <a:rPr b="0" i="0" lang="en-US" sz="1800" u="none" cap="none" strike="noStrike">
                <a:solidFill>
                  <a:srgbClr val="000000"/>
                </a:solidFill>
                <a:latin typeface="Calibri"/>
                <a:ea typeface="Calibri"/>
                <a:cs typeface="Calibri"/>
                <a:sym typeface="Calibri"/>
              </a:rPr>
              <a:t>Annual Savings - $17,086</a:t>
            </a:r>
          </a:p>
          <a:p>
            <a:pPr indent="-200659" lvl="0" marL="365760" marR="0" rtl="0" algn="l">
              <a:spcBef>
                <a:spcPts val="300"/>
              </a:spcBef>
              <a:buClr>
                <a:srgbClr val="000000"/>
              </a:buClr>
              <a:buSzPct val="100000"/>
              <a:buFont typeface="Georgia"/>
              <a:buChar char="•"/>
            </a:pPr>
            <a:r>
              <a:rPr lang="en-US" sz="1800">
                <a:solidFill>
                  <a:srgbClr val="000000"/>
                </a:solidFill>
              </a:rPr>
              <a:t>Initial Cost - $190,736</a:t>
            </a:r>
          </a:p>
          <a:p>
            <a:pPr indent="-200659" lvl="0" marL="365760" rtl="0">
              <a:spcBef>
                <a:spcPts val="300"/>
              </a:spcBef>
              <a:buClr>
                <a:srgbClr val="000000"/>
              </a:buClr>
              <a:buSzPct val="100000"/>
              <a:buFont typeface="Georgia"/>
              <a:buChar char="•"/>
            </a:pPr>
            <a:r>
              <a:rPr lang="en-US" sz="1800">
                <a:solidFill>
                  <a:srgbClr val="000000"/>
                </a:solidFill>
              </a:rPr>
              <a:t>Rebates - $9,946</a:t>
            </a:r>
          </a:p>
          <a:p>
            <a:pPr indent="-200659" lvl="0" marL="365760" marR="0" rtl="0" algn="l">
              <a:spcBef>
                <a:spcPts val="300"/>
              </a:spcBef>
              <a:buClr>
                <a:srgbClr val="000000"/>
              </a:buClr>
              <a:buSzPct val="100000"/>
              <a:buFont typeface="Georgia"/>
              <a:buChar char="•"/>
            </a:pPr>
            <a:r>
              <a:rPr b="0" i="0" lang="en-US" sz="1800" u="none" cap="none" strike="noStrike">
                <a:solidFill>
                  <a:srgbClr val="000000"/>
                </a:solidFill>
                <a:latin typeface="Calibri"/>
                <a:ea typeface="Calibri"/>
                <a:cs typeface="Calibri"/>
                <a:sym typeface="Calibri"/>
              </a:rPr>
              <a:t>Payback - 10.6 years</a:t>
            </a: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430" name="Shape 430"/>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9" name="Shape 439"/>
        <p:cNvGrpSpPr/>
        <p:nvPr/>
      </p:nvGrpSpPr>
      <p:grpSpPr>
        <a:xfrm>
          <a:off x="0" y="0"/>
          <a:ext cx="0" cy="0"/>
          <a:chOff x="0" y="0"/>
          <a:chExt cx="0" cy="0"/>
        </a:xfrm>
      </p:grpSpPr>
      <p:sp>
        <p:nvSpPr>
          <p:cNvPr id="440" name="Shape 440"/>
          <p:cNvSpPr txBox="1"/>
          <p:nvPr>
            <p:ph idx="1" type="body"/>
          </p:nvPr>
        </p:nvSpPr>
        <p:spPr>
          <a:xfrm>
            <a:off x="685800" y="4400550"/>
            <a:ext cx="5486399" cy="3600599"/>
          </a:xfrm>
          <a:prstGeom prst="rect">
            <a:avLst/>
          </a:prstGeom>
          <a:noFill/>
          <a:ln>
            <a:noFill/>
          </a:ln>
        </p:spPr>
        <p:txBody>
          <a:bodyPr anchorCtr="0" anchor="t" bIns="91425" lIns="91425" rIns="91425" tIns="91425">
            <a:noAutofit/>
          </a:bodyPr>
          <a:lstStyle/>
          <a:p>
            <a:pPr indent="-69850" lvl="0" marL="0" marR="0" rtl="0" algn="l">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Savings graph, x and y axis, savings when cross $0 line</a:t>
            </a:r>
          </a:p>
          <a:p>
            <a:pPr indent="-69850" lvl="0" marL="0" marR="0" rtl="0" algn="l">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Initial cost, rebates, savings rate</a:t>
            </a:r>
          </a:p>
          <a:p>
            <a:pPr indent="-69850" lvl="0" marL="0" marR="0" rtl="0" algn="l">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$81,677/yr</a:t>
            </a:r>
          </a:p>
          <a:p>
            <a:pPr indent="-69850" lvl="0" marL="0" marR="0" rtl="0" algn="l">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Payback period of just under 5 years</a:t>
            </a:r>
          </a:p>
          <a:p>
            <a:pPr indent="0" lvl="0" marL="0" marR="0" rtl="0" algn="l">
              <a:spcBef>
                <a:spcPts val="0"/>
              </a:spcBef>
              <a:buClr>
                <a:schemeClr val="dk1"/>
              </a:buClr>
              <a:buSzPct val="25000"/>
              <a:buFont typeface="Calibri"/>
              <a:buNone/>
            </a:pPr>
            <a:r>
              <a:t/>
            </a:r>
            <a:endParaRPr/>
          </a:p>
        </p:txBody>
      </p:sp>
      <p:sp>
        <p:nvSpPr>
          <p:cNvPr id="441" name="Shape 441"/>
          <p:cNvSpPr/>
          <p:nvPr>
            <p:ph idx="2"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5" name="Shape 455"/>
        <p:cNvGrpSpPr/>
        <p:nvPr/>
      </p:nvGrpSpPr>
      <p:grpSpPr>
        <a:xfrm>
          <a:off x="0" y="0"/>
          <a:ext cx="0" cy="0"/>
          <a:chOff x="0" y="0"/>
          <a:chExt cx="0" cy="0"/>
        </a:xfrm>
      </p:grpSpPr>
      <p:sp>
        <p:nvSpPr>
          <p:cNvPr id="456" name="Shape 456"/>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57" name="Shape 457"/>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Major Project implementation and special projects</a:t>
            </a:r>
          </a:p>
          <a:p>
            <a:pPr lvl="0">
              <a:spcBef>
                <a:spcPts val="0"/>
              </a:spcBef>
              <a:buNone/>
            </a:pPr>
            <a:r>
              <a:t/>
            </a:r>
            <a:endParaRPr/>
          </a:p>
        </p:txBody>
      </p:sp>
      <p:sp>
        <p:nvSpPr>
          <p:cNvPr id="458" name="Shape 458"/>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1" name="Shape 461"/>
        <p:cNvGrpSpPr/>
        <p:nvPr/>
      </p:nvGrpSpPr>
      <p:grpSpPr>
        <a:xfrm>
          <a:off x="0" y="0"/>
          <a:ext cx="0" cy="0"/>
          <a:chOff x="0" y="0"/>
          <a:chExt cx="0" cy="0"/>
        </a:xfrm>
      </p:grpSpPr>
      <p:sp>
        <p:nvSpPr>
          <p:cNvPr id="462" name="Shape 46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63" name="Shape 463"/>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464" name="Shape 464"/>
          <p:cNvSpPr txBox="1"/>
          <p:nvPr>
            <p:ph idx="12" type="sldNum"/>
          </p:nvPr>
        </p:nvSpPr>
        <p:spPr>
          <a:xfrm>
            <a:off x="3884612" y="8685213"/>
            <a:ext cx="2971799" cy="458785"/>
          </a:xfrm>
          <a:prstGeom prst="rect">
            <a:avLst/>
          </a:prstGeom>
          <a:noFill/>
          <a:ln>
            <a:noFill/>
          </a:ln>
        </p:spPr>
        <p:txBody>
          <a:bodyPr anchorCtr="0" anchor="b" bIns="45700" lIns="91425" rIns="91425" tIns="45700">
            <a:noAutofit/>
          </a:bodyPr>
          <a:lstStyle/>
          <a:p>
            <a:pPr indent="0" lvl="0" marL="0" marR="0" rtl="0" algn="r">
              <a:spcBef>
                <a:spcPts val="0"/>
              </a:spcBef>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9" name="Shape 469"/>
        <p:cNvGrpSpPr/>
        <p:nvPr/>
      </p:nvGrpSpPr>
      <p:grpSpPr>
        <a:xfrm>
          <a:off x="0" y="0"/>
          <a:ext cx="0" cy="0"/>
          <a:chOff x="0" y="0"/>
          <a:chExt cx="0" cy="0"/>
        </a:xfrm>
      </p:grpSpPr>
      <p:sp>
        <p:nvSpPr>
          <p:cNvPr id="470" name="Shape 470"/>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Other than major projects, our group looked into special projects</a:t>
            </a:r>
          </a:p>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One is performance lights shown in Aquatic center.</a:t>
            </a:r>
          </a:p>
          <a:p>
            <a:pPr lvl="0" rtl="0">
              <a:spcBef>
                <a:spcPts val="0"/>
              </a:spcBef>
              <a:buClr>
                <a:schemeClr val="dk1"/>
              </a:buClr>
              <a:buSzPct val="78571"/>
              <a:buFont typeface="Arial"/>
              <a:buNone/>
            </a:pPr>
            <a:r>
              <a:rPr lang="en-US" sz="1400">
                <a:latin typeface="Arial"/>
                <a:ea typeface="Arial"/>
                <a:cs typeface="Arial"/>
                <a:sym typeface="Arial"/>
              </a:rPr>
              <a:t>ANIMATE - Red box on click</a:t>
            </a:r>
          </a:p>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 Lights use 1 kW power</a:t>
            </a:r>
          </a:p>
          <a:p>
            <a:pPr lvl="0" rtl="0">
              <a:spcBef>
                <a:spcPts val="0"/>
              </a:spcBef>
              <a:buNone/>
            </a:pPr>
            <a:r>
              <a:t/>
            </a:r>
            <a:endParaRPr sz="1800"/>
          </a:p>
        </p:txBody>
      </p:sp>
      <p:sp>
        <p:nvSpPr>
          <p:cNvPr id="471" name="Shape 471"/>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7" name="Shape 477"/>
        <p:cNvGrpSpPr/>
        <p:nvPr/>
      </p:nvGrpSpPr>
      <p:grpSpPr>
        <a:xfrm>
          <a:off x="0" y="0"/>
          <a:ext cx="0" cy="0"/>
          <a:chOff x="0" y="0"/>
          <a:chExt cx="0" cy="0"/>
        </a:xfrm>
      </p:grpSpPr>
      <p:sp>
        <p:nvSpPr>
          <p:cNvPr id="478" name="Shape 478"/>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Inserted a lighting sensor and gained data for over a weeks time</a:t>
            </a:r>
          </a:p>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Y-axis is luminosity and x-axis is over time</a:t>
            </a:r>
          </a:p>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Red line is when all performance lights on during meets/events</a:t>
            </a:r>
          </a:p>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Orange line indicates when practice lights were on. Settings when 2 out of every 5  1kW lights on. </a:t>
            </a:r>
          </a:p>
          <a:p>
            <a:pPr lvl="0" rtl="0">
              <a:spcBef>
                <a:spcPts val="0"/>
              </a:spcBef>
              <a:buNone/>
            </a:pPr>
            <a:r>
              <a:t/>
            </a:r>
            <a:endParaRPr sz="1800"/>
          </a:p>
          <a:p>
            <a:pPr lvl="0" rtl="0">
              <a:spcBef>
                <a:spcPts val="0"/>
              </a:spcBef>
              <a:buNone/>
            </a:pPr>
            <a:r>
              <a:t/>
            </a:r>
            <a:endParaRPr/>
          </a:p>
        </p:txBody>
      </p:sp>
      <p:sp>
        <p:nvSpPr>
          <p:cNvPr id="479" name="Shape 479"/>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1" name="Shape 491"/>
        <p:cNvGrpSpPr/>
        <p:nvPr/>
      </p:nvGrpSpPr>
      <p:grpSpPr>
        <a:xfrm>
          <a:off x="0" y="0"/>
          <a:ext cx="0" cy="0"/>
          <a:chOff x="0" y="0"/>
          <a:chExt cx="0" cy="0"/>
        </a:xfrm>
      </p:grpSpPr>
      <p:sp>
        <p:nvSpPr>
          <p:cNvPr id="492" name="Shape 492"/>
          <p:cNvSpPr/>
          <p:nvPr>
            <p:ph idx="2" type="sldImg"/>
          </p:nvPr>
        </p:nvSpPr>
        <p:spPr>
          <a:xfrm>
            <a:off x="914400" y="872528"/>
            <a:ext cx="7315200" cy="23559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93" name="Shape 493"/>
          <p:cNvSpPr txBox="1"/>
          <p:nvPr>
            <p:ph idx="1" type="body"/>
          </p:nvPr>
        </p:nvSpPr>
        <p:spPr>
          <a:xfrm>
            <a:off x="914400" y="3359233"/>
            <a:ext cx="7315200" cy="2748599"/>
          </a:xfrm>
          <a:prstGeom prst="rect">
            <a:avLst/>
          </a:prstGeom>
          <a:noFill/>
          <a:ln>
            <a:noFill/>
          </a:ln>
        </p:spPr>
        <p:txBody>
          <a:bodyPr anchorCtr="0" anchor="t" bIns="45700" lIns="91425" rIns="91425" tIns="45700">
            <a:noAutofit/>
          </a:bodyPr>
          <a:lstStyle/>
          <a:p>
            <a:pPr lvl="0" rtl="0">
              <a:spcBef>
                <a:spcPts val="30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RECOMMEND: Use 1 kW game/performance lights in the Aquatic Center and Van Noord Arena for games/meets only</a:t>
            </a:r>
          </a:p>
          <a:p>
            <a:pPr lvl="0" rtl="0">
              <a:spcBef>
                <a:spcPts val="30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Reduce Aquatic Center practice light usage to only pre-event practices</a:t>
            </a:r>
          </a:p>
          <a:p>
            <a:pPr lvl="0" rtl="0">
              <a:spcBef>
                <a:spcPts val="30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Use lights in the trophy case and on sports plaques only during sporting events</a:t>
            </a:r>
          </a:p>
          <a:p>
            <a:pPr lvl="0" rtl="0">
              <a:spcBef>
                <a:spcPts val="300"/>
              </a:spcBef>
              <a:buNone/>
            </a:pPr>
            <a:r>
              <a:t/>
            </a:r>
            <a:endParaRPr sz="1800">
              <a:solidFill>
                <a:srgbClr val="000000"/>
              </a:solidFill>
            </a:endParaRPr>
          </a:p>
        </p:txBody>
      </p:sp>
      <p:sp>
        <p:nvSpPr>
          <p:cNvPr id="494" name="Shape 494"/>
          <p:cNvSpPr txBox="1"/>
          <p:nvPr>
            <p:ph idx="12" type="sldNum"/>
          </p:nvPr>
        </p:nvSpPr>
        <p:spPr>
          <a:xfrm>
            <a:off x="5179483" y="6630002"/>
            <a:ext cx="3962399" cy="3501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2" name="Shape 502"/>
        <p:cNvGrpSpPr/>
        <p:nvPr/>
      </p:nvGrpSpPr>
      <p:grpSpPr>
        <a:xfrm>
          <a:off x="0" y="0"/>
          <a:ext cx="0" cy="0"/>
          <a:chOff x="0" y="0"/>
          <a:chExt cx="0" cy="0"/>
        </a:xfrm>
      </p:grpSpPr>
      <p:sp>
        <p:nvSpPr>
          <p:cNvPr id="503" name="Shape 503"/>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04" name="Shape 504"/>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lvl="0" marR="0" rtl="0" algn="l">
              <a:spcBef>
                <a:spcPts val="300"/>
              </a:spcBef>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Implement a pool cover with multiple sections for overnight usage.</a:t>
            </a:r>
          </a:p>
          <a:p>
            <a:pPr lvl="0" marR="0" rtl="0" algn="l">
              <a:spcBef>
                <a:spcPts val="300"/>
              </a:spcBef>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60% savings in heating cost, ~40% in water reduction, and also ventilation reduction</a:t>
            </a:r>
          </a:p>
          <a:p>
            <a:pPr lvl="0" marR="0" rtl="0" algn="l">
              <a:spcBef>
                <a:spcPts val="300"/>
              </a:spcBef>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Annual Savings of $18,073</a:t>
            </a: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505" name="Shape 505"/>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1" name="Shape 511"/>
        <p:cNvGrpSpPr/>
        <p:nvPr/>
      </p:nvGrpSpPr>
      <p:grpSpPr>
        <a:xfrm>
          <a:off x="0" y="0"/>
          <a:ext cx="0" cy="0"/>
          <a:chOff x="0" y="0"/>
          <a:chExt cx="0" cy="0"/>
        </a:xfrm>
      </p:grpSpPr>
      <p:sp>
        <p:nvSpPr>
          <p:cNvPr id="512" name="Shape 512"/>
          <p:cNvSpPr txBox="1"/>
          <p:nvPr>
            <p:ph idx="1" type="body"/>
          </p:nvPr>
        </p:nvSpPr>
        <p:spPr>
          <a:xfrm>
            <a:off x="685800" y="4400550"/>
            <a:ext cx="5486399" cy="3600599"/>
          </a:xfrm>
          <a:prstGeom prst="rect">
            <a:avLst/>
          </a:prstGeom>
          <a:noFill/>
          <a:ln>
            <a:noFill/>
          </a:ln>
        </p:spPr>
        <p:txBody>
          <a:bodyPr anchorCtr="0" anchor="t" bIns="91425" lIns="91425" rIns="91425" tIns="91425">
            <a:noAutofit/>
          </a:bodyPr>
          <a:lstStyle/>
          <a:p>
            <a:pPr indent="-69850" lvl="0" marL="0" marR="0" rtl="0" algn="l">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Breakdown of savings opportunities</a:t>
            </a:r>
          </a:p>
          <a:p>
            <a:pPr indent="-69850" lvl="0" marL="0" marR="0" rtl="0" algn="l">
              <a:spcBef>
                <a:spcPts val="0"/>
              </a:spcBef>
              <a:buClr>
                <a:schemeClr val="dk1"/>
              </a:buClr>
              <a:buSzPct val="78571"/>
              <a:buFont typeface="Arial"/>
              <a:buNone/>
            </a:pPr>
            <a:r>
              <a:rPr lang="en-US" sz="1400">
                <a:latin typeface="Arial"/>
                <a:ea typeface="Arial"/>
                <a:cs typeface="Arial"/>
                <a:sym typeface="Arial"/>
              </a:rPr>
              <a:t>        -</a:t>
            </a:r>
            <a:r>
              <a:rPr lang="en-US" sz="1400">
                <a:latin typeface="Times New Roman"/>
                <a:ea typeface="Times New Roman"/>
                <a:cs typeface="Times New Roman"/>
                <a:sym typeface="Times New Roman"/>
              </a:rPr>
              <a:t>  </a:t>
            </a:r>
            <a:r>
              <a:rPr lang="en-US" sz="1400">
                <a:latin typeface="Arial"/>
                <a:ea typeface="Arial"/>
                <a:cs typeface="Arial"/>
                <a:sym typeface="Arial"/>
              </a:rPr>
              <a:t>Include major project initiatives and special projects</a:t>
            </a:r>
          </a:p>
          <a:p>
            <a:pPr indent="-69850" lvl="0" marL="0" marR="0" rtl="0" algn="l">
              <a:spcBef>
                <a:spcPts val="0"/>
              </a:spcBef>
              <a:buClr>
                <a:schemeClr val="dk1"/>
              </a:buClr>
              <a:buSzPct val="78571"/>
              <a:buFont typeface="Arial"/>
              <a:buNone/>
            </a:pPr>
            <a:r>
              <a:rPr lang="en-US" sz="1400">
                <a:latin typeface="Arial"/>
                <a:ea typeface="Arial"/>
                <a:cs typeface="Arial"/>
                <a:sym typeface="Arial"/>
              </a:rPr>
              <a:t>        - majority of special projects have little to no initial costs and all have short-lived payback periods</a:t>
            </a:r>
          </a:p>
          <a:p>
            <a:pPr indent="-69850" lvl="0" marL="0" marR="0" rtl="0" algn="l">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Totals at bottomline (initial cost, rebate, annual savings, and average payback period)</a:t>
            </a:r>
          </a:p>
          <a:p>
            <a:pPr indent="0" lvl="0" marL="0" marR="0" rtl="0" algn="l">
              <a:spcBef>
                <a:spcPts val="0"/>
              </a:spcBef>
              <a:buClr>
                <a:schemeClr val="dk1"/>
              </a:buClr>
              <a:buSzPct val="25000"/>
              <a:buFont typeface="Calibri"/>
              <a:buNone/>
            </a:pPr>
            <a:r>
              <a:t/>
            </a:r>
            <a:endParaRPr/>
          </a:p>
        </p:txBody>
      </p:sp>
      <p:sp>
        <p:nvSpPr>
          <p:cNvPr id="513" name="Shape 513"/>
          <p:cNvSpPr/>
          <p:nvPr>
            <p:ph idx="2" type="sldImg"/>
          </p:nvPr>
        </p:nvSpPr>
        <p:spPr>
          <a:xfrm>
            <a:off x="685800" y="1143000"/>
            <a:ext cx="5486399" cy="3086098"/>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8" name="Shape 518"/>
        <p:cNvGrpSpPr/>
        <p:nvPr/>
      </p:nvGrpSpPr>
      <p:grpSpPr>
        <a:xfrm>
          <a:off x="0" y="0"/>
          <a:ext cx="0" cy="0"/>
          <a:chOff x="0" y="0"/>
          <a:chExt cx="0" cy="0"/>
        </a:xfrm>
      </p:grpSpPr>
      <p:sp>
        <p:nvSpPr>
          <p:cNvPr id="519" name="Shape 519"/>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20" name="Shape 520"/>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69850" lvl="0" marL="0" marR="0" rtl="0" algn="l">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Introduce Project Breakdown chart - % breakdown of each buildings savings</a:t>
            </a:r>
          </a:p>
          <a:p>
            <a:pPr indent="-69850" lvl="0" marL="0" marR="0" rtl="0" algn="l">
              <a:spcBef>
                <a:spcPts val="0"/>
              </a:spcBef>
              <a:buClr>
                <a:schemeClr val="dk1"/>
              </a:buClr>
              <a:buSzPct val="78571"/>
              <a:buFont typeface="Arial"/>
              <a:buNone/>
            </a:pPr>
            <a:r>
              <a:rPr lang="en-US" sz="1400">
                <a:latin typeface="Arial"/>
                <a:ea typeface="Arial"/>
                <a:cs typeface="Arial"/>
                <a:sym typeface="Arial"/>
              </a:rPr>
              <a:t>  -</a:t>
            </a:r>
            <a:r>
              <a:rPr lang="en-US" sz="1400">
                <a:latin typeface="Times New Roman"/>
                <a:ea typeface="Times New Roman"/>
                <a:cs typeface="Times New Roman"/>
                <a:sym typeface="Times New Roman"/>
              </a:rPr>
              <a:t> </a:t>
            </a:r>
            <a:r>
              <a:rPr lang="en-US" sz="1400">
                <a:latin typeface="Arial"/>
                <a:ea typeface="Arial"/>
                <a:cs typeface="Arial"/>
                <a:sym typeface="Arial"/>
              </a:rPr>
              <a:t>General chart will be broken down color coded into 4 major zones:</a:t>
            </a:r>
          </a:p>
          <a:p>
            <a:pPr indent="-69850" lvl="0" marL="0" marR="0" rtl="0" algn="l">
              <a:spcBef>
                <a:spcPts val="0"/>
              </a:spcBef>
              <a:buClr>
                <a:schemeClr val="dk1"/>
              </a:buClr>
              <a:buSzPct val="78571"/>
              <a:buFont typeface="Arial"/>
              <a:buNone/>
            </a:pPr>
            <a:r>
              <a:rPr lang="en-US" sz="1400">
                <a:latin typeface="Arial"/>
                <a:ea typeface="Arial"/>
                <a:cs typeface="Arial"/>
                <a:sym typeface="Arial"/>
              </a:rPr>
              <a:t>·</a:t>
            </a:r>
            <a:r>
              <a:rPr lang="en-US" sz="1400">
                <a:latin typeface="Times New Roman"/>
                <a:ea typeface="Times New Roman"/>
                <a:cs typeface="Times New Roman"/>
                <a:sym typeface="Times New Roman"/>
              </a:rPr>
              <a:t>       </a:t>
            </a:r>
            <a:r>
              <a:rPr lang="en-US" sz="1400">
                <a:latin typeface="Arial"/>
                <a:ea typeface="Arial"/>
                <a:cs typeface="Arial"/>
                <a:sym typeface="Arial"/>
              </a:rPr>
              <a:t>Lighting in red</a:t>
            </a:r>
          </a:p>
          <a:p>
            <a:pPr indent="-69850" lvl="0" marL="0" marR="0" rtl="0" algn="l">
              <a:spcBef>
                <a:spcPts val="0"/>
              </a:spcBef>
              <a:buClr>
                <a:schemeClr val="dk1"/>
              </a:buClr>
              <a:buSzPct val="78571"/>
              <a:buFont typeface="Arial"/>
              <a:buNone/>
            </a:pPr>
            <a:r>
              <a:rPr lang="en-US" sz="1400">
                <a:latin typeface="Arial"/>
                <a:ea typeface="Arial"/>
                <a:cs typeface="Arial"/>
                <a:sym typeface="Arial"/>
              </a:rPr>
              <a:t>·</a:t>
            </a:r>
            <a:r>
              <a:rPr lang="en-US" sz="1400">
                <a:latin typeface="Times New Roman"/>
                <a:ea typeface="Times New Roman"/>
                <a:cs typeface="Times New Roman"/>
                <a:sym typeface="Times New Roman"/>
              </a:rPr>
              <a:t>       </a:t>
            </a:r>
            <a:r>
              <a:rPr lang="en-US" sz="1400">
                <a:latin typeface="Arial"/>
                <a:ea typeface="Arial"/>
                <a:cs typeface="Arial"/>
                <a:sym typeface="Arial"/>
              </a:rPr>
              <a:t>HVAC in blue</a:t>
            </a:r>
          </a:p>
          <a:p>
            <a:pPr indent="-69850" lvl="0" marL="0" marR="0" rtl="0" algn="l">
              <a:spcBef>
                <a:spcPts val="0"/>
              </a:spcBef>
              <a:buClr>
                <a:schemeClr val="dk1"/>
              </a:buClr>
              <a:buSzPct val="78571"/>
              <a:buFont typeface="Arial"/>
              <a:buNone/>
            </a:pPr>
            <a:r>
              <a:rPr lang="en-US" sz="1400">
                <a:latin typeface="Arial"/>
                <a:ea typeface="Arial"/>
                <a:cs typeface="Arial"/>
                <a:sym typeface="Arial"/>
              </a:rPr>
              <a:t>·</a:t>
            </a:r>
            <a:r>
              <a:rPr lang="en-US" sz="1400">
                <a:latin typeface="Times New Roman"/>
                <a:ea typeface="Times New Roman"/>
                <a:cs typeface="Times New Roman"/>
                <a:sym typeface="Times New Roman"/>
              </a:rPr>
              <a:t>       </a:t>
            </a:r>
            <a:r>
              <a:rPr lang="en-US" sz="1400">
                <a:latin typeface="Arial"/>
                <a:ea typeface="Arial"/>
                <a:cs typeface="Arial"/>
                <a:sym typeface="Arial"/>
              </a:rPr>
              <a:t>Operational changes in Green</a:t>
            </a:r>
          </a:p>
          <a:p>
            <a:pPr indent="-69850" lvl="0" marL="0" marR="0" rtl="0" algn="l">
              <a:spcBef>
                <a:spcPts val="0"/>
              </a:spcBef>
              <a:buClr>
                <a:schemeClr val="dk1"/>
              </a:buClr>
              <a:buSzPct val="78571"/>
              <a:buFont typeface="Arial"/>
              <a:buNone/>
            </a:pPr>
            <a:r>
              <a:rPr lang="en-US" sz="1400">
                <a:latin typeface="Arial"/>
                <a:ea typeface="Arial"/>
                <a:cs typeface="Arial"/>
                <a:sym typeface="Arial"/>
              </a:rPr>
              <a:t>·</a:t>
            </a:r>
            <a:r>
              <a:rPr lang="en-US" sz="1400">
                <a:latin typeface="Times New Roman"/>
                <a:ea typeface="Times New Roman"/>
                <a:cs typeface="Times New Roman"/>
                <a:sym typeface="Times New Roman"/>
              </a:rPr>
              <a:t>       </a:t>
            </a:r>
            <a:r>
              <a:rPr lang="en-US" sz="1400">
                <a:latin typeface="Arial"/>
                <a:ea typeface="Arial"/>
                <a:cs typeface="Arial"/>
                <a:sym typeface="Arial"/>
              </a:rPr>
              <a:t>Behavioral changes in Purple</a:t>
            </a:r>
          </a:p>
          <a:p>
            <a:pPr indent="0" lvl="0" marL="0" marR="0" rtl="0" algn="l">
              <a:spcBef>
                <a:spcPts val="0"/>
              </a:spcBef>
              <a:buClr>
                <a:schemeClr val="dk1"/>
              </a:buClr>
              <a:buSzPct val="25000"/>
              <a:buFont typeface="Calibri"/>
              <a:buNone/>
            </a:pPr>
            <a:r>
              <a:t/>
            </a:r>
            <a:endParaRP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521" name="Shape 521"/>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 name="Shape 130"/>
        <p:cNvGrpSpPr/>
        <p:nvPr/>
      </p:nvGrpSpPr>
      <p:grpSpPr>
        <a:xfrm>
          <a:off x="0" y="0"/>
          <a:ext cx="0" cy="0"/>
          <a:chOff x="0" y="0"/>
          <a:chExt cx="0" cy="0"/>
        </a:xfrm>
      </p:grpSpPr>
      <p:sp>
        <p:nvSpPr>
          <p:cNvPr id="131" name="Shape 131"/>
          <p:cNvSpPr txBox="1"/>
          <p:nvPr>
            <p:ph idx="1" type="body"/>
          </p:nvPr>
        </p:nvSpPr>
        <p:spPr>
          <a:xfrm>
            <a:off x="914400" y="3359239"/>
            <a:ext cx="7315200" cy="2748469"/>
          </a:xfrm>
          <a:prstGeom prst="rect">
            <a:avLst/>
          </a:prstGeom>
        </p:spPr>
        <p:txBody>
          <a:bodyPr anchorCtr="0" anchor="t" bIns="91425" lIns="91425" rIns="91425" tIns="91425">
            <a:noAutofit/>
          </a:bodyPr>
          <a:lstStyle/>
          <a:p>
            <a:pPr lvl="0" rtl="0">
              <a:spcBef>
                <a:spcPts val="300"/>
              </a:spcBef>
              <a:buNone/>
            </a:pPr>
            <a:r>
              <a:rPr lang="en-US">
                <a:solidFill>
                  <a:srgbClr val="000000"/>
                </a:solidFill>
              </a:rPr>
              <a:t>What better way for senior mech e’s to get involved, use their knowledge on a real problem, and help out their school by bringing a fresh perspective to the physical plant than by attacking this problem.</a:t>
            </a:r>
          </a:p>
          <a:p>
            <a:pPr lvl="0" rtl="0">
              <a:spcBef>
                <a:spcPts val="300"/>
              </a:spcBef>
              <a:buNone/>
            </a:pPr>
            <a:r>
              <a:rPr lang="en-US">
                <a:solidFill>
                  <a:srgbClr val="000000"/>
                </a:solidFill>
              </a:rPr>
              <a:t>Posed question</a:t>
            </a:r>
          </a:p>
          <a:p>
            <a:pPr lvl="0">
              <a:spcBef>
                <a:spcPts val="300"/>
              </a:spcBef>
              <a:buNone/>
            </a:pPr>
            <a:r>
              <a:rPr lang="en-US">
                <a:solidFill>
                  <a:srgbClr val="000000"/>
                </a:solidFill>
              </a:rPr>
              <a:t>while keeping in mind M&amp;V and Rebound Effect</a:t>
            </a:r>
          </a:p>
        </p:txBody>
      </p:sp>
      <p:sp>
        <p:nvSpPr>
          <p:cNvPr id="132" name="Shape 132"/>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5" name="Shape 525"/>
        <p:cNvGrpSpPr/>
        <p:nvPr/>
      </p:nvGrpSpPr>
      <p:grpSpPr>
        <a:xfrm>
          <a:off x="0" y="0"/>
          <a:ext cx="0" cy="0"/>
          <a:chOff x="0" y="0"/>
          <a:chExt cx="0" cy="0"/>
        </a:xfrm>
      </p:grpSpPr>
      <p:sp>
        <p:nvSpPr>
          <p:cNvPr id="526" name="Shape 52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27" name="Shape 527"/>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69850" lvl="0" marL="0" marR="0" rtl="0" algn="l">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Specifically broken down chart for fieldhouse</a:t>
            </a:r>
          </a:p>
          <a:p>
            <a:pPr indent="-69850" lvl="0" marL="0" marR="0" rtl="0" algn="l">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Major savings from operational of thermostat change (building cubic footage)</a:t>
            </a:r>
          </a:p>
          <a:p>
            <a:pPr indent="-69850" lvl="0" marL="0" marR="0" rtl="0" algn="l">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Also significant savings from HVAC including the pool cover and windows (majority of windows savings in aquatic center)</a:t>
            </a:r>
          </a:p>
          <a:p>
            <a:pPr lvl="0" rtl="0">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Significant savings contribution from lighting </a:t>
            </a:r>
          </a:p>
          <a:p>
            <a:pPr indent="387350" lvl="0" rtl="0">
              <a:spcBef>
                <a:spcPts val="0"/>
              </a:spcBef>
              <a:buClr>
                <a:schemeClr val="dk1"/>
              </a:buClr>
              <a:buSzPct val="78571"/>
              <a:buFont typeface="Arial"/>
              <a:buNone/>
            </a:pPr>
            <a:r>
              <a:rPr lang="en-US" sz="1400">
                <a:latin typeface="Arial"/>
                <a:ea typeface="Arial"/>
                <a:cs typeface="Arial"/>
                <a:sym typeface="Arial"/>
              </a:rPr>
              <a:t>(would be higher for LED conversion but CERF already converted many buildings over to LED’s including the aquatic center and Tennis and Track Center)</a:t>
            </a:r>
          </a:p>
          <a:p>
            <a:pPr indent="0" lvl="0" marL="0" marR="0" rtl="0" algn="l">
              <a:spcBef>
                <a:spcPts val="0"/>
              </a:spcBef>
              <a:buClr>
                <a:schemeClr val="dk1"/>
              </a:buClr>
              <a:buSzPct val="25000"/>
              <a:buFont typeface="Calibri"/>
              <a:buNone/>
            </a:pPr>
            <a:r>
              <a:t/>
            </a:r>
            <a:endParaRP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528" name="Shape 528"/>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2" name="Shape 532"/>
        <p:cNvGrpSpPr/>
        <p:nvPr/>
      </p:nvGrpSpPr>
      <p:grpSpPr>
        <a:xfrm>
          <a:off x="0" y="0"/>
          <a:ext cx="0" cy="0"/>
          <a:chOff x="0" y="0"/>
          <a:chExt cx="0" cy="0"/>
        </a:xfrm>
      </p:grpSpPr>
      <p:sp>
        <p:nvSpPr>
          <p:cNvPr id="533" name="Shape 533"/>
          <p:cNvSpPr txBox="1"/>
          <p:nvPr>
            <p:ph idx="1" type="body"/>
          </p:nvPr>
        </p:nvSpPr>
        <p:spPr>
          <a:xfrm>
            <a:off x="685800" y="4400550"/>
            <a:ext cx="5486399" cy="3600599"/>
          </a:xfrm>
          <a:prstGeom prst="rect">
            <a:avLst/>
          </a:prstGeom>
          <a:noFill/>
          <a:ln>
            <a:noFill/>
          </a:ln>
        </p:spPr>
        <p:txBody>
          <a:bodyPr anchorCtr="0" anchor="t" bIns="91425" lIns="91425" rIns="91425" tIns="91425">
            <a:noAutofit/>
          </a:bodyPr>
          <a:lstStyle/>
          <a:p>
            <a:pPr indent="-69850" lvl="0" marL="0" marR="0" rtl="0" algn="l">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 Total savings graph for the fieldhouse</a:t>
            </a:r>
          </a:p>
          <a:p>
            <a:pPr indent="-69850" lvl="0" marL="0" marR="0" rtl="0" algn="l">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Significant upfront cost of over $150,000</a:t>
            </a:r>
          </a:p>
          <a:p>
            <a:pPr indent="-69850" lvl="0" marL="0" marR="0" rtl="0" algn="l">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ANIMATE: Annual savings of almost $80,000, which means</a:t>
            </a:r>
          </a:p>
          <a:p>
            <a:pPr indent="-69850" lvl="0" marL="0" marR="0" rtl="0" algn="l">
              <a:spcBef>
                <a:spcPts val="0"/>
              </a:spcBef>
              <a:buClr>
                <a:schemeClr val="dk1"/>
              </a:buClr>
              <a:buSzPct val="78571"/>
              <a:buFont typeface="Arial"/>
              <a:buNone/>
            </a:pPr>
            <a:r>
              <a:rPr lang="en-US" sz="1400">
                <a:latin typeface="Courier New"/>
                <a:ea typeface="Courier New"/>
                <a:cs typeface="Courier New"/>
                <a:sym typeface="Courier New"/>
              </a:rPr>
              <a:t>o</a:t>
            </a:r>
            <a:r>
              <a:rPr lang="en-US" sz="1400">
                <a:latin typeface="Times New Roman"/>
                <a:ea typeface="Times New Roman"/>
                <a:cs typeface="Times New Roman"/>
                <a:sym typeface="Times New Roman"/>
              </a:rPr>
              <a:t>   </a:t>
            </a:r>
            <a:r>
              <a:rPr lang="en-US" sz="1400">
                <a:latin typeface="Arial"/>
                <a:ea typeface="Arial"/>
                <a:cs typeface="Arial"/>
                <a:sym typeface="Arial"/>
              </a:rPr>
              <a:t>Payback period just under 2 years</a:t>
            </a:r>
          </a:p>
          <a:p>
            <a:pPr indent="0" lvl="0" marL="0" marR="0" rtl="0" algn="l">
              <a:spcBef>
                <a:spcPts val="0"/>
              </a:spcBef>
              <a:buClr>
                <a:schemeClr val="dk1"/>
              </a:buClr>
              <a:buSzPct val="25000"/>
              <a:buFont typeface="Calibri"/>
              <a:buNone/>
            </a:pPr>
            <a:r>
              <a:t/>
            </a:r>
            <a:endParaRPr/>
          </a:p>
        </p:txBody>
      </p:sp>
      <p:sp>
        <p:nvSpPr>
          <p:cNvPr id="534" name="Shape 534"/>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8" name="Shape 538"/>
        <p:cNvGrpSpPr/>
        <p:nvPr/>
      </p:nvGrpSpPr>
      <p:grpSpPr>
        <a:xfrm>
          <a:off x="0" y="0"/>
          <a:ext cx="0" cy="0"/>
          <a:chOff x="0" y="0"/>
          <a:chExt cx="0" cy="0"/>
        </a:xfrm>
      </p:grpSpPr>
      <p:sp>
        <p:nvSpPr>
          <p:cNvPr id="539" name="Shape 539"/>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40" name="Shape 540"/>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541" name="Shape 541"/>
          <p:cNvSpPr txBox="1"/>
          <p:nvPr>
            <p:ph idx="12" type="sldNum"/>
          </p:nvPr>
        </p:nvSpPr>
        <p:spPr>
          <a:xfrm>
            <a:off x="3884612" y="8685213"/>
            <a:ext cx="2971799" cy="458785"/>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tl val="0"/>
              </a:rPr>
              <a:t>‹#›</a:t>
            </a:fld>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6" name="Shape 546"/>
        <p:cNvGrpSpPr/>
        <p:nvPr/>
      </p:nvGrpSpPr>
      <p:grpSpPr>
        <a:xfrm>
          <a:off x="0" y="0"/>
          <a:ext cx="0" cy="0"/>
          <a:chOff x="0" y="0"/>
          <a:chExt cx="0" cy="0"/>
        </a:xfrm>
      </p:grpSpPr>
      <p:sp>
        <p:nvSpPr>
          <p:cNvPr id="547" name="Shape 547"/>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48" name="Shape 548"/>
          <p:cNvSpPr txBox="1"/>
          <p:nvPr>
            <p:ph idx="1" type="body"/>
          </p:nvPr>
        </p:nvSpPr>
        <p:spPr>
          <a:xfrm>
            <a:off x="914400" y="3359239"/>
            <a:ext cx="7315200" cy="2748599"/>
          </a:xfrm>
          <a:prstGeom prst="rect">
            <a:avLst/>
          </a:prstGeom>
        </p:spPr>
        <p:txBody>
          <a:bodyPr anchorCtr="0" anchor="t" bIns="91425" lIns="91425" rIns="91425" tIns="91425">
            <a:noAutofit/>
          </a:bodyPr>
          <a:lstStyle/>
          <a:p>
            <a:pPr lvl="0">
              <a:spcBef>
                <a:spcPts val="0"/>
              </a:spcBef>
              <a:buNone/>
            </a:pPr>
            <a:r>
              <a:t/>
            </a:r>
            <a:endParaRPr/>
          </a:p>
        </p:txBody>
      </p:sp>
      <p:sp>
        <p:nvSpPr>
          <p:cNvPr id="549" name="Shape 549"/>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3" name="Shape 553"/>
        <p:cNvGrpSpPr/>
        <p:nvPr/>
      </p:nvGrpSpPr>
      <p:grpSpPr>
        <a:xfrm>
          <a:off x="0" y="0"/>
          <a:ext cx="0" cy="0"/>
          <a:chOff x="0" y="0"/>
          <a:chExt cx="0" cy="0"/>
        </a:xfrm>
      </p:grpSpPr>
      <p:sp>
        <p:nvSpPr>
          <p:cNvPr id="554" name="Shape 554"/>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55" name="Shape 555"/>
          <p:cNvSpPr txBox="1"/>
          <p:nvPr>
            <p:ph idx="1" type="body"/>
          </p:nvPr>
        </p:nvSpPr>
        <p:spPr>
          <a:xfrm>
            <a:off x="914400" y="3359239"/>
            <a:ext cx="7315200" cy="2748599"/>
          </a:xfrm>
          <a:prstGeom prst="rect">
            <a:avLst/>
          </a:prstGeom>
        </p:spPr>
        <p:txBody>
          <a:bodyPr anchorCtr="0" anchor="t" bIns="91425" lIns="91425" rIns="91425" tIns="91425">
            <a:noAutofit/>
          </a:bodyPr>
          <a:lstStyle/>
          <a:p>
            <a:pPr lvl="0">
              <a:spcBef>
                <a:spcPts val="0"/>
              </a:spcBef>
              <a:buNone/>
            </a:pPr>
            <a:r>
              <a:t/>
            </a:r>
            <a:endParaRPr/>
          </a:p>
        </p:txBody>
      </p:sp>
      <p:sp>
        <p:nvSpPr>
          <p:cNvPr id="556" name="Shape 556"/>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0" name="Shape 560"/>
        <p:cNvGrpSpPr/>
        <p:nvPr/>
      </p:nvGrpSpPr>
      <p:grpSpPr>
        <a:xfrm>
          <a:off x="0" y="0"/>
          <a:ext cx="0" cy="0"/>
          <a:chOff x="0" y="0"/>
          <a:chExt cx="0" cy="0"/>
        </a:xfrm>
      </p:grpSpPr>
      <p:sp>
        <p:nvSpPr>
          <p:cNvPr id="561" name="Shape 561"/>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62" name="Shape 562"/>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Calibri"/>
              <a:buNone/>
            </a:pPr>
            <a:r>
              <a:rPr b="0" i="0" lang="en-US" sz="1200" u="none" cap="none" strike="noStrike">
                <a:solidFill>
                  <a:schemeClr val="dk1"/>
                </a:solidFill>
                <a:latin typeface="Calibri"/>
                <a:ea typeface="Calibri"/>
                <a:cs typeface="Calibri"/>
                <a:sym typeface="Calibri"/>
              </a:rPr>
              <a:t>Lesson descriptions should be brief.</a:t>
            </a: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563" name="Shape 563"/>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7" name="Shape 567"/>
        <p:cNvGrpSpPr/>
        <p:nvPr/>
      </p:nvGrpSpPr>
      <p:grpSpPr>
        <a:xfrm>
          <a:off x="0" y="0"/>
          <a:ext cx="0" cy="0"/>
          <a:chOff x="0" y="0"/>
          <a:chExt cx="0" cy="0"/>
        </a:xfrm>
      </p:grpSpPr>
      <p:sp>
        <p:nvSpPr>
          <p:cNvPr id="568" name="Shape 568"/>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69" name="Shape 569"/>
          <p:cNvSpPr txBox="1"/>
          <p:nvPr>
            <p:ph idx="1" type="body"/>
          </p:nvPr>
        </p:nvSpPr>
        <p:spPr>
          <a:xfrm>
            <a:off x="685800" y="4400550"/>
            <a:ext cx="5486399" cy="36005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570" name="Shape 570"/>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5" name="Shape 575"/>
        <p:cNvGrpSpPr/>
        <p:nvPr/>
      </p:nvGrpSpPr>
      <p:grpSpPr>
        <a:xfrm>
          <a:off x="0" y="0"/>
          <a:ext cx="0" cy="0"/>
          <a:chOff x="0" y="0"/>
          <a:chExt cx="0" cy="0"/>
        </a:xfrm>
      </p:grpSpPr>
      <p:sp>
        <p:nvSpPr>
          <p:cNvPr id="576" name="Shape 57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77" name="Shape 577"/>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578" name="Shape 578"/>
          <p:cNvSpPr txBox="1"/>
          <p:nvPr>
            <p:ph idx="12" type="sldNum"/>
          </p:nvPr>
        </p:nvSpPr>
        <p:spPr>
          <a:xfrm>
            <a:off x="3884612" y="8685213"/>
            <a:ext cx="2971799" cy="458785"/>
          </a:xfrm>
          <a:prstGeom prst="rect">
            <a:avLst/>
          </a:prstGeom>
          <a:noFill/>
          <a:ln>
            <a:noFill/>
          </a:ln>
        </p:spPr>
        <p:txBody>
          <a:bodyPr anchorCtr="0" anchor="b" bIns="45700" lIns="91425" rIns="91425" tIns="45700">
            <a:noAutofit/>
          </a:bodyPr>
          <a:lstStyle/>
          <a:p>
            <a:pPr indent="0" lvl="0" marL="0" marR="0" rtl="0" algn="r">
              <a:spcBef>
                <a:spcPts val="0"/>
              </a:spcBef>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3" name="Shape 583"/>
        <p:cNvGrpSpPr/>
        <p:nvPr/>
      </p:nvGrpSpPr>
      <p:grpSpPr>
        <a:xfrm>
          <a:off x="0" y="0"/>
          <a:ext cx="0" cy="0"/>
          <a:chOff x="0" y="0"/>
          <a:chExt cx="0" cy="0"/>
        </a:xfrm>
      </p:grpSpPr>
      <p:sp>
        <p:nvSpPr>
          <p:cNvPr id="584" name="Shape 584"/>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85" name="Shape 585"/>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Calibri"/>
              <a:buNone/>
            </a:pPr>
            <a:r>
              <a:rPr b="1" i="0" lang="en-US" sz="1200" u="none" cap="none" strike="noStrike">
                <a:solidFill>
                  <a:schemeClr val="dk1"/>
                </a:solidFill>
                <a:latin typeface="Calibri"/>
                <a:ea typeface="Calibri"/>
                <a:cs typeface="Calibri"/>
                <a:sym typeface="Calibri"/>
              </a:rPr>
              <a:t>Example objectives</a:t>
            </a:r>
          </a:p>
          <a:p>
            <a:pPr indent="0" lvl="0" marL="0" marR="0" rtl="0" algn="l">
              <a:spcBef>
                <a:spcPts val="0"/>
              </a:spcBef>
              <a:buClr>
                <a:schemeClr val="dk1"/>
              </a:buClr>
              <a:buSzPct val="25000"/>
              <a:buFont typeface="Arial"/>
              <a:buNone/>
            </a:pPr>
            <a:r>
              <a:rPr b="0" i="0" lang="en-US" sz="1200" u="none" cap="none" strike="noStrike">
                <a:solidFill>
                  <a:schemeClr val="dk1"/>
                </a:solidFill>
                <a:latin typeface="Calibri"/>
                <a:ea typeface="Calibri"/>
                <a:cs typeface="Calibri"/>
                <a:sym typeface="Calibri"/>
              </a:rPr>
              <a:t>At the end of this lesson, you will be able to:</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Save files to the team Web server.</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Move files to different locations on the team Web server.</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Share files on the team Web server.</a:t>
            </a: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586" name="Shape 586"/>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3" name="Shape 593"/>
        <p:cNvGrpSpPr/>
        <p:nvPr/>
      </p:nvGrpSpPr>
      <p:grpSpPr>
        <a:xfrm>
          <a:off x="0" y="0"/>
          <a:ext cx="0" cy="0"/>
          <a:chOff x="0" y="0"/>
          <a:chExt cx="0" cy="0"/>
        </a:xfrm>
      </p:grpSpPr>
      <p:sp>
        <p:nvSpPr>
          <p:cNvPr id="594" name="Shape 594"/>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95" name="Shape 595"/>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Calibri"/>
              <a:buNone/>
            </a:pPr>
            <a:r>
              <a:rPr b="1" i="0" lang="en-US" sz="1200" u="none" cap="none" strike="noStrike">
                <a:solidFill>
                  <a:schemeClr val="dk1"/>
                </a:solidFill>
                <a:latin typeface="Calibri"/>
                <a:ea typeface="Calibri"/>
                <a:cs typeface="Calibri"/>
                <a:sym typeface="Calibri"/>
              </a:rPr>
              <a:t>Example objectives</a:t>
            </a:r>
          </a:p>
          <a:p>
            <a:pPr indent="0" lvl="0" marL="0" marR="0" rtl="0" algn="l">
              <a:spcBef>
                <a:spcPts val="0"/>
              </a:spcBef>
              <a:buClr>
                <a:schemeClr val="dk1"/>
              </a:buClr>
              <a:buSzPct val="25000"/>
              <a:buFont typeface="Arial"/>
              <a:buNone/>
            </a:pPr>
            <a:r>
              <a:rPr b="0" i="0" lang="en-US" sz="1200" u="none" cap="none" strike="noStrike">
                <a:solidFill>
                  <a:schemeClr val="dk1"/>
                </a:solidFill>
                <a:latin typeface="Calibri"/>
                <a:ea typeface="Calibri"/>
                <a:cs typeface="Calibri"/>
                <a:sym typeface="Calibri"/>
              </a:rPr>
              <a:t>At the end of this lesson, you will be able to:</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Save files to the team Web server.</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Move files to different locations on the team Web server.</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Share files on the team Web server.</a:t>
            </a: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596" name="Shape 596"/>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txBox="1"/>
          <p:nvPr>
            <p:ph idx="1" type="body"/>
          </p:nvPr>
        </p:nvSpPr>
        <p:spPr>
          <a:xfrm>
            <a:off x="914400" y="3359239"/>
            <a:ext cx="7315200" cy="2748469"/>
          </a:xfrm>
          <a:prstGeom prst="rect">
            <a:avLst/>
          </a:prstGeom>
        </p:spPr>
        <p:txBody>
          <a:bodyPr anchorCtr="0" anchor="t" bIns="91425" lIns="91425" rIns="91425" tIns="91425">
            <a:noAutofit/>
          </a:bodyPr>
          <a:lstStyle/>
          <a:p>
            <a:pPr lvl="0" rtl="0">
              <a:spcBef>
                <a:spcPts val="0"/>
              </a:spcBef>
              <a:buNone/>
            </a:pPr>
            <a:r>
              <a:rPr lang="en-US"/>
              <a:t>We broke into 5 teams, with 4 or 5 people per team. Each team selected a building.</a:t>
            </a:r>
          </a:p>
          <a:p>
            <a:pPr lvl="0">
              <a:spcBef>
                <a:spcPts val="0"/>
              </a:spcBef>
              <a:buNone/>
            </a:pPr>
            <a:r>
              <a:rPr lang="en-US"/>
              <a:t>To avoid redundant work and better organize our efforts, each person from a building team was also on a cross-cutting team. 4 teams.</a:t>
            </a:r>
          </a:p>
        </p:txBody>
      </p:sp>
      <p:sp>
        <p:nvSpPr>
          <p:cNvPr id="138" name="Shape 138"/>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3" name="Shape 603"/>
        <p:cNvGrpSpPr/>
        <p:nvPr/>
      </p:nvGrpSpPr>
      <p:grpSpPr>
        <a:xfrm>
          <a:off x="0" y="0"/>
          <a:ext cx="0" cy="0"/>
          <a:chOff x="0" y="0"/>
          <a:chExt cx="0" cy="0"/>
        </a:xfrm>
      </p:grpSpPr>
      <p:sp>
        <p:nvSpPr>
          <p:cNvPr id="604" name="Shape 604"/>
          <p:cNvSpPr txBox="1"/>
          <p:nvPr>
            <p:ph idx="1" type="body"/>
          </p:nvPr>
        </p:nvSpPr>
        <p:spPr>
          <a:xfrm>
            <a:off x="685800" y="4400550"/>
            <a:ext cx="5486399" cy="360045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605" name="Shape 605"/>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9" name="Shape 609"/>
        <p:cNvGrpSpPr/>
        <p:nvPr/>
      </p:nvGrpSpPr>
      <p:grpSpPr>
        <a:xfrm>
          <a:off x="0" y="0"/>
          <a:ext cx="0" cy="0"/>
          <a:chOff x="0" y="0"/>
          <a:chExt cx="0" cy="0"/>
        </a:xfrm>
      </p:grpSpPr>
      <p:sp>
        <p:nvSpPr>
          <p:cNvPr id="610" name="Shape 61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11" name="Shape 611"/>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Calibri"/>
              <a:buNone/>
            </a:pPr>
            <a:r>
              <a:rPr b="0" i="0" lang="en-US" sz="1200" u="none" cap="none" strike="noStrike">
                <a:solidFill>
                  <a:schemeClr val="dk1"/>
                </a:solidFill>
                <a:latin typeface="Calibri"/>
                <a:ea typeface="Calibri"/>
                <a:cs typeface="Calibri"/>
                <a:sym typeface="Calibri"/>
              </a:rPr>
              <a:t>Lesson descriptions should be brief.</a:t>
            </a: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612" name="Shape 612"/>
          <p:cNvSpPr txBox="1"/>
          <p:nvPr>
            <p:ph idx="12" type="sldNum"/>
          </p:nvPr>
        </p:nvSpPr>
        <p:spPr>
          <a:xfrm>
            <a:off x="3884612" y="8685213"/>
            <a:ext cx="2971799" cy="458785"/>
          </a:xfrm>
          <a:prstGeom prst="rect">
            <a:avLst/>
          </a:prstGeom>
          <a:noFill/>
          <a:ln>
            <a:noFill/>
          </a:ln>
        </p:spPr>
        <p:txBody>
          <a:bodyPr anchorCtr="0" anchor="b" bIns="45700" lIns="91425" rIns="91425" tIns="45700">
            <a:noAutofit/>
          </a:bodyPr>
          <a:lstStyle/>
          <a:p>
            <a:pPr indent="0" lvl="0" marL="0" marR="0" rtl="0" algn="r">
              <a:spcBef>
                <a:spcPts val="0"/>
              </a:spcBef>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6" name="Shape 616"/>
        <p:cNvGrpSpPr/>
        <p:nvPr/>
      </p:nvGrpSpPr>
      <p:grpSpPr>
        <a:xfrm>
          <a:off x="0" y="0"/>
          <a:ext cx="0" cy="0"/>
          <a:chOff x="0" y="0"/>
          <a:chExt cx="0" cy="0"/>
        </a:xfrm>
      </p:grpSpPr>
      <p:sp>
        <p:nvSpPr>
          <p:cNvPr id="617" name="Shape 617"/>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18" name="Shape 618"/>
          <p:cNvSpPr txBox="1"/>
          <p:nvPr>
            <p:ph idx="1" type="body"/>
          </p:nvPr>
        </p:nvSpPr>
        <p:spPr>
          <a:xfrm>
            <a:off x="914400" y="3359239"/>
            <a:ext cx="7315200" cy="2748599"/>
          </a:xfrm>
          <a:prstGeom prst="rect">
            <a:avLst/>
          </a:prstGeom>
        </p:spPr>
        <p:txBody>
          <a:bodyPr anchorCtr="0" anchor="t" bIns="91425" lIns="91425" rIns="91425" tIns="91425">
            <a:noAutofit/>
          </a:bodyPr>
          <a:lstStyle/>
          <a:p>
            <a:pPr lvl="0">
              <a:spcBef>
                <a:spcPts val="0"/>
              </a:spcBef>
              <a:buNone/>
            </a:pPr>
            <a:r>
              <a:t/>
            </a:r>
            <a:endParaRPr/>
          </a:p>
        </p:txBody>
      </p:sp>
      <p:sp>
        <p:nvSpPr>
          <p:cNvPr id="619" name="Shape 619"/>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3" name="Shape 623"/>
        <p:cNvGrpSpPr/>
        <p:nvPr/>
      </p:nvGrpSpPr>
      <p:grpSpPr>
        <a:xfrm>
          <a:off x="0" y="0"/>
          <a:ext cx="0" cy="0"/>
          <a:chOff x="0" y="0"/>
          <a:chExt cx="0" cy="0"/>
        </a:xfrm>
      </p:grpSpPr>
      <p:sp>
        <p:nvSpPr>
          <p:cNvPr id="624" name="Shape 624"/>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25" name="Shape 625"/>
          <p:cNvSpPr txBox="1"/>
          <p:nvPr>
            <p:ph idx="1" type="body"/>
          </p:nvPr>
        </p:nvSpPr>
        <p:spPr>
          <a:xfrm>
            <a:off x="914400" y="3359239"/>
            <a:ext cx="7315200" cy="274846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626" name="Shape 626"/>
          <p:cNvSpPr txBox="1"/>
          <p:nvPr>
            <p:ph idx="12" type="sldNum"/>
          </p:nvPr>
        </p:nvSpPr>
        <p:spPr>
          <a:xfrm>
            <a:off x="5179483" y="6630014"/>
            <a:ext cx="3962399" cy="350223"/>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1" name="Shape 631"/>
        <p:cNvGrpSpPr/>
        <p:nvPr/>
      </p:nvGrpSpPr>
      <p:grpSpPr>
        <a:xfrm>
          <a:off x="0" y="0"/>
          <a:ext cx="0" cy="0"/>
          <a:chOff x="0" y="0"/>
          <a:chExt cx="0" cy="0"/>
        </a:xfrm>
      </p:grpSpPr>
      <p:sp>
        <p:nvSpPr>
          <p:cNvPr id="632" name="Shape 632"/>
          <p:cNvSpPr txBox="1"/>
          <p:nvPr>
            <p:ph idx="1" type="body"/>
          </p:nvPr>
        </p:nvSpPr>
        <p:spPr>
          <a:xfrm>
            <a:off x="914401" y="3359239"/>
            <a:ext cx="7315198" cy="274846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633" name="Shape 633"/>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7" name="Shape 637"/>
        <p:cNvGrpSpPr/>
        <p:nvPr/>
      </p:nvGrpSpPr>
      <p:grpSpPr>
        <a:xfrm>
          <a:off x="0" y="0"/>
          <a:ext cx="0" cy="0"/>
          <a:chOff x="0" y="0"/>
          <a:chExt cx="0" cy="0"/>
        </a:xfrm>
      </p:grpSpPr>
      <p:sp>
        <p:nvSpPr>
          <p:cNvPr id="638" name="Shape 638"/>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39" name="Shape 639"/>
          <p:cNvSpPr txBox="1"/>
          <p:nvPr>
            <p:ph idx="1" type="body"/>
          </p:nvPr>
        </p:nvSpPr>
        <p:spPr>
          <a:xfrm>
            <a:off x="914400" y="3359239"/>
            <a:ext cx="7315200" cy="274846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640" name="Shape 640"/>
          <p:cNvSpPr txBox="1"/>
          <p:nvPr>
            <p:ph idx="12" type="sldNum"/>
          </p:nvPr>
        </p:nvSpPr>
        <p:spPr>
          <a:xfrm>
            <a:off x="5179483" y="6630014"/>
            <a:ext cx="3962399" cy="350223"/>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4" name="Shape 644"/>
        <p:cNvGrpSpPr/>
        <p:nvPr/>
      </p:nvGrpSpPr>
      <p:grpSpPr>
        <a:xfrm>
          <a:off x="0" y="0"/>
          <a:ext cx="0" cy="0"/>
          <a:chOff x="0" y="0"/>
          <a:chExt cx="0" cy="0"/>
        </a:xfrm>
      </p:grpSpPr>
      <p:sp>
        <p:nvSpPr>
          <p:cNvPr id="645" name="Shape 645"/>
          <p:cNvSpPr txBox="1"/>
          <p:nvPr>
            <p:ph idx="1" type="body"/>
          </p:nvPr>
        </p:nvSpPr>
        <p:spPr>
          <a:xfrm>
            <a:off x="914401" y="3359239"/>
            <a:ext cx="7315200" cy="27485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646" name="Shape 646"/>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0" name="Shape 650"/>
        <p:cNvGrpSpPr/>
        <p:nvPr/>
      </p:nvGrpSpPr>
      <p:grpSpPr>
        <a:xfrm>
          <a:off x="0" y="0"/>
          <a:ext cx="0" cy="0"/>
          <a:chOff x="0" y="0"/>
          <a:chExt cx="0" cy="0"/>
        </a:xfrm>
      </p:grpSpPr>
      <p:sp>
        <p:nvSpPr>
          <p:cNvPr id="651" name="Shape 651"/>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52" name="Shape 652"/>
          <p:cNvSpPr txBox="1"/>
          <p:nvPr>
            <p:ph idx="1" type="body"/>
          </p:nvPr>
        </p:nvSpPr>
        <p:spPr>
          <a:xfrm>
            <a:off x="914401" y="3359239"/>
            <a:ext cx="7315198" cy="2748469"/>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Calibri"/>
              <a:buNone/>
            </a:pPr>
            <a:r>
              <a:rPr b="1" lang="en-US" sz="3000"/>
              <a:t>CFAC Building</a:t>
            </a:r>
          </a:p>
          <a:p>
            <a:pPr indent="-419100" lvl="0" marL="457200" marR="0" rtl="0" algn="l">
              <a:spcBef>
                <a:spcPts val="0"/>
              </a:spcBef>
              <a:buSzPct val="100000"/>
              <a:buChar char="-"/>
            </a:pPr>
            <a:r>
              <a:rPr b="1" lang="en-US" sz="3000"/>
              <a:t>Covenant Fine Art Center</a:t>
            </a:r>
          </a:p>
          <a:p>
            <a:pPr indent="-419100" lvl="0" marL="457200" marR="0" rtl="0" algn="l">
              <a:spcBef>
                <a:spcPts val="0"/>
              </a:spcBef>
              <a:buSzPct val="100000"/>
              <a:buChar char="-"/>
            </a:pPr>
            <a:r>
              <a:rPr b="1" lang="en-US" sz="3000"/>
              <a:t>Names</a:t>
            </a:r>
          </a:p>
        </p:txBody>
      </p:sp>
      <p:sp>
        <p:nvSpPr>
          <p:cNvPr id="653" name="Shape 653"/>
          <p:cNvSpPr txBox="1"/>
          <p:nvPr>
            <p:ph idx="12" type="sldNum"/>
          </p:nvPr>
        </p:nvSpPr>
        <p:spPr>
          <a:xfrm>
            <a:off x="5179483" y="6630014"/>
            <a:ext cx="3962399" cy="350223"/>
          </a:xfrm>
          <a:prstGeom prst="rect">
            <a:avLst/>
          </a:prstGeom>
          <a:noFill/>
          <a:ln>
            <a:noFill/>
          </a:ln>
        </p:spPr>
        <p:txBody>
          <a:bodyPr anchorCtr="0" anchor="b" bIns="45700" lIns="91425" rIns="91425" tIns="45700">
            <a:noAutofit/>
          </a:bodyPr>
          <a:lstStyle/>
          <a:p>
            <a:pPr indent="0" lvl="0" marL="0" marR="0" rtl="0" algn="r">
              <a:spcBef>
                <a:spcPts val="0"/>
              </a:spcBef>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8" name="Shape 658"/>
        <p:cNvGrpSpPr/>
        <p:nvPr/>
      </p:nvGrpSpPr>
      <p:grpSpPr>
        <a:xfrm>
          <a:off x="0" y="0"/>
          <a:ext cx="0" cy="0"/>
          <a:chOff x="0" y="0"/>
          <a:chExt cx="0" cy="0"/>
        </a:xfrm>
      </p:grpSpPr>
      <p:sp>
        <p:nvSpPr>
          <p:cNvPr id="659" name="Shape 659"/>
          <p:cNvSpPr txBox="1"/>
          <p:nvPr>
            <p:ph idx="1" type="body"/>
          </p:nvPr>
        </p:nvSpPr>
        <p:spPr>
          <a:xfrm>
            <a:off x="914401" y="3359239"/>
            <a:ext cx="7315198" cy="274846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b="1" lang="en-US" sz="3000"/>
              <a:t>Table</a:t>
            </a:r>
          </a:p>
          <a:p>
            <a:pPr indent="-419100" lvl="0" marL="457200" marR="0" rtl="0" algn="l">
              <a:spcBef>
                <a:spcPts val="0"/>
              </a:spcBef>
              <a:buSzPct val="100000"/>
              <a:buChar char="-"/>
            </a:pPr>
            <a:r>
              <a:rPr b="1" lang="en-US" sz="3000"/>
              <a:t>Recommended Projects</a:t>
            </a:r>
          </a:p>
          <a:p>
            <a:pPr indent="-419100" lvl="0" marL="457200" marR="0" rtl="0" algn="l">
              <a:spcBef>
                <a:spcPts val="0"/>
              </a:spcBef>
              <a:buSzPct val="100000"/>
              <a:buChar char="-"/>
            </a:pPr>
            <a:r>
              <a:rPr b="1" lang="en-US" sz="3000"/>
              <a:t>Temperature Change</a:t>
            </a:r>
          </a:p>
          <a:p>
            <a:pPr indent="-419100" lvl="0" marL="457200" marR="0" rtl="0" algn="l">
              <a:spcBef>
                <a:spcPts val="0"/>
              </a:spcBef>
              <a:buSzPct val="100000"/>
              <a:buChar char="-"/>
            </a:pPr>
            <a:r>
              <a:rPr b="1" lang="en-US" sz="3000"/>
              <a:t>Totals</a:t>
            </a:r>
          </a:p>
        </p:txBody>
      </p:sp>
      <p:sp>
        <p:nvSpPr>
          <p:cNvPr id="660" name="Shape 660"/>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4" name="Shape 664"/>
        <p:cNvGrpSpPr/>
        <p:nvPr/>
      </p:nvGrpSpPr>
      <p:grpSpPr>
        <a:xfrm>
          <a:off x="0" y="0"/>
          <a:ext cx="0" cy="0"/>
          <a:chOff x="0" y="0"/>
          <a:chExt cx="0" cy="0"/>
        </a:xfrm>
      </p:grpSpPr>
      <p:sp>
        <p:nvSpPr>
          <p:cNvPr id="665" name="Shape 665"/>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66" name="Shape 666"/>
          <p:cNvSpPr txBox="1"/>
          <p:nvPr>
            <p:ph idx="1" type="body"/>
          </p:nvPr>
        </p:nvSpPr>
        <p:spPr>
          <a:xfrm>
            <a:off x="914401" y="3359241"/>
            <a:ext cx="7315198" cy="2748582"/>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Calibri"/>
              <a:buNone/>
            </a:pPr>
            <a:r>
              <a:rPr b="1" lang="en-US" sz="3000"/>
              <a:t>Pie Chart</a:t>
            </a:r>
          </a:p>
          <a:p>
            <a:pPr indent="-419100" lvl="0" marL="457200" marR="0" rtl="0" algn="l">
              <a:spcBef>
                <a:spcPts val="0"/>
              </a:spcBef>
              <a:buSzPct val="100000"/>
              <a:buChar char="-"/>
            </a:pPr>
            <a:r>
              <a:rPr b="1" lang="en-US" sz="3000"/>
              <a:t>HVAC - Heat Recovery and Reflective Coating</a:t>
            </a:r>
          </a:p>
          <a:p>
            <a:pPr indent="-419100" lvl="0" marL="457200" marR="0" rtl="0" algn="l">
              <a:spcBef>
                <a:spcPts val="0"/>
              </a:spcBef>
              <a:buSzPct val="100000"/>
              <a:buChar char="-"/>
            </a:pPr>
            <a:r>
              <a:rPr b="1" lang="en-US" sz="3000"/>
              <a:t>Operational  - Temperature Change</a:t>
            </a:r>
          </a:p>
          <a:p>
            <a:pPr indent="-419100" lvl="0" marL="457200" marR="0" rtl="0" algn="l">
              <a:spcBef>
                <a:spcPts val="0"/>
              </a:spcBef>
              <a:buSzPct val="100000"/>
              <a:buChar char="-"/>
            </a:pPr>
            <a:r>
              <a:rPr b="1" lang="en-US" sz="3000"/>
              <a:t>Lighting - LEDs</a:t>
            </a:r>
          </a:p>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667" name="Shape 667"/>
          <p:cNvSpPr txBox="1"/>
          <p:nvPr>
            <p:ph idx="12" type="sldNum"/>
          </p:nvPr>
        </p:nvSpPr>
        <p:spPr>
          <a:xfrm>
            <a:off x="5179483" y="6630014"/>
            <a:ext cx="3962399" cy="350155"/>
          </a:xfrm>
          <a:prstGeom prst="rect">
            <a:avLst/>
          </a:prstGeom>
          <a:noFill/>
          <a:ln>
            <a:noFill/>
          </a:ln>
        </p:spPr>
        <p:txBody>
          <a:bodyPr anchorCtr="0" anchor="b" bIns="45700" lIns="91425" rIns="91425" tIns="45700">
            <a:noAutofit/>
          </a:bodyPr>
          <a:lstStyle/>
          <a:p>
            <a:pPr indent="0" lvl="0" marL="0" marR="0" rtl="0" algn="r">
              <a:spcBef>
                <a:spcPts val="0"/>
              </a:spcBef>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2" name="Shape 152"/>
          <p:cNvSpPr txBox="1"/>
          <p:nvPr>
            <p:ph idx="1" type="body"/>
          </p:nvPr>
        </p:nvSpPr>
        <p:spPr>
          <a:xfrm>
            <a:off x="914400" y="3359239"/>
            <a:ext cx="7315200" cy="2748599"/>
          </a:xfrm>
          <a:prstGeom prst="rect">
            <a:avLst/>
          </a:prstGeom>
        </p:spPr>
        <p:txBody>
          <a:bodyPr anchorCtr="0" anchor="t" bIns="91425" lIns="91425" rIns="91425" tIns="91425">
            <a:noAutofit/>
          </a:bodyPr>
          <a:lstStyle/>
          <a:p>
            <a:pPr lvl="0">
              <a:spcBef>
                <a:spcPts val="0"/>
              </a:spcBef>
              <a:buNone/>
            </a:pPr>
            <a:r>
              <a:t/>
            </a:r>
            <a:endParaRPr/>
          </a:p>
        </p:txBody>
      </p:sp>
      <p:sp>
        <p:nvSpPr>
          <p:cNvPr id="153" name="Shape 153"/>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1" name="Shape 671"/>
        <p:cNvGrpSpPr/>
        <p:nvPr/>
      </p:nvGrpSpPr>
      <p:grpSpPr>
        <a:xfrm>
          <a:off x="0" y="0"/>
          <a:ext cx="0" cy="0"/>
          <a:chOff x="0" y="0"/>
          <a:chExt cx="0" cy="0"/>
        </a:xfrm>
      </p:grpSpPr>
      <p:sp>
        <p:nvSpPr>
          <p:cNvPr id="672" name="Shape 672"/>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73" name="Shape 673"/>
          <p:cNvSpPr txBox="1"/>
          <p:nvPr>
            <p:ph idx="1" type="body"/>
          </p:nvPr>
        </p:nvSpPr>
        <p:spPr>
          <a:xfrm>
            <a:off x="914401" y="3359241"/>
            <a:ext cx="7315198" cy="2748582"/>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b="1" lang="en-US" sz="3000"/>
              <a:t>Graph</a:t>
            </a:r>
          </a:p>
          <a:p>
            <a:pPr indent="-419100" lvl="0" marL="457200" marR="0" rtl="0" algn="l">
              <a:spcBef>
                <a:spcPts val="0"/>
              </a:spcBef>
              <a:buSzPct val="100000"/>
              <a:buChar char="-"/>
            </a:pPr>
            <a:r>
              <a:rPr b="1" lang="en-US" sz="3000"/>
              <a:t>Initial Investment</a:t>
            </a:r>
          </a:p>
          <a:p>
            <a:pPr indent="-419100" lvl="0" marL="457200" marR="0" rtl="0" algn="l">
              <a:spcBef>
                <a:spcPts val="0"/>
              </a:spcBef>
              <a:buSzPct val="100000"/>
              <a:buChar char="-"/>
            </a:pPr>
            <a:r>
              <a:rPr b="1" lang="en-US" sz="3000"/>
              <a:t>Rebates</a:t>
            </a:r>
          </a:p>
          <a:p>
            <a:pPr indent="-419100" lvl="0" marL="457200" marR="0" rtl="0" algn="l">
              <a:spcBef>
                <a:spcPts val="0"/>
              </a:spcBef>
              <a:buSzPct val="100000"/>
              <a:buChar char="-"/>
            </a:pPr>
            <a:r>
              <a:rPr b="1" lang="en-US" sz="3000"/>
              <a:t>Savings Rate </a:t>
            </a:r>
          </a:p>
          <a:p>
            <a:pPr indent="-419100" lvl="0" marL="457200" marR="0" rtl="0" algn="l">
              <a:spcBef>
                <a:spcPts val="0"/>
              </a:spcBef>
              <a:buSzPct val="100000"/>
              <a:buChar char="-"/>
            </a:pPr>
            <a:r>
              <a:rPr b="1" lang="en-US" sz="3000"/>
              <a:t>Payback Period</a:t>
            </a:r>
          </a:p>
        </p:txBody>
      </p:sp>
      <p:sp>
        <p:nvSpPr>
          <p:cNvPr id="674" name="Shape 674"/>
          <p:cNvSpPr txBox="1"/>
          <p:nvPr>
            <p:ph idx="12" type="sldNum"/>
          </p:nvPr>
        </p:nvSpPr>
        <p:spPr>
          <a:xfrm>
            <a:off x="5179483" y="6630014"/>
            <a:ext cx="3962399" cy="350155"/>
          </a:xfrm>
          <a:prstGeom prst="rect">
            <a:avLst/>
          </a:prstGeom>
          <a:noFill/>
          <a:ln>
            <a:noFill/>
          </a:ln>
        </p:spPr>
        <p:txBody>
          <a:bodyPr anchorCtr="0" anchor="b" bIns="45700" lIns="91425" rIns="91425" tIns="45700">
            <a:noAutofit/>
          </a:bodyPr>
          <a:lstStyle/>
          <a:p>
            <a:pPr indent="0" lvl="0" marL="0" marR="0" rtl="0" algn="r">
              <a:spcBef>
                <a:spcPts val="0"/>
              </a:spcBef>
              <a:buClr>
                <a:srgbClr val="000000"/>
              </a:buClr>
              <a:buSzPct val="250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8" name="Shape 678"/>
        <p:cNvGrpSpPr/>
        <p:nvPr/>
      </p:nvGrpSpPr>
      <p:grpSpPr>
        <a:xfrm>
          <a:off x="0" y="0"/>
          <a:ext cx="0" cy="0"/>
          <a:chOff x="0" y="0"/>
          <a:chExt cx="0" cy="0"/>
        </a:xfrm>
      </p:grpSpPr>
      <p:sp>
        <p:nvSpPr>
          <p:cNvPr id="679" name="Shape 679"/>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80" name="Shape 680"/>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None/>
            </a:pPr>
            <a:r>
              <a:rPr b="1" lang="en-US" sz="3000"/>
              <a:t>Project Total and Summary</a:t>
            </a:r>
          </a:p>
        </p:txBody>
      </p:sp>
      <p:sp>
        <p:nvSpPr>
          <p:cNvPr id="681" name="Shape 681"/>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4" name="Shape 684"/>
        <p:cNvGrpSpPr/>
        <p:nvPr/>
      </p:nvGrpSpPr>
      <p:grpSpPr>
        <a:xfrm>
          <a:off x="0" y="0"/>
          <a:ext cx="0" cy="0"/>
          <a:chOff x="0" y="0"/>
          <a:chExt cx="0" cy="0"/>
        </a:xfrm>
      </p:grpSpPr>
      <p:sp>
        <p:nvSpPr>
          <p:cNvPr id="685" name="Shape 685"/>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86" name="Shape 686"/>
          <p:cNvSpPr txBox="1"/>
          <p:nvPr>
            <p:ph idx="1" type="body"/>
          </p:nvPr>
        </p:nvSpPr>
        <p:spPr>
          <a:xfrm>
            <a:off x="914400" y="3359239"/>
            <a:ext cx="7315200" cy="274846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3000"/>
              <a:t>Collective Results</a:t>
            </a:r>
          </a:p>
          <a:p>
            <a:pPr indent="-419100" lvl="0" marL="457200" marR="0" rtl="0" algn="l">
              <a:spcBef>
                <a:spcPts val="0"/>
              </a:spcBef>
              <a:buSzPct val="100000"/>
              <a:buChar char="-"/>
            </a:pPr>
            <a:r>
              <a:rPr b="1" lang="en-US" sz="3000"/>
              <a:t>CFAC</a:t>
            </a:r>
          </a:p>
          <a:p>
            <a:pPr indent="-419100" lvl="0" marL="457200" marR="0" rtl="0" algn="l">
              <a:spcBef>
                <a:spcPts val="0"/>
              </a:spcBef>
              <a:buSzPct val="100000"/>
              <a:buChar char="-"/>
            </a:pPr>
            <a:r>
              <a:rPr b="1" lang="en-US" sz="3000"/>
              <a:t>KHvR</a:t>
            </a:r>
          </a:p>
          <a:p>
            <a:pPr indent="-419100" lvl="0" marL="457200" marR="0" rtl="0" algn="l">
              <a:spcBef>
                <a:spcPts val="0"/>
              </a:spcBef>
              <a:buSzPct val="100000"/>
              <a:buChar char="-"/>
            </a:pPr>
            <a:r>
              <a:rPr b="1" lang="en-US" sz="3000"/>
              <a:t>Science Complex</a:t>
            </a:r>
          </a:p>
          <a:p>
            <a:pPr indent="-419100" lvl="0" marL="457200" marR="0" rtl="0" algn="l">
              <a:spcBef>
                <a:spcPts val="0"/>
              </a:spcBef>
              <a:buSzPct val="100000"/>
              <a:buChar char="-"/>
            </a:pPr>
            <a:r>
              <a:rPr b="1" lang="en-US" sz="3000"/>
              <a:t>SE</a:t>
            </a:r>
          </a:p>
          <a:p>
            <a:pPr indent="-419100" lvl="0" marL="457200" marR="0" rtl="0" algn="l">
              <a:spcBef>
                <a:spcPts val="0"/>
              </a:spcBef>
              <a:buSzPct val="100000"/>
              <a:buChar char="-"/>
            </a:pPr>
            <a:r>
              <a:rPr b="1" lang="en-US" sz="3000"/>
              <a:t>Spoelhof Fieldhouse Complex</a:t>
            </a:r>
          </a:p>
          <a:p>
            <a:pPr indent="-419100" lvl="0" marL="457200" marR="0" rtl="0" algn="l">
              <a:spcBef>
                <a:spcPts val="0"/>
              </a:spcBef>
              <a:buSzPct val="100000"/>
              <a:buChar char="-"/>
            </a:pPr>
            <a:r>
              <a:rPr b="1" lang="en-US" sz="3000"/>
              <a:t>Extra Buildings</a:t>
            </a:r>
          </a:p>
          <a:p>
            <a:pPr indent="-419100" lvl="0" marL="457200" marR="0" rtl="0" algn="l">
              <a:spcBef>
                <a:spcPts val="0"/>
              </a:spcBef>
              <a:buSzPct val="100000"/>
              <a:buChar char="-"/>
            </a:pPr>
            <a:r>
              <a:rPr b="1" lang="en-US" sz="3000"/>
              <a:t>Grand Total!!! - $324,000 / year :(</a:t>
            </a:r>
          </a:p>
          <a:p>
            <a:pPr indent="-419100" lvl="0" marL="457200" marR="0" rtl="0" algn="l">
              <a:spcBef>
                <a:spcPts val="0"/>
              </a:spcBef>
              <a:buSzPct val="100000"/>
              <a:buChar char="-"/>
            </a:pPr>
            <a:r>
              <a:rPr b="1" lang="en-US" sz="3000"/>
              <a:t>I know what you're thinking, “Aren't we supposed to save $600,000???”</a:t>
            </a:r>
          </a:p>
          <a:p>
            <a:pPr indent="-419100" lvl="0" marL="457200" marR="0" rtl="0" algn="l">
              <a:spcBef>
                <a:spcPts val="0"/>
              </a:spcBef>
              <a:buSzPct val="100000"/>
              <a:buChar char="-"/>
            </a:pPr>
            <a:r>
              <a:rPr b="1" lang="en-US" sz="3000"/>
              <a:t>Aren’t there more buildings on campus than 6?</a:t>
            </a:r>
          </a:p>
          <a:p>
            <a:pPr indent="-419100" lvl="0" marL="457200" marR="0" rtl="0" algn="l">
              <a:spcBef>
                <a:spcPts val="0"/>
              </a:spcBef>
              <a:buSzPct val="100000"/>
              <a:buChar char="-"/>
            </a:pPr>
            <a:r>
              <a:rPr b="1" lang="en-US" sz="3000"/>
              <a:t>Glad you asked</a:t>
            </a:r>
          </a:p>
        </p:txBody>
      </p:sp>
      <p:sp>
        <p:nvSpPr>
          <p:cNvPr id="687" name="Shape 687"/>
          <p:cNvSpPr txBox="1"/>
          <p:nvPr>
            <p:ph idx="12" type="sldNum"/>
          </p:nvPr>
        </p:nvSpPr>
        <p:spPr>
          <a:xfrm>
            <a:off x="5179483" y="6630014"/>
            <a:ext cx="3962399" cy="350223"/>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0" name="Shape 710"/>
        <p:cNvGrpSpPr/>
        <p:nvPr/>
      </p:nvGrpSpPr>
      <p:grpSpPr>
        <a:xfrm>
          <a:off x="0" y="0"/>
          <a:ext cx="0" cy="0"/>
          <a:chOff x="0" y="0"/>
          <a:chExt cx="0" cy="0"/>
        </a:xfrm>
      </p:grpSpPr>
      <p:sp>
        <p:nvSpPr>
          <p:cNvPr id="711" name="Shape 711"/>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712" name="Shape 712"/>
          <p:cNvSpPr txBox="1"/>
          <p:nvPr>
            <p:ph idx="1" type="body"/>
          </p:nvPr>
        </p:nvSpPr>
        <p:spPr>
          <a:xfrm>
            <a:off x="914400" y="3359239"/>
            <a:ext cx="7315200" cy="27485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3000"/>
              <a:t>Extrapolating Savings</a:t>
            </a:r>
          </a:p>
          <a:p>
            <a:pPr indent="-419100" lvl="0" marL="457200" marR="0" rtl="0" algn="l">
              <a:spcBef>
                <a:spcPts val="0"/>
              </a:spcBef>
              <a:buSzPct val="100000"/>
              <a:buChar char="-"/>
            </a:pPr>
            <a:r>
              <a:rPr b="1" lang="en-US" sz="3000"/>
              <a:t>On the Left are the Buildings we studied</a:t>
            </a:r>
          </a:p>
          <a:p>
            <a:pPr indent="-419100" lvl="0" marL="457200" marR="0" rtl="0" algn="l">
              <a:spcBef>
                <a:spcPts val="0"/>
              </a:spcBef>
              <a:buSzPct val="100000"/>
              <a:buChar char="-"/>
            </a:pPr>
            <a:r>
              <a:rPr b="1" lang="en-US" sz="3000"/>
              <a:t>On the Right are the Building we extrapolated too</a:t>
            </a:r>
          </a:p>
          <a:p>
            <a:pPr indent="-419100" lvl="1" marL="914400" marR="0" rtl="0" algn="l">
              <a:spcBef>
                <a:spcPts val="0"/>
              </a:spcBef>
              <a:buSzPct val="100000"/>
              <a:buChar char="-"/>
            </a:pPr>
            <a:r>
              <a:rPr b="1" lang="en-US" sz="3000"/>
              <a:t>using similar buildings and square footage</a:t>
            </a:r>
          </a:p>
          <a:p>
            <a:pPr indent="-419100" lvl="0" marL="457200" marR="0" rtl="0" algn="l">
              <a:spcBef>
                <a:spcPts val="0"/>
              </a:spcBef>
              <a:buSzPct val="100000"/>
              <a:buChar char="-"/>
            </a:pPr>
            <a:r>
              <a:rPr b="1" lang="en-US" sz="3000"/>
              <a:t>We added these together to give us!!!!</a:t>
            </a:r>
          </a:p>
          <a:p>
            <a:pPr indent="-419100" lvl="0" marL="457200" marR="0" rtl="0" algn="l">
              <a:spcBef>
                <a:spcPts val="0"/>
              </a:spcBef>
              <a:buSzPct val="100000"/>
              <a:buChar char="-"/>
            </a:pPr>
            <a:r>
              <a:rPr b="1" lang="en-US" sz="3000"/>
              <a:t>Wait for it!!!</a:t>
            </a:r>
          </a:p>
        </p:txBody>
      </p:sp>
      <p:sp>
        <p:nvSpPr>
          <p:cNvPr id="713" name="Shape 713"/>
          <p:cNvSpPr txBox="1"/>
          <p:nvPr>
            <p:ph idx="12" type="sldNum"/>
          </p:nvPr>
        </p:nvSpPr>
        <p:spPr>
          <a:xfrm>
            <a:off x="5179483" y="6630014"/>
            <a:ext cx="3962399" cy="3501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0" name="Shape 720"/>
        <p:cNvGrpSpPr/>
        <p:nvPr/>
      </p:nvGrpSpPr>
      <p:grpSpPr>
        <a:xfrm>
          <a:off x="0" y="0"/>
          <a:ext cx="0" cy="0"/>
          <a:chOff x="0" y="0"/>
          <a:chExt cx="0" cy="0"/>
        </a:xfrm>
      </p:grpSpPr>
      <p:sp>
        <p:nvSpPr>
          <p:cNvPr id="721" name="Shape 721"/>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22" name="Shape 722"/>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None/>
            </a:pPr>
            <a:r>
              <a:rPr b="1" lang="en-US" sz="3000"/>
              <a:t>Wait for it!!! (Click)</a:t>
            </a:r>
          </a:p>
          <a:p>
            <a:pPr lvl="0">
              <a:spcBef>
                <a:spcPts val="0"/>
              </a:spcBef>
              <a:buNone/>
            </a:pPr>
            <a:r>
              <a:rPr b="1" lang="en-US" sz="3000"/>
              <a:t>$604,485/yr!!!!!</a:t>
            </a:r>
          </a:p>
        </p:txBody>
      </p:sp>
      <p:sp>
        <p:nvSpPr>
          <p:cNvPr id="723" name="Shape 723"/>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6" name="Shape 726"/>
        <p:cNvGrpSpPr/>
        <p:nvPr/>
      </p:nvGrpSpPr>
      <p:grpSpPr>
        <a:xfrm>
          <a:off x="0" y="0"/>
          <a:ext cx="0" cy="0"/>
          <a:chOff x="0" y="0"/>
          <a:chExt cx="0" cy="0"/>
        </a:xfrm>
      </p:grpSpPr>
      <p:sp>
        <p:nvSpPr>
          <p:cNvPr id="727" name="Shape 727"/>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None/>
            </a:pPr>
            <a:r>
              <a:rPr b="1" lang="en-US" sz="3000"/>
              <a:t>Uncertainty Figure</a:t>
            </a:r>
          </a:p>
          <a:p>
            <a:pPr indent="-419100" lvl="0" marL="457200" rtl="0">
              <a:spcBef>
                <a:spcPts val="0"/>
              </a:spcBef>
              <a:buSzPct val="100000"/>
              <a:buChar char="-"/>
            </a:pPr>
            <a:r>
              <a:rPr b="1" lang="en-US" sz="3000"/>
              <a:t>Based on Initial Cost and Savings Rate</a:t>
            </a:r>
          </a:p>
          <a:p>
            <a:pPr indent="-419100" lvl="0" marL="457200" rtl="0">
              <a:spcBef>
                <a:spcPts val="0"/>
              </a:spcBef>
              <a:buSzPct val="100000"/>
              <a:buChar char="-"/>
            </a:pPr>
            <a:r>
              <a:rPr b="1" lang="en-US" sz="3000"/>
              <a:t>Estimated Uncertainty to be 20%</a:t>
            </a:r>
          </a:p>
          <a:p>
            <a:pPr indent="-419100" lvl="0" marL="457200" rtl="0">
              <a:spcBef>
                <a:spcPts val="0"/>
              </a:spcBef>
              <a:buSzPct val="100000"/>
              <a:buChar char="-"/>
            </a:pPr>
            <a:r>
              <a:rPr b="1" lang="en-US" sz="3000"/>
              <a:t>Nominal - $604,000/yr</a:t>
            </a:r>
          </a:p>
          <a:p>
            <a:pPr indent="-419100" lvl="0" marL="457200" rtl="0">
              <a:spcBef>
                <a:spcPts val="0"/>
              </a:spcBef>
              <a:buSzPct val="100000"/>
              <a:buChar char="-"/>
            </a:pPr>
            <a:r>
              <a:rPr b="1" lang="en-US" sz="3000"/>
              <a:t>Worst - $505,000/yr</a:t>
            </a:r>
          </a:p>
          <a:p>
            <a:pPr indent="-419100" lvl="0" marL="457200" rtl="0">
              <a:spcBef>
                <a:spcPts val="0"/>
              </a:spcBef>
              <a:buSzPct val="100000"/>
              <a:buChar char="-"/>
            </a:pPr>
            <a:r>
              <a:rPr b="1" lang="en-US" sz="3000"/>
              <a:t>Best - $703,000/yr</a:t>
            </a:r>
          </a:p>
        </p:txBody>
      </p:sp>
      <p:sp>
        <p:nvSpPr>
          <p:cNvPr id="728" name="Shape 728"/>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4" name="Shape 734"/>
        <p:cNvGrpSpPr/>
        <p:nvPr/>
      </p:nvGrpSpPr>
      <p:grpSpPr>
        <a:xfrm>
          <a:off x="0" y="0"/>
          <a:ext cx="0" cy="0"/>
          <a:chOff x="0" y="0"/>
          <a:chExt cx="0" cy="0"/>
        </a:xfrm>
      </p:grpSpPr>
      <p:sp>
        <p:nvSpPr>
          <p:cNvPr id="735" name="Shape 735"/>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36" name="Shape 736"/>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None/>
            </a:pPr>
            <a:r>
              <a:rPr b="1" lang="en-US" sz="3000"/>
              <a:t>To answer the Question “What would it take for Calvin College to save $600,000 per year?”</a:t>
            </a:r>
          </a:p>
          <a:p>
            <a:pPr lvl="0">
              <a:spcBef>
                <a:spcPts val="0"/>
              </a:spcBef>
              <a:buNone/>
            </a:pPr>
            <a:r>
              <a:t/>
            </a:r>
            <a:endParaRPr b="1" sz="3000"/>
          </a:p>
        </p:txBody>
      </p:sp>
      <p:sp>
        <p:nvSpPr>
          <p:cNvPr id="737" name="Shape 737"/>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0" name="Shape 740"/>
        <p:cNvGrpSpPr/>
        <p:nvPr/>
      </p:nvGrpSpPr>
      <p:grpSpPr>
        <a:xfrm>
          <a:off x="0" y="0"/>
          <a:ext cx="0" cy="0"/>
          <a:chOff x="0" y="0"/>
          <a:chExt cx="0" cy="0"/>
        </a:xfrm>
      </p:grpSpPr>
      <p:sp>
        <p:nvSpPr>
          <p:cNvPr id="741" name="Shape 741"/>
          <p:cNvSpPr txBox="1"/>
          <p:nvPr>
            <p:ph idx="1" type="body"/>
          </p:nvPr>
        </p:nvSpPr>
        <p:spPr>
          <a:xfrm>
            <a:off x="914400" y="3359239"/>
            <a:ext cx="7315200" cy="2748469"/>
          </a:xfrm>
          <a:prstGeom prst="rect">
            <a:avLst/>
          </a:prstGeom>
        </p:spPr>
        <p:txBody>
          <a:bodyPr anchorCtr="0" anchor="t" bIns="91425" lIns="91425" rIns="91425" tIns="91425">
            <a:noAutofit/>
          </a:bodyPr>
          <a:lstStyle/>
          <a:p>
            <a:pPr lvl="0" rtl="0">
              <a:spcBef>
                <a:spcPts val="0"/>
              </a:spcBef>
              <a:buNone/>
            </a:pPr>
            <a:r>
              <a:rPr b="1" lang="en-US" sz="3000"/>
              <a:t>Our Final Recommendation would be</a:t>
            </a:r>
          </a:p>
          <a:p>
            <a:pPr indent="-419100" lvl="0" marL="457200" rtl="0">
              <a:spcBef>
                <a:spcPts val="0"/>
              </a:spcBef>
              <a:buSzPct val="100000"/>
              <a:buChar char="-"/>
            </a:pPr>
            <a:r>
              <a:rPr b="1" lang="en-US" sz="3000"/>
              <a:t>$2.1 million investment</a:t>
            </a:r>
          </a:p>
          <a:p>
            <a:pPr indent="-419100" lvl="0" marL="457200" rtl="0">
              <a:spcBef>
                <a:spcPts val="0"/>
              </a:spcBef>
              <a:buSzPct val="100000"/>
              <a:buChar char="-"/>
            </a:pPr>
            <a:r>
              <a:rPr b="1" lang="en-US" sz="3000"/>
              <a:t>$250,000 Rebate</a:t>
            </a:r>
          </a:p>
          <a:p>
            <a:pPr indent="-419100" lvl="0" marL="457200" rtl="0">
              <a:spcBef>
                <a:spcPts val="0"/>
              </a:spcBef>
              <a:buSzPct val="100000"/>
              <a:buChar char="-"/>
            </a:pPr>
            <a:r>
              <a:rPr b="1" lang="en-US" sz="3000"/>
              <a:t>$604,485 Annual Savings</a:t>
            </a:r>
          </a:p>
          <a:p>
            <a:pPr indent="-419100" lvl="0" marL="457200">
              <a:spcBef>
                <a:spcPts val="0"/>
              </a:spcBef>
              <a:buSzPct val="100000"/>
              <a:buChar char="-"/>
            </a:pPr>
            <a:r>
              <a:rPr b="1" lang="en-US" sz="3000"/>
              <a:t>3 Year Payback Period</a:t>
            </a:r>
          </a:p>
        </p:txBody>
      </p:sp>
      <p:sp>
        <p:nvSpPr>
          <p:cNvPr id="742" name="Shape 742"/>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9" name="Shape 749"/>
        <p:cNvGrpSpPr/>
        <p:nvPr/>
      </p:nvGrpSpPr>
      <p:grpSpPr>
        <a:xfrm>
          <a:off x="0" y="0"/>
          <a:ext cx="0" cy="0"/>
          <a:chOff x="0" y="0"/>
          <a:chExt cx="0" cy="0"/>
        </a:xfrm>
      </p:grpSpPr>
      <p:sp>
        <p:nvSpPr>
          <p:cNvPr id="750" name="Shape 750"/>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None/>
            </a:pPr>
            <a:r>
              <a:rPr b="1" lang="en-US" sz="3000"/>
              <a:t>Special Thanks</a:t>
            </a:r>
          </a:p>
          <a:p>
            <a:pPr indent="-419100" lvl="0" marL="457200" rtl="0">
              <a:spcBef>
                <a:spcPts val="0"/>
              </a:spcBef>
              <a:buSzPct val="100000"/>
              <a:buChar char="-"/>
            </a:pPr>
            <a:r>
              <a:rPr b="1" lang="en-US" sz="3000"/>
              <a:t>Professor Heun for being an amazing teacher</a:t>
            </a:r>
          </a:p>
          <a:p>
            <a:pPr indent="-419100" lvl="0" marL="457200" rtl="0">
              <a:spcBef>
                <a:spcPts val="0"/>
              </a:spcBef>
              <a:buSzPct val="100000"/>
              <a:buChar char="-"/>
            </a:pPr>
            <a:r>
              <a:rPr b="1" lang="en-US" sz="3000"/>
              <a:t>Phil and Jack giving us this opportunity and bringing us this project and answering our questions</a:t>
            </a:r>
          </a:p>
          <a:p>
            <a:pPr indent="-419100" lvl="0" marL="457200" rtl="0">
              <a:spcBef>
                <a:spcPts val="0"/>
              </a:spcBef>
              <a:buSzPct val="100000"/>
              <a:buChar char="-"/>
            </a:pPr>
            <a:r>
              <a:rPr b="1" lang="en-US" sz="3000"/>
              <a:t>Lauren Grimley for answering all of our questions</a:t>
            </a:r>
          </a:p>
          <a:p>
            <a:pPr indent="-419100" lvl="0" marL="457200" rtl="0">
              <a:spcBef>
                <a:spcPts val="0"/>
              </a:spcBef>
              <a:buSzPct val="100000"/>
              <a:buChar char="-"/>
            </a:pPr>
            <a:r>
              <a:rPr b="1" lang="en-US" sz="3000"/>
              <a:t>ENGR - 333 Class for all the Hard Work</a:t>
            </a:r>
          </a:p>
        </p:txBody>
      </p:sp>
      <p:sp>
        <p:nvSpPr>
          <p:cNvPr id="751" name="Shape 751"/>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5" name="Shape 755"/>
        <p:cNvGrpSpPr/>
        <p:nvPr/>
      </p:nvGrpSpPr>
      <p:grpSpPr>
        <a:xfrm>
          <a:off x="0" y="0"/>
          <a:ext cx="0" cy="0"/>
          <a:chOff x="0" y="0"/>
          <a:chExt cx="0" cy="0"/>
        </a:xfrm>
      </p:grpSpPr>
      <p:sp>
        <p:nvSpPr>
          <p:cNvPr id="756" name="Shape 756"/>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57" name="Shape 757"/>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None/>
            </a:pPr>
            <a:r>
              <a:rPr b="1" lang="en-US" sz="3000"/>
              <a:t>Additional Thanks</a:t>
            </a:r>
          </a:p>
          <a:p>
            <a:pPr indent="-419100" lvl="0" marL="457200" rtl="0">
              <a:spcBef>
                <a:spcPts val="0"/>
              </a:spcBef>
              <a:buSzPct val="100000"/>
              <a:buChar char="-"/>
            </a:pPr>
            <a:r>
              <a:rPr b="1" lang="en-US" sz="3000"/>
              <a:t>To all the others that helped to succeed in this project. </a:t>
            </a:r>
          </a:p>
          <a:p>
            <a:pPr indent="-419100" lvl="0" marL="457200" rtl="0">
              <a:spcBef>
                <a:spcPts val="0"/>
              </a:spcBef>
              <a:buSzPct val="100000"/>
              <a:buChar char="-"/>
            </a:pPr>
            <a:r>
              <a:rPr b="1" lang="en-US" sz="3000"/>
              <a:t>We really appreciate it!</a:t>
            </a:r>
          </a:p>
        </p:txBody>
      </p:sp>
      <p:sp>
        <p:nvSpPr>
          <p:cNvPr id="758" name="Shape 758"/>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3" name="Shape 163"/>
          <p:cNvSpPr txBox="1"/>
          <p:nvPr>
            <p:ph idx="1" type="body"/>
          </p:nvPr>
        </p:nvSpPr>
        <p:spPr>
          <a:xfrm>
            <a:off x="914400" y="3359239"/>
            <a:ext cx="7315200" cy="2748599"/>
          </a:xfrm>
          <a:prstGeom prst="rect">
            <a:avLst/>
          </a:prstGeom>
        </p:spPr>
        <p:txBody>
          <a:bodyPr anchorCtr="0" anchor="t" bIns="91425" lIns="91425" rIns="91425" tIns="91425">
            <a:noAutofit/>
          </a:bodyPr>
          <a:lstStyle/>
          <a:p>
            <a:pPr lvl="0">
              <a:spcBef>
                <a:spcPts val="0"/>
              </a:spcBef>
              <a:buNone/>
            </a:pPr>
            <a:r>
              <a:rPr lang="en-US"/>
              <a:t>Transition between major initiatives and building teams with extra-building projects</a:t>
            </a:r>
          </a:p>
        </p:txBody>
      </p:sp>
      <p:sp>
        <p:nvSpPr>
          <p:cNvPr id="164" name="Shape 164"/>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3" name="Shape 763"/>
        <p:cNvGrpSpPr/>
        <p:nvPr/>
      </p:nvGrpSpPr>
      <p:grpSpPr>
        <a:xfrm>
          <a:off x="0" y="0"/>
          <a:ext cx="0" cy="0"/>
          <a:chOff x="0" y="0"/>
          <a:chExt cx="0" cy="0"/>
        </a:xfrm>
      </p:grpSpPr>
      <p:sp>
        <p:nvSpPr>
          <p:cNvPr id="764" name="Shape 764"/>
          <p:cNvSpPr txBox="1"/>
          <p:nvPr>
            <p:ph idx="1" type="body"/>
          </p:nvPr>
        </p:nvSpPr>
        <p:spPr>
          <a:xfrm>
            <a:off x="914400" y="3359239"/>
            <a:ext cx="7315200" cy="2748469"/>
          </a:xfrm>
          <a:prstGeom prst="rect">
            <a:avLst/>
          </a:prstGeom>
        </p:spPr>
        <p:txBody>
          <a:bodyPr anchorCtr="0" anchor="t" bIns="91425" lIns="91425" rIns="91425" tIns="91425">
            <a:noAutofit/>
          </a:bodyPr>
          <a:lstStyle/>
          <a:p>
            <a:pPr lvl="0" rtl="0">
              <a:spcBef>
                <a:spcPts val="0"/>
              </a:spcBef>
              <a:buNone/>
            </a:pPr>
            <a:r>
              <a:rPr b="1" lang="en-US" sz="3000"/>
              <a:t>Question</a:t>
            </a:r>
          </a:p>
          <a:p>
            <a:pPr indent="-419100" lvl="0" marL="457200">
              <a:spcBef>
                <a:spcPts val="0"/>
              </a:spcBef>
              <a:buSzPct val="100000"/>
              <a:buChar char="-"/>
            </a:pPr>
            <a:r>
              <a:rPr b="1" lang="en-US" sz="3000"/>
              <a:t>Any Questions?</a:t>
            </a:r>
          </a:p>
        </p:txBody>
      </p:sp>
      <p:sp>
        <p:nvSpPr>
          <p:cNvPr id="765" name="Shape 765"/>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9" name="Shape 769"/>
        <p:cNvGrpSpPr/>
        <p:nvPr/>
      </p:nvGrpSpPr>
      <p:grpSpPr>
        <a:xfrm>
          <a:off x="0" y="0"/>
          <a:ext cx="0" cy="0"/>
          <a:chOff x="0" y="0"/>
          <a:chExt cx="0" cy="0"/>
        </a:xfrm>
      </p:grpSpPr>
      <p:sp>
        <p:nvSpPr>
          <p:cNvPr id="770" name="Shape 770"/>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71" name="Shape 771"/>
          <p:cNvSpPr txBox="1"/>
          <p:nvPr>
            <p:ph idx="1" type="body"/>
          </p:nvPr>
        </p:nvSpPr>
        <p:spPr>
          <a:xfrm>
            <a:off x="914400" y="3359239"/>
            <a:ext cx="7315200" cy="2748599"/>
          </a:xfrm>
          <a:prstGeom prst="rect">
            <a:avLst/>
          </a:prstGeom>
        </p:spPr>
        <p:txBody>
          <a:bodyPr anchorCtr="0" anchor="t" bIns="91425" lIns="91425" rIns="91425" tIns="91425">
            <a:noAutofit/>
          </a:bodyPr>
          <a:lstStyle/>
          <a:p>
            <a:pPr lvl="0">
              <a:spcBef>
                <a:spcPts val="0"/>
              </a:spcBef>
              <a:buNone/>
            </a:pPr>
            <a:r>
              <a:t/>
            </a:r>
            <a:endParaRPr/>
          </a:p>
        </p:txBody>
      </p:sp>
      <p:sp>
        <p:nvSpPr>
          <p:cNvPr id="772" name="Shape 772"/>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5" name="Shape 775"/>
        <p:cNvGrpSpPr/>
        <p:nvPr/>
      </p:nvGrpSpPr>
      <p:grpSpPr>
        <a:xfrm>
          <a:off x="0" y="0"/>
          <a:ext cx="0" cy="0"/>
          <a:chOff x="0" y="0"/>
          <a:chExt cx="0" cy="0"/>
        </a:xfrm>
      </p:grpSpPr>
      <p:sp>
        <p:nvSpPr>
          <p:cNvPr id="776" name="Shape 776"/>
          <p:cNvSpPr txBox="1"/>
          <p:nvPr>
            <p:ph idx="1" type="body"/>
          </p:nvPr>
        </p:nvSpPr>
        <p:spPr>
          <a:xfrm>
            <a:off x="914400" y="3359239"/>
            <a:ext cx="7315200" cy="2748469"/>
          </a:xfrm>
          <a:prstGeom prst="rect">
            <a:avLst/>
          </a:prstGeom>
        </p:spPr>
        <p:txBody>
          <a:bodyPr anchorCtr="0" anchor="t" bIns="91425" lIns="91425" rIns="91425" tIns="91425">
            <a:noAutofit/>
          </a:bodyPr>
          <a:lstStyle/>
          <a:p>
            <a:pPr lvl="0">
              <a:spcBef>
                <a:spcPts val="0"/>
              </a:spcBef>
              <a:buNone/>
            </a:pPr>
            <a:r>
              <a:rPr lang="en-US"/>
              <a:t>We were cautioned against using motion sensors because they don’t always work and can cause lots of hassle and money to fix and replace them, but we believe implementing them in hallways would be worthy of further investigations</a:t>
            </a:r>
          </a:p>
        </p:txBody>
      </p:sp>
      <p:sp>
        <p:nvSpPr>
          <p:cNvPr id="777" name="Shape 777"/>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1" name="Shape 781"/>
        <p:cNvGrpSpPr/>
        <p:nvPr/>
      </p:nvGrpSpPr>
      <p:grpSpPr>
        <a:xfrm>
          <a:off x="0" y="0"/>
          <a:ext cx="0" cy="0"/>
          <a:chOff x="0" y="0"/>
          <a:chExt cx="0" cy="0"/>
        </a:xfrm>
      </p:grpSpPr>
      <p:sp>
        <p:nvSpPr>
          <p:cNvPr id="782" name="Shape 782"/>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None/>
            </a:pPr>
            <a:r>
              <a:rPr lang="en-US"/>
              <a:t>We were cautioned against using motion sensors because they don’t always work and can cause lots of hassle and money to fix and replace them, but we believe implementing them in hallways would be worthy of further investigations</a:t>
            </a:r>
          </a:p>
        </p:txBody>
      </p:sp>
      <p:sp>
        <p:nvSpPr>
          <p:cNvPr id="783" name="Shape 783"/>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7" name="Shape 787"/>
        <p:cNvGrpSpPr/>
        <p:nvPr/>
      </p:nvGrpSpPr>
      <p:grpSpPr>
        <a:xfrm>
          <a:off x="0" y="0"/>
          <a:ext cx="0" cy="0"/>
          <a:chOff x="0" y="0"/>
          <a:chExt cx="0" cy="0"/>
        </a:xfrm>
      </p:grpSpPr>
      <p:sp>
        <p:nvSpPr>
          <p:cNvPr id="788" name="Shape 788"/>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89" name="Shape 789"/>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None/>
            </a:pPr>
            <a:r>
              <a:rPr lang="en-US"/>
              <a:t>Cost savings are seen in the mass of fuel, which is the fuel saved by the HRV.</a:t>
            </a:r>
          </a:p>
          <a:p>
            <a:pPr lvl="0" rtl="0">
              <a:spcBef>
                <a:spcPts val="0"/>
              </a:spcBef>
              <a:buNone/>
            </a:pPr>
            <a:r>
              <a:rPr lang="en-US"/>
              <a:t>In general, buildings in colder climates like Michigan benefit more from HRVs.</a:t>
            </a:r>
          </a:p>
          <a:p>
            <a:pPr lvl="0" rtl="0">
              <a:spcBef>
                <a:spcPts val="0"/>
              </a:spcBef>
              <a:buNone/>
            </a:pPr>
            <a:r>
              <a:rPr lang="en-US"/>
              <a:t>Larger buildings benefit more from HRVs.</a:t>
            </a:r>
          </a:p>
          <a:p>
            <a:pPr lvl="0">
              <a:spcBef>
                <a:spcPts val="0"/>
              </a:spcBef>
              <a:buNone/>
            </a:pPr>
            <a:r>
              <a:t/>
            </a:r>
            <a:endParaRPr/>
          </a:p>
        </p:txBody>
      </p:sp>
      <p:sp>
        <p:nvSpPr>
          <p:cNvPr id="790" name="Shape 790"/>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1" name="Shape 801"/>
        <p:cNvGrpSpPr/>
        <p:nvPr/>
      </p:nvGrpSpPr>
      <p:grpSpPr>
        <a:xfrm>
          <a:off x="0" y="0"/>
          <a:ext cx="0" cy="0"/>
          <a:chOff x="0" y="0"/>
          <a:chExt cx="0" cy="0"/>
        </a:xfrm>
      </p:grpSpPr>
      <p:sp>
        <p:nvSpPr>
          <p:cNvPr id="802" name="Shape 802"/>
          <p:cNvSpPr txBox="1"/>
          <p:nvPr>
            <p:ph idx="1" type="body"/>
          </p:nvPr>
        </p:nvSpPr>
        <p:spPr>
          <a:xfrm>
            <a:off x="914400" y="3359239"/>
            <a:ext cx="7315200" cy="2748599"/>
          </a:xfrm>
          <a:prstGeom prst="rect">
            <a:avLst/>
          </a:prstGeom>
        </p:spPr>
        <p:txBody>
          <a:bodyPr anchorCtr="0" anchor="t" bIns="91425" lIns="91425" rIns="91425" tIns="91425">
            <a:noAutofit/>
          </a:bodyPr>
          <a:lstStyle/>
          <a:p>
            <a:pPr lvl="0" rtl="0">
              <a:spcBef>
                <a:spcPts val="0"/>
              </a:spcBef>
              <a:buNone/>
            </a:pPr>
            <a:r>
              <a:rPr lang="en-US" sz="1800"/>
              <a:t>Reduce shower times to 5 minutes</a:t>
            </a:r>
          </a:p>
          <a:p>
            <a:pPr lvl="0" rtl="0">
              <a:spcBef>
                <a:spcPts val="0"/>
              </a:spcBef>
              <a:buNone/>
            </a:pPr>
            <a:r>
              <a:rPr lang="en-US" sz="1800"/>
              <a:t>Use shower data from CERF for average shower time, temperature, and flow rate</a:t>
            </a:r>
          </a:p>
          <a:p>
            <a:pPr lvl="0" rtl="0">
              <a:spcBef>
                <a:spcPts val="0"/>
              </a:spcBef>
              <a:buNone/>
            </a:pPr>
            <a:r>
              <a:rPr lang="en-US" sz="1800"/>
              <a:t>Implement in dorms and fieldhouse locker rooms</a:t>
            </a:r>
          </a:p>
          <a:p>
            <a:pPr lvl="0" rtl="0">
              <a:spcBef>
                <a:spcPts val="0"/>
              </a:spcBef>
              <a:buNone/>
            </a:pPr>
            <a:r>
              <a:rPr lang="en-US" sz="1800"/>
              <a:t>Savings from water usage and heating the water</a:t>
            </a:r>
          </a:p>
          <a:p>
            <a:pPr lvl="0" rtl="0">
              <a:spcBef>
                <a:spcPts val="0"/>
              </a:spcBef>
              <a:buNone/>
            </a:pPr>
            <a:r>
              <a:rPr lang="en-US" sz="1800"/>
              <a:t>Initial cost in countdown self timers</a:t>
            </a:r>
          </a:p>
        </p:txBody>
      </p:sp>
      <p:sp>
        <p:nvSpPr>
          <p:cNvPr id="803" name="Shape 803"/>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1" name="Shape 811"/>
        <p:cNvGrpSpPr/>
        <p:nvPr/>
      </p:nvGrpSpPr>
      <p:grpSpPr>
        <a:xfrm>
          <a:off x="0" y="0"/>
          <a:ext cx="0" cy="0"/>
          <a:chOff x="0" y="0"/>
          <a:chExt cx="0" cy="0"/>
        </a:xfrm>
      </p:grpSpPr>
      <p:sp>
        <p:nvSpPr>
          <p:cNvPr id="812" name="Shape 812"/>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13" name="Shape 813"/>
          <p:cNvSpPr txBox="1"/>
          <p:nvPr>
            <p:ph idx="1" type="body"/>
          </p:nvPr>
        </p:nvSpPr>
        <p:spPr>
          <a:xfrm>
            <a:off x="914400" y="3359239"/>
            <a:ext cx="7315200" cy="274846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We suggest going for the biggest savings and fastest paybacks first, which is the SB and DVH hallways. One more thing to note is that we did not do anything with motion sensors on the advice of Jack Phillips (too much hassle, spend more time and money fixing and troubleshooting and replacing sensors than they are worth). However, we think that re-evaluating the possibility of motion-sensors in the hallways would be the next step to take after implementing LED conversions, as hallways had lots of usage time with lots of lights, and motion sensors would make sense in those locations.</a:t>
            </a:r>
          </a:p>
        </p:txBody>
      </p:sp>
      <p:sp>
        <p:nvSpPr>
          <p:cNvPr id="814" name="Shape 814"/>
          <p:cNvSpPr txBox="1"/>
          <p:nvPr>
            <p:ph idx="12" type="sldNum"/>
          </p:nvPr>
        </p:nvSpPr>
        <p:spPr>
          <a:xfrm>
            <a:off x="5179483" y="6630014"/>
            <a:ext cx="3962399" cy="350223"/>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8" name="Shape 818"/>
        <p:cNvGrpSpPr/>
        <p:nvPr/>
      </p:nvGrpSpPr>
      <p:grpSpPr>
        <a:xfrm>
          <a:off x="0" y="0"/>
          <a:ext cx="0" cy="0"/>
          <a:chOff x="0" y="0"/>
          <a:chExt cx="0" cy="0"/>
        </a:xfrm>
      </p:grpSpPr>
      <p:sp>
        <p:nvSpPr>
          <p:cNvPr id="819" name="Shape 819"/>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20" name="Shape 820"/>
          <p:cNvSpPr txBox="1"/>
          <p:nvPr>
            <p:ph idx="1" type="body"/>
          </p:nvPr>
        </p:nvSpPr>
        <p:spPr>
          <a:xfrm>
            <a:off x="914400" y="3359239"/>
            <a:ext cx="7315200" cy="274846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821" name="Shape 821"/>
          <p:cNvSpPr txBox="1"/>
          <p:nvPr>
            <p:ph idx="12" type="sldNum"/>
          </p:nvPr>
        </p:nvSpPr>
        <p:spPr>
          <a:xfrm>
            <a:off x="5179483" y="6630014"/>
            <a:ext cx="3962399" cy="350223"/>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5" name="Shape 825"/>
        <p:cNvGrpSpPr/>
        <p:nvPr/>
      </p:nvGrpSpPr>
      <p:grpSpPr>
        <a:xfrm>
          <a:off x="0" y="0"/>
          <a:ext cx="0" cy="0"/>
          <a:chOff x="0" y="0"/>
          <a:chExt cx="0" cy="0"/>
        </a:xfrm>
      </p:grpSpPr>
      <p:sp>
        <p:nvSpPr>
          <p:cNvPr id="826" name="Shape 826"/>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27" name="Shape 827"/>
          <p:cNvSpPr txBox="1"/>
          <p:nvPr>
            <p:ph idx="1" type="body"/>
          </p:nvPr>
        </p:nvSpPr>
        <p:spPr>
          <a:xfrm>
            <a:off x="914400" y="3359239"/>
            <a:ext cx="7315200" cy="274846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828" name="Shape 828"/>
          <p:cNvSpPr txBox="1"/>
          <p:nvPr>
            <p:ph idx="12" type="sldNum"/>
          </p:nvPr>
        </p:nvSpPr>
        <p:spPr>
          <a:xfrm>
            <a:off x="5179483" y="6630014"/>
            <a:ext cx="3962399" cy="350223"/>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2478088" y="873125"/>
            <a:ext cx="4187700" cy="23559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4" name="Shape 174"/>
          <p:cNvSpPr txBox="1"/>
          <p:nvPr>
            <p:ph idx="1" type="body"/>
          </p:nvPr>
        </p:nvSpPr>
        <p:spPr>
          <a:xfrm>
            <a:off x="914400" y="3359239"/>
            <a:ext cx="7315200" cy="2748599"/>
          </a:xfrm>
          <a:prstGeom prst="rect">
            <a:avLst/>
          </a:prstGeom>
        </p:spPr>
        <p:txBody>
          <a:bodyPr anchorCtr="0" anchor="t" bIns="91425" lIns="91425" rIns="91425" tIns="91425">
            <a:noAutofit/>
          </a:bodyPr>
          <a:lstStyle/>
          <a:p>
            <a:pPr lvl="0">
              <a:spcBef>
                <a:spcPts val="0"/>
              </a:spcBef>
              <a:buNone/>
            </a:pPr>
            <a:r>
              <a:t/>
            </a:r>
            <a:endParaRPr/>
          </a:p>
        </p:txBody>
      </p:sp>
      <p:sp>
        <p:nvSpPr>
          <p:cNvPr id="175" name="Shape 175"/>
          <p:cNvSpPr txBox="1"/>
          <p:nvPr>
            <p:ph idx="12" type="sldNum"/>
          </p:nvPr>
        </p:nvSpPr>
        <p:spPr>
          <a:xfrm>
            <a:off x="5179483" y="6630014"/>
            <a:ext cx="3962399" cy="3501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txBox="1"/>
          <p:nvPr>
            <p:ph idx="1" type="body"/>
          </p:nvPr>
        </p:nvSpPr>
        <p:spPr>
          <a:xfrm>
            <a:off x="914400" y="3359239"/>
            <a:ext cx="7315200" cy="2748469"/>
          </a:xfrm>
          <a:prstGeom prst="rect">
            <a:avLst/>
          </a:prstGeom>
        </p:spPr>
        <p:txBody>
          <a:bodyPr anchorCtr="0" anchor="t" bIns="91425" lIns="91425" rIns="91425" tIns="91425">
            <a:noAutofit/>
          </a:bodyPr>
          <a:lstStyle/>
          <a:p>
            <a:pPr lvl="0">
              <a:spcBef>
                <a:spcPts val="0"/>
              </a:spcBef>
              <a:buNone/>
            </a:pPr>
            <a:r>
              <a:t/>
            </a:r>
            <a:endParaRPr/>
          </a:p>
        </p:txBody>
      </p:sp>
      <p:sp>
        <p:nvSpPr>
          <p:cNvPr id="180" name="Shape 180"/>
          <p:cNvSpPr/>
          <p:nvPr>
            <p:ph idx="2" type="sldImg"/>
          </p:nvPr>
        </p:nvSpPr>
        <p:spPr>
          <a:xfrm>
            <a:off x="2478088" y="873125"/>
            <a:ext cx="4187824" cy="235584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28" name="Shape 28"/>
        <p:cNvGrpSpPr/>
        <p:nvPr/>
      </p:nvGrpSpPr>
      <p:grpSpPr>
        <a:xfrm>
          <a:off x="0" y="0"/>
          <a:ext cx="0" cy="0"/>
          <a:chOff x="0" y="0"/>
          <a:chExt cx="0" cy="0"/>
        </a:xfrm>
      </p:grpSpPr>
      <p:sp>
        <p:nvSpPr>
          <p:cNvPr id="29" name="Shape 29"/>
          <p:cNvSpPr/>
          <p:nvPr/>
        </p:nvSpPr>
        <p:spPr>
          <a:xfrm flipH="1" rot="10800000">
            <a:off x="7213577" y="3810000"/>
            <a:ext cx="4978424" cy="91087"/>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0" name="Shape 30"/>
          <p:cNvSpPr/>
          <p:nvPr/>
        </p:nvSpPr>
        <p:spPr>
          <a:xfrm flipH="1" rot="10800000">
            <a:off x="7213600" y="3897009"/>
            <a:ext cx="4978400" cy="192023"/>
          </a:xfrm>
          <a:prstGeom prst="rect">
            <a:avLst/>
          </a:prstGeom>
          <a:solidFill>
            <a:schemeClr val="accent2">
              <a:alpha val="49803"/>
            </a:schemeClr>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1" name="Shape 31"/>
          <p:cNvSpPr/>
          <p:nvPr/>
        </p:nvSpPr>
        <p:spPr>
          <a:xfrm flipH="1" rot="10800000">
            <a:off x="7213600" y="4115166"/>
            <a:ext cx="4978400" cy="9143"/>
          </a:xfrm>
          <a:prstGeom prst="rect">
            <a:avLst/>
          </a:prstGeom>
          <a:solidFill>
            <a:schemeClr val="accent2">
              <a:alpha val="64705"/>
            </a:schemeClr>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2" name="Shape 32"/>
          <p:cNvSpPr/>
          <p:nvPr/>
        </p:nvSpPr>
        <p:spPr>
          <a:xfrm flipH="1" rot="10800000">
            <a:off x="7213600" y="4164403"/>
            <a:ext cx="2621279" cy="18287"/>
          </a:xfrm>
          <a:prstGeom prst="rect">
            <a:avLst/>
          </a:prstGeom>
          <a:solidFill>
            <a:schemeClr val="accent2">
              <a:alpha val="60000"/>
            </a:schemeClr>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3" name="Shape 33"/>
          <p:cNvSpPr/>
          <p:nvPr/>
        </p:nvSpPr>
        <p:spPr>
          <a:xfrm flipH="1" rot="10800000">
            <a:off x="7213600" y="4199572"/>
            <a:ext cx="2621279" cy="9143"/>
          </a:xfrm>
          <a:prstGeom prst="rect">
            <a:avLst/>
          </a:prstGeom>
          <a:solidFill>
            <a:schemeClr val="accent2">
              <a:alpha val="64705"/>
            </a:schemeClr>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4" name="Shape 34"/>
          <p:cNvSpPr/>
          <p:nvPr/>
        </p:nvSpPr>
        <p:spPr>
          <a:xfrm>
            <a:off x="7213600" y="3962400"/>
            <a:ext cx="4084319" cy="27431"/>
          </a:xfrm>
          <a:prstGeom prst="roundRect">
            <a:avLst>
              <a:gd fmla="val 16667" name="adj"/>
            </a:avLst>
          </a:prstGeom>
          <a:gradFill>
            <a:gsLst>
              <a:gs pos="0">
                <a:srgbClr val="262626"/>
              </a:gs>
              <a:gs pos="17000">
                <a:srgbClr val="262626"/>
              </a:gs>
              <a:gs pos="56000">
                <a:srgbClr val="3F3F3F"/>
              </a:gs>
              <a:gs pos="94000">
                <a:srgbClr val="595959"/>
              </a:gs>
              <a:gs pos="100000">
                <a:srgbClr val="595959"/>
              </a:gs>
            </a:gsLst>
            <a:lin ang="5400000" scaled="0"/>
          </a:gra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5" name="Shape 35"/>
          <p:cNvSpPr/>
          <p:nvPr/>
        </p:nvSpPr>
        <p:spPr>
          <a:xfrm>
            <a:off x="9835342" y="4060982"/>
            <a:ext cx="2133599" cy="36575"/>
          </a:xfrm>
          <a:prstGeom prst="roundRect">
            <a:avLst>
              <a:gd fmla="val 16667" name="adj"/>
            </a:avLst>
          </a:prstGeom>
          <a:gradFill>
            <a:gsLst>
              <a:gs pos="0">
                <a:srgbClr val="262626"/>
              </a:gs>
              <a:gs pos="17000">
                <a:srgbClr val="262626"/>
              </a:gs>
              <a:gs pos="56000">
                <a:srgbClr val="3F3F3F"/>
              </a:gs>
              <a:gs pos="94000">
                <a:srgbClr val="595959"/>
              </a:gs>
              <a:gs pos="100000">
                <a:srgbClr val="595959"/>
              </a:gs>
            </a:gsLst>
            <a:lin ang="5400000" scaled="0"/>
          </a:gra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6" name="Shape 36"/>
          <p:cNvSpPr/>
          <p:nvPr/>
        </p:nvSpPr>
        <p:spPr>
          <a:xfrm>
            <a:off x="0" y="3649662"/>
            <a:ext cx="12192000" cy="244170"/>
          </a:xfrm>
          <a:prstGeom prst="rect">
            <a:avLst/>
          </a:prstGeom>
          <a:solidFill>
            <a:schemeClr val="accent2">
              <a:alpha val="49803"/>
            </a:schemeClr>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7" name="Shape 37"/>
          <p:cNvSpPr/>
          <p:nvPr/>
        </p:nvSpPr>
        <p:spPr>
          <a:xfrm>
            <a:off x="0" y="3675528"/>
            <a:ext cx="12192000" cy="140677"/>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8" name="Shape 38"/>
          <p:cNvSpPr/>
          <p:nvPr/>
        </p:nvSpPr>
        <p:spPr>
          <a:xfrm flipH="1" rot="10800000">
            <a:off x="8552067" y="3643089"/>
            <a:ext cx="3639932" cy="248432"/>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39" name="Shape 39"/>
          <p:cNvSpPr/>
          <p:nvPr/>
        </p:nvSpPr>
        <p:spPr>
          <a:xfrm>
            <a:off x="0" y="0"/>
            <a:ext cx="12192000" cy="3701699"/>
          </a:xfrm>
          <a:prstGeom prst="rect">
            <a:avLst/>
          </a:prstGeom>
          <a:solidFill>
            <a:schemeClr val="lt2"/>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40" name="Shape 40"/>
          <p:cNvSpPr txBox="1"/>
          <p:nvPr>
            <p:ph idx="10" type="dt"/>
          </p:nvPr>
        </p:nvSpPr>
        <p:spPr>
          <a:xfrm>
            <a:off x="8940800" y="4206239"/>
            <a:ext cx="1280159" cy="457200"/>
          </a:xfrm>
          <a:prstGeom prst="rect">
            <a:avLst/>
          </a:prstGeom>
          <a:noFill/>
          <a:ln>
            <a:noFill/>
          </a:ln>
        </p:spPr>
        <p:txBody>
          <a:bodyPr anchorCtr="0" anchor="t" bIns="91425" lIns="91425" rIns="91425" tIns="91425"/>
          <a:lstStyle>
            <a:lvl1pPr indent="0" lvl="0" marL="0" marR="0" rtl="0" algn="l">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41" name="Shape 41"/>
          <p:cNvSpPr txBox="1"/>
          <p:nvPr>
            <p:ph idx="11" type="ftr"/>
          </p:nvPr>
        </p:nvSpPr>
        <p:spPr>
          <a:xfrm>
            <a:off x="7213600" y="4205287"/>
            <a:ext cx="1727199" cy="457200"/>
          </a:xfrm>
          <a:prstGeom prst="rect">
            <a:avLst/>
          </a:prstGeom>
          <a:noFill/>
          <a:ln>
            <a:noFill/>
          </a:ln>
        </p:spPr>
        <p:txBody>
          <a:bodyPr anchorCtr="0" anchor="t" bIns="91425" lIns="91425" rIns="91425" tIns="91425"/>
          <a:lstStyle>
            <a:lvl1pPr indent="0" lvl="0" marL="0" marR="0" rtl="0" algn="r">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42" name="Shape 42"/>
          <p:cNvSpPr txBox="1"/>
          <p:nvPr>
            <p:ph idx="12" type="sldNum"/>
          </p:nvPr>
        </p:nvSpPr>
        <p:spPr>
          <a:xfrm>
            <a:off x="11093450" y="1135"/>
            <a:ext cx="996949" cy="36575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800" u="none" cap="none" strike="noStrike">
                <a:solidFill>
                  <a:schemeClr val="dk1"/>
                </a:solidFill>
                <a:latin typeface="Calibri"/>
                <a:ea typeface="Calibri"/>
                <a:cs typeface="Calibri"/>
                <a:sym typeface="Calibri"/>
              </a:rPr>
              <a:t>‹#›</a:t>
            </a:fld>
          </a:p>
        </p:txBody>
      </p:sp>
      <p:sp>
        <p:nvSpPr>
          <p:cNvPr id="43" name="Shape 43"/>
          <p:cNvSpPr txBox="1"/>
          <p:nvPr>
            <p:ph idx="1" type="subTitle"/>
          </p:nvPr>
        </p:nvSpPr>
        <p:spPr>
          <a:xfrm>
            <a:off x="609600" y="3899937"/>
            <a:ext cx="6603999" cy="1752600"/>
          </a:xfrm>
          <a:prstGeom prst="rect">
            <a:avLst/>
          </a:prstGeom>
          <a:noFill/>
          <a:ln>
            <a:noFill/>
          </a:ln>
        </p:spPr>
        <p:txBody>
          <a:bodyPr anchorCtr="0" anchor="t" bIns="91425" lIns="91425" rIns="91425" tIns="91425"/>
          <a:lstStyle>
            <a:lvl1pPr indent="-507" lvl="0" marL="64008" marR="0" rtl="0" algn="l">
              <a:spcBef>
                <a:spcPts val="300"/>
              </a:spcBef>
              <a:buClr>
                <a:schemeClr val="accent3"/>
              </a:buClr>
              <a:buFont typeface="Georgia"/>
              <a:buNone/>
              <a:defRPr b="0" i="0" sz="2400" u="none" cap="none" strike="noStrike">
                <a:solidFill>
                  <a:schemeClr val="lt2"/>
                </a:solidFill>
                <a:latin typeface="Calibri"/>
                <a:ea typeface="Calibri"/>
                <a:cs typeface="Calibri"/>
                <a:sym typeface="Calibri"/>
              </a:defRPr>
            </a:lvl1pPr>
            <a:lvl2pPr indent="0" lvl="1" marL="457200" marR="0" rtl="0" algn="ctr">
              <a:spcBef>
                <a:spcPts val="300"/>
              </a:spcBef>
              <a:buClr>
                <a:schemeClr val="accent2"/>
              </a:buClr>
              <a:buFont typeface="Georgia"/>
              <a:buNone/>
              <a:defRPr b="0" i="0" sz="2600" u="none" cap="none" strike="noStrike">
                <a:solidFill>
                  <a:schemeClr val="lt2"/>
                </a:solidFill>
                <a:latin typeface="Calibri"/>
                <a:ea typeface="Calibri"/>
                <a:cs typeface="Calibri"/>
                <a:sym typeface="Calibri"/>
              </a:defRPr>
            </a:lvl2pPr>
            <a:lvl3pPr indent="0" lvl="2" marL="914400" marR="0" rtl="0" algn="ctr">
              <a:spcBef>
                <a:spcPts val="300"/>
              </a:spcBef>
              <a:buClr>
                <a:schemeClr val="accent1"/>
              </a:buClr>
              <a:buFont typeface="Noto Sans Symbols"/>
              <a:buNone/>
              <a:defRPr b="0" i="0" sz="2400" u="none" cap="none" strike="noStrike">
                <a:solidFill>
                  <a:schemeClr val="lt2"/>
                </a:solidFill>
                <a:latin typeface="Calibri"/>
                <a:ea typeface="Calibri"/>
                <a:cs typeface="Calibri"/>
                <a:sym typeface="Calibri"/>
              </a:defRPr>
            </a:lvl3pPr>
            <a:lvl4pPr indent="0" lvl="3" marL="1371600" marR="0" rtl="0" algn="ctr">
              <a:spcBef>
                <a:spcPts val="300"/>
              </a:spcBef>
              <a:buClr>
                <a:schemeClr val="accent1"/>
              </a:buClr>
              <a:buFont typeface="Noto Sans Symbols"/>
              <a:buNone/>
              <a:defRPr b="0" i="0" sz="2200" u="none" cap="none" strike="noStrike">
                <a:solidFill>
                  <a:schemeClr val="lt2"/>
                </a:solidFill>
                <a:latin typeface="Calibri"/>
                <a:ea typeface="Calibri"/>
                <a:cs typeface="Calibri"/>
                <a:sym typeface="Calibri"/>
              </a:defRPr>
            </a:lvl4pPr>
            <a:lvl5pPr indent="0" lvl="4" marL="1828800" marR="0" rtl="0" algn="ctr">
              <a:spcBef>
                <a:spcPts val="300"/>
              </a:spcBef>
              <a:buClr>
                <a:schemeClr val="accent1"/>
              </a:buClr>
              <a:buFont typeface="Noto Sans Symbols"/>
              <a:buNone/>
              <a:defRPr b="0" i="0" sz="2000" u="none" cap="none" strike="noStrike">
                <a:solidFill>
                  <a:schemeClr val="lt2"/>
                </a:solidFill>
                <a:latin typeface="Calibri"/>
                <a:ea typeface="Calibri"/>
                <a:cs typeface="Calibri"/>
                <a:sym typeface="Calibri"/>
              </a:defRPr>
            </a:lvl5pPr>
            <a:lvl6pPr indent="0" lvl="5" marL="2286000" marR="0" rtl="0" algn="ctr">
              <a:spcBef>
                <a:spcPts val="300"/>
              </a:spcBef>
              <a:buClr>
                <a:schemeClr val="accent1"/>
              </a:buClr>
              <a:buFont typeface="Noto Sans Symbols"/>
              <a:buNone/>
              <a:defRPr b="0" i="0" sz="1800" u="none" cap="none" strike="noStrike">
                <a:solidFill>
                  <a:schemeClr val="lt2"/>
                </a:solidFill>
                <a:latin typeface="Calibri"/>
                <a:ea typeface="Calibri"/>
                <a:cs typeface="Calibri"/>
                <a:sym typeface="Calibri"/>
              </a:defRPr>
            </a:lvl6pPr>
            <a:lvl7pPr indent="0" lvl="6" marL="2743200" marR="0" rtl="0" algn="ctr">
              <a:spcBef>
                <a:spcPts val="300"/>
              </a:spcBef>
              <a:buClr>
                <a:schemeClr val="accent1"/>
              </a:buClr>
              <a:buFont typeface="Noto Sans Symbols"/>
              <a:buNone/>
              <a:defRPr b="0" i="0" sz="1600" u="none" cap="none" strike="noStrike">
                <a:solidFill>
                  <a:schemeClr val="lt2"/>
                </a:solidFill>
                <a:latin typeface="Calibri"/>
                <a:ea typeface="Calibri"/>
                <a:cs typeface="Calibri"/>
                <a:sym typeface="Calibri"/>
              </a:defRPr>
            </a:lvl7pPr>
            <a:lvl8pPr indent="0" lvl="7" marL="3200400" marR="0" rtl="0" algn="ctr">
              <a:spcBef>
                <a:spcPts val="300"/>
              </a:spcBef>
              <a:buClr>
                <a:schemeClr val="accent1"/>
              </a:buClr>
              <a:buFont typeface="Noto Sans Symbols"/>
              <a:buNone/>
              <a:defRPr b="0" i="0" sz="1500" u="none" cap="none" strike="noStrike">
                <a:solidFill>
                  <a:schemeClr val="lt2"/>
                </a:solidFill>
                <a:latin typeface="Calibri"/>
                <a:ea typeface="Calibri"/>
                <a:cs typeface="Calibri"/>
                <a:sym typeface="Calibri"/>
              </a:defRPr>
            </a:lvl8pPr>
            <a:lvl9pPr indent="0" lvl="8" marL="3657600" marR="0" rtl="0" algn="ctr">
              <a:spcBef>
                <a:spcPts val="300"/>
              </a:spcBef>
              <a:buClr>
                <a:schemeClr val="accent1"/>
              </a:buClr>
              <a:buFont typeface="Noto Sans Symbols"/>
              <a:buNone/>
              <a:defRPr b="0" i="0" sz="1400" u="none" cap="none" strike="noStrike">
                <a:solidFill>
                  <a:schemeClr val="lt2"/>
                </a:solidFill>
                <a:latin typeface="Calibri"/>
                <a:ea typeface="Calibri"/>
                <a:cs typeface="Calibri"/>
                <a:sym typeface="Calibri"/>
              </a:defRPr>
            </a:lvl9pPr>
          </a:lstStyle>
          <a:p/>
        </p:txBody>
      </p:sp>
      <p:sp>
        <p:nvSpPr>
          <p:cNvPr id="44" name="Shape 44"/>
          <p:cNvSpPr txBox="1"/>
          <p:nvPr>
            <p:ph type="ctrTitle"/>
          </p:nvPr>
        </p:nvSpPr>
        <p:spPr>
          <a:xfrm>
            <a:off x="609600" y="2401888"/>
            <a:ext cx="11277600" cy="1470024"/>
          </a:xfrm>
          <a:prstGeom prst="rect">
            <a:avLst/>
          </a:prstGeom>
          <a:noFill/>
          <a:ln>
            <a:noFill/>
          </a:ln>
        </p:spPr>
        <p:txBody>
          <a:bodyPr anchorCtr="0" anchor="b" bIns="91425" lIns="91425" rIns="91425" tIns="91425"/>
          <a:lstStyle>
            <a:lvl1pPr indent="0" lvl="0" marL="0" marR="0" rtl="0" algn="l">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marL="0" marR="0" rtl="0" algn="l">
              <a:spcBef>
                <a:spcPts val="0"/>
              </a:spcBef>
              <a:defRPr/>
            </a:lvl2pPr>
            <a:lvl3pPr indent="0" lvl="2" marL="0" marR="0" rtl="0" algn="l">
              <a:spcBef>
                <a:spcPts val="0"/>
              </a:spcBef>
              <a:defRPr/>
            </a:lvl3pPr>
            <a:lvl4pPr indent="0" lvl="3" marL="0" marR="0" rtl="0" algn="l">
              <a:spcBef>
                <a:spcPts val="0"/>
              </a:spcBef>
              <a:defRPr/>
            </a:lvl4pPr>
            <a:lvl5pPr indent="0" lvl="4" marL="0" marR="0" rtl="0" algn="l">
              <a:spcBef>
                <a:spcPts val="0"/>
              </a:spcBef>
              <a:defRPr/>
            </a:lvl5pPr>
            <a:lvl6pPr indent="0" lvl="5" marL="0" marR="0" rtl="0" algn="l">
              <a:spcBef>
                <a:spcPts val="0"/>
              </a:spcBef>
              <a:defRPr/>
            </a:lvl6pPr>
            <a:lvl7pPr indent="0" lvl="6" marL="0" marR="0" rtl="0" algn="l">
              <a:spcBef>
                <a:spcPts val="0"/>
              </a:spcBef>
              <a:defRPr/>
            </a:lvl7pPr>
            <a:lvl8pPr indent="0" lvl="7" marL="0" marR="0" rtl="0" algn="l">
              <a:spcBef>
                <a:spcPts val="0"/>
              </a:spcBef>
              <a:defRPr/>
            </a:lvl8pPr>
            <a:lvl9pPr indent="0" lvl="8" marL="0" marR="0" rtl="0" algn="l">
              <a:spcBef>
                <a:spcPts val="0"/>
              </a:spcBef>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96" name="Shape 96"/>
        <p:cNvGrpSpPr/>
        <p:nvPr/>
      </p:nvGrpSpPr>
      <p:grpSpPr>
        <a:xfrm>
          <a:off x="0" y="0"/>
          <a:ext cx="0" cy="0"/>
          <a:chOff x="0" y="0"/>
          <a:chExt cx="0" cy="0"/>
        </a:xfrm>
      </p:grpSpPr>
      <p:sp>
        <p:nvSpPr>
          <p:cNvPr id="97" name="Shape 97"/>
          <p:cNvSpPr txBox="1"/>
          <p:nvPr>
            <p:ph idx="10" type="dt"/>
          </p:nvPr>
        </p:nvSpPr>
        <p:spPr>
          <a:xfrm>
            <a:off x="8782047" y="612647"/>
            <a:ext cx="1276351" cy="457200"/>
          </a:xfrm>
          <a:prstGeom prst="rect">
            <a:avLst/>
          </a:prstGeom>
          <a:noFill/>
          <a:ln>
            <a:noFill/>
          </a:ln>
        </p:spPr>
        <p:txBody>
          <a:bodyPr anchorCtr="0" anchor="t" bIns="91425" lIns="91425" rIns="91425" tIns="91425"/>
          <a:lstStyle>
            <a:lvl1pPr indent="0" lvl="0" marL="0" marR="0" rtl="0" algn="l">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98" name="Shape 98"/>
          <p:cNvSpPr txBox="1"/>
          <p:nvPr>
            <p:ph idx="11" type="ftr"/>
          </p:nvPr>
        </p:nvSpPr>
        <p:spPr>
          <a:xfrm>
            <a:off x="7010400" y="612647"/>
            <a:ext cx="1767840" cy="457200"/>
          </a:xfrm>
          <a:prstGeom prst="rect">
            <a:avLst/>
          </a:prstGeom>
          <a:noFill/>
          <a:ln>
            <a:noFill/>
          </a:ln>
        </p:spPr>
        <p:txBody>
          <a:bodyPr anchorCtr="0" anchor="t" bIns="91425" lIns="91425" rIns="91425" tIns="91425"/>
          <a:lstStyle>
            <a:lvl1pPr indent="0" lvl="0" marL="0" marR="0" rtl="0" algn="r">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99" name="Shape 99"/>
          <p:cNvSpPr txBox="1"/>
          <p:nvPr>
            <p:ph idx="12" type="sldNum"/>
          </p:nvPr>
        </p:nvSpPr>
        <p:spPr>
          <a:xfrm>
            <a:off x="10899647" y="2271"/>
            <a:ext cx="1016000" cy="36575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800" u="none" cap="none" strike="noStrike">
                <a:solidFill>
                  <a:srgbClr val="FFFFFF"/>
                </a:solidFill>
                <a:latin typeface="Calibri"/>
                <a:ea typeface="Calibri"/>
                <a:cs typeface="Calibri"/>
                <a:sym typeface="Calibri"/>
              </a:rPr>
              <a:t>‹#›</a:t>
            </a:fld>
          </a:p>
        </p:txBody>
      </p:sp>
      <p:sp>
        <p:nvSpPr>
          <p:cNvPr id="100" name="Shape 100"/>
          <p:cNvSpPr txBox="1"/>
          <p:nvPr>
            <p:ph idx="1" type="body"/>
          </p:nvPr>
        </p:nvSpPr>
        <p:spPr>
          <a:xfrm rot="5400000">
            <a:off x="3933444" y="-1074419"/>
            <a:ext cx="4325112" cy="10972799"/>
          </a:xfrm>
          <a:prstGeom prst="rect">
            <a:avLst/>
          </a:prstGeom>
          <a:noFill/>
          <a:ln>
            <a:noFill/>
          </a:ln>
        </p:spPr>
        <p:txBody>
          <a:bodyPr anchorCtr="0" anchor="t" bIns="91425" lIns="91425" rIns="91425" tIns="91425"/>
          <a:lstStyle>
            <a:lvl1pPr indent="-86359" lvl="0" marL="365760" rtl="0" algn="l">
              <a:spcBef>
                <a:spcPts val="300"/>
              </a:spcBef>
              <a:buClr>
                <a:schemeClr val="accent3"/>
              </a:buClr>
              <a:buFont typeface="Georgia"/>
              <a:buChar char="•"/>
              <a:defRPr sz="2800">
                <a:solidFill>
                  <a:schemeClr val="lt2"/>
                </a:solidFill>
                <a:latin typeface="Calibri"/>
                <a:ea typeface="Calibri"/>
                <a:cs typeface="Calibri"/>
                <a:sym typeface="Calibri"/>
              </a:defRPr>
            </a:lvl1pPr>
            <a:lvl2pPr indent="-86868" lvl="1" marL="658368" rtl="0" algn="l">
              <a:spcBef>
                <a:spcPts val="300"/>
              </a:spcBef>
              <a:buClr>
                <a:schemeClr val="accent2"/>
              </a:buClr>
              <a:buFont typeface="Georgia"/>
              <a:buChar char="▫"/>
              <a:defRPr sz="2600">
                <a:solidFill>
                  <a:schemeClr val="lt2"/>
                </a:solidFill>
                <a:latin typeface="Calibri"/>
                <a:ea typeface="Calibri"/>
                <a:cs typeface="Calibri"/>
                <a:sym typeface="Calibri"/>
              </a:defRPr>
            </a:lvl2pPr>
            <a:lvl3pPr indent="-72644" lvl="2" marL="923544" rtl="0" algn="l">
              <a:spcBef>
                <a:spcPts val="300"/>
              </a:spcBef>
              <a:buClr>
                <a:schemeClr val="accent1"/>
              </a:buClr>
              <a:buFont typeface="Noto Sans Symbols"/>
              <a:buChar char="⚫"/>
              <a:defRPr sz="2400">
                <a:solidFill>
                  <a:schemeClr val="lt2"/>
                </a:solidFill>
                <a:latin typeface="Calibri"/>
                <a:ea typeface="Calibri"/>
                <a:cs typeface="Calibri"/>
                <a:sym typeface="Calibri"/>
              </a:defRPr>
            </a:lvl3pPr>
            <a:lvl4pPr indent="-61975" lvl="3" marL="1179576" rtl="0" algn="l">
              <a:spcBef>
                <a:spcPts val="300"/>
              </a:spcBef>
              <a:buClr>
                <a:schemeClr val="accent1"/>
              </a:buClr>
              <a:buFont typeface="Noto Sans Symbols"/>
              <a:buChar char="⚫"/>
              <a:defRPr sz="2200">
                <a:solidFill>
                  <a:schemeClr val="lt2"/>
                </a:solidFill>
                <a:latin typeface="Calibri"/>
                <a:ea typeface="Calibri"/>
                <a:cs typeface="Calibri"/>
                <a:sym typeface="Calibri"/>
              </a:defRPr>
            </a:lvl4pPr>
            <a:lvl5pPr indent="-56388" lvl="4" marL="1389888" rtl="0" algn="l">
              <a:spcBef>
                <a:spcPts val="300"/>
              </a:spcBef>
              <a:buClr>
                <a:schemeClr val="accent1"/>
              </a:buClr>
              <a:buFont typeface="Noto Sans Symbols"/>
              <a:buChar char="⚫"/>
              <a:defRPr sz="2000">
                <a:solidFill>
                  <a:schemeClr val="lt2"/>
                </a:solidFill>
                <a:latin typeface="Calibri"/>
                <a:ea typeface="Calibri"/>
                <a:cs typeface="Calibri"/>
                <a:sym typeface="Calibri"/>
              </a:defRPr>
            </a:lvl5pPr>
            <a:lvl6pPr indent="-72644" lvl="5" marL="1609344" rtl="0" algn="l">
              <a:spcBef>
                <a:spcPts val="300"/>
              </a:spcBef>
              <a:buClr>
                <a:schemeClr val="accent1"/>
              </a:buClr>
              <a:buFont typeface="Noto Sans Symbols"/>
              <a:buChar char="⚫"/>
              <a:defRPr sz="1800">
                <a:solidFill>
                  <a:schemeClr val="lt2"/>
                </a:solidFill>
                <a:latin typeface="Calibri"/>
                <a:ea typeface="Calibri"/>
                <a:cs typeface="Calibri"/>
                <a:sym typeface="Calibri"/>
              </a:defRPr>
            </a:lvl6pPr>
            <a:lvl7pPr indent="-88900" lvl="6" marL="1828800" rtl="0" algn="l">
              <a:spcBef>
                <a:spcPts val="300"/>
              </a:spcBef>
              <a:buClr>
                <a:schemeClr val="accent1"/>
              </a:buClr>
              <a:buFont typeface="Noto Sans Symbols"/>
              <a:buChar char="⚫"/>
              <a:defRPr sz="1600">
                <a:solidFill>
                  <a:schemeClr val="lt2"/>
                </a:solidFill>
                <a:latin typeface="Calibri"/>
                <a:ea typeface="Calibri"/>
                <a:cs typeface="Calibri"/>
                <a:sym typeface="Calibri"/>
              </a:defRPr>
            </a:lvl7pPr>
            <a:lvl8pPr indent="-93217" lvl="7" marL="2029968" rtl="0" algn="l">
              <a:spcBef>
                <a:spcPts val="300"/>
              </a:spcBef>
              <a:buClr>
                <a:schemeClr val="accent1"/>
              </a:buClr>
              <a:buFont typeface="Noto Sans Symbols"/>
              <a:buChar char="⚫"/>
              <a:defRPr sz="1500">
                <a:solidFill>
                  <a:schemeClr val="lt2"/>
                </a:solidFill>
                <a:latin typeface="Calibri"/>
                <a:ea typeface="Calibri"/>
                <a:cs typeface="Calibri"/>
                <a:sym typeface="Calibri"/>
              </a:defRPr>
            </a:lvl8pPr>
            <a:lvl9pPr indent="-93979" lvl="8" marL="2240280" rtl="0" algn="l">
              <a:spcBef>
                <a:spcPts val="300"/>
              </a:spcBef>
              <a:buClr>
                <a:schemeClr val="accent1"/>
              </a:buClr>
              <a:buFont typeface="Noto Sans Symbols"/>
              <a:buChar char="⚫"/>
              <a:defRPr sz="1400">
                <a:solidFill>
                  <a:schemeClr val="lt2"/>
                </a:solidFill>
                <a:latin typeface="Calibri"/>
                <a:ea typeface="Calibri"/>
                <a:cs typeface="Calibri"/>
                <a:sym typeface="Calibri"/>
              </a:defRPr>
            </a:lvl9pPr>
          </a:lstStyle>
          <a:p/>
        </p:txBody>
      </p:sp>
      <p:sp>
        <p:nvSpPr>
          <p:cNvPr id="101" name="Shape 101"/>
          <p:cNvSpPr txBox="1"/>
          <p:nvPr>
            <p:ph type="title"/>
          </p:nvPr>
        </p:nvSpPr>
        <p:spPr>
          <a:xfrm>
            <a:off x="609600" y="1143000"/>
            <a:ext cx="10972799" cy="1066799"/>
          </a:xfrm>
          <a:prstGeom prst="rect">
            <a:avLst/>
          </a:prstGeom>
          <a:noFill/>
          <a:ln>
            <a:noFill/>
          </a:ln>
        </p:spPr>
        <p:txBody>
          <a:bodyPr anchorCtr="0" anchor="ctr" bIns="91425" lIns="91425" rIns="91425" tIns="91425"/>
          <a:lstStyle>
            <a:lvl1pPr lvl="0" rtl="0" algn="l">
              <a:spcBef>
                <a:spcPts val="0"/>
              </a:spcBef>
              <a:buClr>
                <a:schemeClr val="lt2"/>
              </a:buClr>
              <a:buFont typeface="Calibri"/>
              <a:buNone/>
              <a:defRPr sz="4000">
                <a:solidFill>
                  <a:schemeClr val="lt2"/>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02" name="Shape 102"/>
        <p:cNvGrpSpPr/>
        <p:nvPr/>
      </p:nvGrpSpPr>
      <p:grpSpPr>
        <a:xfrm>
          <a:off x="0" y="0"/>
          <a:ext cx="0" cy="0"/>
          <a:chOff x="0" y="0"/>
          <a:chExt cx="0" cy="0"/>
        </a:xfrm>
      </p:grpSpPr>
      <p:sp>
        <p:nvSpPr>
          <p:cNvPr id="103" name="Shape 103"/>
          <p:cNvSpPr txBox="1"/>
          <p:nvPr>
            <p:ph idx="10" type="dt"/>
          </p:nvPr>
        </p:nvSpPr>
        <p:spPr>
          <a:xfrm>
            <a:off x="8782047" y="612647"/>
            <a:ext cx="1276351" cy="457200"/>
          </a:xfrm>
          <a:prstGeom prst="rect">
            <a:avLst/>
          </a:prstGeom>
          <a:noFill/>
          <a:ln>
            <a:noFill/>
          </a:ln>
        </p:spPr>
        <p:txBody>
          <a:bodyPr anchorCtr="0" anchor="t" bIns="91425" lIns="91425" rIns="91425" tIns="91425"/>
          <a:lstStyle>
            <a:lvl1pPr indent="0" lvl="0" marL="0" marR="0" rtl="0" algn="l">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104" name="Shape 104"/>
          <p:cNvSpPr txBox="1"/>
          <p:nvPr>
            <p:ph idx="11" type="ftr"/>
          </p:nvPr>
        </p:nvSpPr>
        <p:spPr>
          <a:xfrm>
            <a:off x="7010400" y="612647"/>
            <a:ext cx="1767840" cy="457200"/>
          </a:xfrm>
          <a:prstGeom prst="rect">
            <a:avLst/>
          </a:prstGeom>
          <a:noFill/>
          <a:ln>
            <a:noFill/>
          </a:ln>
        </p:spPr>
        <p:txBody>
          <a:bodyPr anchorCtr="0" anchor="t" bIns="91425" lIns="91425" rIns="91425" tIns="91425"/>
          <a:lstStyle>
            <a:lvl1pPr indent="0" lvl="0" marL="0" marR="0" rtl="0" algn="r">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105" name="Shape 105"/>
          <p:cNvSpPr txBox="1"/>
          <p:nvPr>
            <p:ph idx="12" type="sldNum"/>
          </p:nvPr>
        </p:nvSpPr>
        <p:spPr>
          <a:xfrm>
            <a:off x="10899647" y="2271"/>
            <a:ext cx="1016000" cy="36575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800" u="none" cap="none" strike="noStrike">
                <a:solidFill>
                  <a:srgbClr val="FFFFFF"/>
                </a:solidFill>
                <a:latin typeface="Calibri"/>
                <a:ea typeface="Calibri"/>
                <a:cs typeface="Calibri"/>
                <a:sym typeface="Calibri"/>
              </a:rPr>
              <a:t>‹#›</a:t>
            </a:fld>
          </a:p>
        </p:txBody>
      </p:sp>
      <p:sp>
        <p:nvSpPr>
          <p:cNvPr id="106" name="Shape 106"/>
          <p:cNvSpPr txBox="1"/>
          <p:nvPr>
            <p:ph idx="1" type="body"/>
          </p:nvPr>
        </p:nvSpPr>
        <p:spPr>
          <a:xfrm rot="5400000">
            <a:off x="2051049" y="-298450"/>
            <a:ext cx="5448300" cy="8331200"/>
          </a:xfrm>
          <a:prstGeom prst="rect">
            <a:avLst/>
          </a:prstGeom>
          <a:noFill/>
          <a:ln>
            <a:noFill/>
          </a:ln>
        </p:spPr>
        <p:txBody>
          <a:bodyPr anchorCtr="0" anchor="t" bIns="91425" lIns="91425" rIns="91425" tIns="91425"/>
          <a:lstStyle>
            <a:lvl1pPr indent="-86359" lvl="0" marL="365760" rtl="0" algn="l">
              <a:spcBef>
                <a:spcPts val="300"/>
              </a:spcBef>
              <a:buClr>
                <a:schemeClr val="accent3"/>
              </a:buClr>
              <a:buFont typeface="Georgia"/>
              <a:buChar char="•"/>
              <a:defRPr sz="2800">
                <a:solidFill>
                  <a:schemeClr val="lt2"/>
                </a:solidFill>
                <a:latin typeface="Calibri"/>
                <a:ea typeface="Calibri"/>
                <a:cs typeface="Calibri"/>
                <a:sym typeface="Calibri"/>
              </a:defRPr>
            </a:lvl1pPr>
            <a:lvl2pPr indent="-86868" lvl="1" marL="658368" rtl="0" algn="l">
              <a:spcBef>
                <a:spcPts val="300"/>
              </a:spcBef>
              <a:buClr>
                <a:schemeClr val="accent2"/>
              </a:buClr>
              <a:buFont typeface="Georgia"/>
              <a:buChar char="▫"/>
              <a:defRPr sz="2600">
                <a:solidFill>
                  <a:schemeClr val="lt2"/>
                </a:solidFill>
                <a:latin typeface="Calibri"/>
                <a:ea typeface="Calibri"/>
                <a:cs typeface="Calibri"/>
                <a:sym typeface="Calibri"/>
              </a:defRPr>
            </a:lvl2pPr>
            <a:lvl3pPr indent="-72644" lvl="2" marL="923544" rtl="0" algn="l">
              <a:spcBef>
                <a:spcPts val="300"/>
              </a:spcBef>
              <a:buClr>
                <a:schemeClr val="accent1"/>
              </a:buClr>
              <a:buFont typeface="Noto Sans Symbols"/>
              <a:buChar char="⚫"/>
              <a:defRPr sz="2400">
                <a:solidFill>
                  <a:schemeClr val="lt2"/>
                </a:solidFill>
                <a:latin typeface="Calibri"/>
                <a:ea typeface="Calibri"/>
                <a:cs typeface="Calibri"/>
                <a:sym typeface="Calibri"/>
              </a:defRPr>
            </a:lvl3pPr>
            <a:lvl4pPr indent="-61975" lvl="3" marL="1179576" rtl="0" algn="l">
              <a:spcBef>
                <a:spcPts val="300"/>
              </a:spcBef>
              <a:buClr>
                <a:schemeClr val="accent1"/>
              </a:buClr>
              <a:buFont typeface="Noto Sans Symbols"/>
              <a:buChar char="⚫"/>
              <a:defRPr sz="2200">
                <a:solidFill>
                  <a:schemeClr val="lt2"/>
                </a:solidFill>
                <a:latin typeface="Calibri"/>
                <a:ea typeface="Calibri"/>
                <a:cs typeface="Calibri"/>
                <a:sym typeface="Calibri"/>
              </a:defRPr>
            </a:lvl4pPr>
            <a:lvl5pPr indent="-56388" lvl="4" marL="1389888" rtl="0" algn="l">
              <a:spcBef>
                <a:spcPts val="300"/>
              </a:spcBef>
              <a:buClr>
                <a:schemeClr val="accent1"/>
              </a:buClr>
              <a:buFont typeface="Noto Sans Symbols"/>
              <a:buChar char="⚫"/>
              <a:defRPr sz="2000">
                <a:solidFill>
                  <a:schemeClr val="lt2"/>
                </a:solidFill>
                <a:latin typeface="Calibri"/>
                <a:ea typeface="Calibri"/>
                <a:cs typeface="Calibri"/>
                <a:sym typeface="Calibri"/>
              </a:defRPr>
            </a:lvl5pPr>
            <a:lvl6pPr indent="-72644" lvl="5" marL="1609344" rtl="0" algn="l">
              <a:spcBef>
                <a:spcPts val="300"/>
              </a:spcBef>
              <a:buClr>
                <a:schemeClr val="accent1"/>
              </a:buClr>
              <a:buFont typeface="Noto Sans Symbols"/>
              <a:buChar char="⚫"/>
              <a:defRPr sz="1800">
                <a:solidFill>
                  <a:schemeClr val="lt2"/>
                </a:solidFill>
                <a:latin typeface="Calibri"/>
                <a:ea typeface="Calibri"/>
                <a:cs typeface="Calibri"/>
                <a:sym typeface="Calibri"/>
              </a:defRPr>
            </a:lvl6pPr>
            <a:lvl7pPr indent="-88900" lvl="6" marL="1828800" rtl="0" algn="l">
              <a:spcBef>
                <a:spcPts val="300"/>
              </a:spcBef>
              <a:buClr>
                <a:schemeClr val="accent1"/>
              </a:buClr>
              <a:buFont typeface="Noto Sans Symbols"/>
              <a:buChar char="⚫"/>
              <a:defRPr sz="1600">
                <a:solidFill>
                  <a:schemeClr val="lt2"/>
                </a:solidFill>
                <a:latin typeface="Calibri"/>
                <a:ea typeface="Calibri"/>
                <a:cs typeface="Calibri"/>
                <a:sym typeface="Calibri"/>
              </a:defRPr>
            </a:lvl7pPr>
            <a:lvl8pPr indent="-93217" lvl="7" marL="2029968" rtl="0" algn="l">
              <a:spcBef>
                <a:spcPts val="300"/>
              </a:spcBef>
              <a:buClr>
                <a:schemeClr val="accent1"/>
              </a:buClr>
              <a:buFont typeface="Noto Sans Symbols"/>
              <a:buChar char="⚫"/>
              <a:defRPr sz="1500">
                <a:solidFill>
                  <a:schemeClr val="lt2"/>
                </a:solidFill>
                <a:latin typeface="Calibri"/>
                <a:ea typeface="Calibri"/>
                <a:cs typeface="Calibri"/>
                <a:sym typeface="Calibri"/>
              </a:defRPr>
            </a:lvl8pPr>
            <a:lvl9pPr indent="-93979" lvl="8" marL="2240280" rtl="0" algn="l">
              <a:spcBef>
                <a:spcPts val="300"/>
              </a:spcBef>
              <a:buClr>
                <a:schemeClr val="accent1"/>
              </a:buClr>
              <a:buFont typeface="Noto Sans Symbols"/>
              <a:buChar char="⚫"/>
              <a:defRPr sz="1400">
                <a:solidFill>
                  <a:schemeClr val="lt2"/>
                </a:solidFill>
                <a:latin typeface="Calibri"/>
                <a:ea typeface="Calibri"/>
                <a:cs typeface="Calibri"/>
                <a:sym typeface="Calibri"/>
              </a:defRPr>
            </a:lvl9pPr>
          </a:lstStyle>
          <a:p/>
        </p:txBody>
      </p:sp>
      <p:sp>
        <p:nvSpPr>
          <p:cNvPr id="107" name="Shape 107"/>
          <p:cNvSpPr txBox="1"/>
          <p:nvPr>
            <p:ph type="title"/>
          </p:nvPr>
        </p:nvSpPr>
        <p:spPr>
          <a:xfrm rot="5400000">
            <a:off x="7588249" y="2597149"/>
            <a:ext cx="5448300" cy="2540000"/>
          </a:xfrm>
          <a:prstGeom prst="rect">
            <a:avLst/>
          </a:prstGeom>
          <a:noFill/>
          <a:ln>
            <a:noFill/>
          </a:ln>
        </p:spPr>
        <p:txBody>
          <a:bodyPr anchorCtr="0" anchor="ctr" bIns="91425" lIns="91425" rIns="91425" tIns="91425"/>
          <a:lstStyle>
            <a:lvl1pPr lvl="0" rtl="0" algn="l">
              <a:spcBef>
                <a:spcPts val="0"/>
              </a:spcBef>
              <a:buClr>
                <a:schemeClr val="lt2"/>
              </a:buClr>
              <a:buFont typeface="Calibri"/>
              <a:buNone/>
              <a:defRPr sz="4000">
                <a:solidFill>
                  <a:schemeClr val="lt2"/>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45" name="Shape 45"/>
        <p:cNvGrpSpPr/>
        <p:nvPr/>
      </p:nvGrpSpPr>
      <p:grpSpPr>
        <a:xfrm>
          <a:off x="0" y="0"/>
          <a:ext cx="0" cy="0"/>
          <a:chOff x="0" y="0"/>
          <a:chExt cx="0" cy="0"/>
        </a:xfrm>
      </p:grpSpPr>
      <p:sp>
        <p:nvSpPr>
          <p:cNvPr id="46" name="Shape 46"/>
          <p:cNvSpPr txBox="1"/>
          <p:nvPr>
            <p:ph idx="10" type="dt"/>
          </p:nvPr>
        </p:nvSpPr>
        <p:spPr>
          <a:xfrm>
            <a:off x="8782047" y="612647"/>
            <a:ext cx="1276351" cy="457200"/>
          </a:xfrm>
          <a:prstGeom prst="rect">
            <a:avLst/>
          </a:prstGeom>
          <a:noFill/>
          <a:ln>
            <a:noFill/>
          </a:ln>
        </p:spPr>
        <p:txBody>
          <a:bodyPr anchorCtr="0" anchor="t" bIns="91425" lIns="91425" rIns="91425" tIns="91425"/>
          <a:lstStyle>
            <a:lvl1pPr indent="0" lvl="0" marL="0" marR="0" rtl="0" algn="l">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47" name="Shape 47"/>
          <p:cNvSpPr txBox="1"/>
          <p:nvPr>
            <p:ph idx="11" type="ftr"/>
          </p:nvPr>
        </p:nvSpPr>
        <p:spPr>
          <a:xfrm>
            <a:off x="7010400" y="612647"/>
            <a:ext cx="1767840" cy="457200"/>
          </a:xfrm>
          <a:prstGeom prst="rect">
            <a:avLst/>
          </a:prstGeom>
          <a:noFill/>
          <a:ln>
            <a:noFill/>
          </a:ln>
        </p:spPr>
        <p:txBody>
          <a:bodyPr anchorCtr="0" anchor="t" bIns="91425" lIns="91425" rIns="91425" tIns="91425"/>
          <a:lstStyle>
            <a:lvl1pPr indent="0" lvl="0" marL="0" marR="0" rtl="0" algn="r">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48" name="Shape 48"/>
          <p:cNvSpPr txBox="1"/>
          <p:nvPr>
            <p:ph idx="12" type="sldNum"/>
          </p:nvPr>
        </p:nvSpPr>
        <p:spPr>
          <a:xfrm>
            <a:off x="10899647" y="2271"/>
            <a:ext cx="1016000" cy="36575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800" u="none" cap="none" strike="noStrike">
                <a:solidFill>
                  <a:srgbClr val="FFFFFF"/>
                </a:solidFill>
                <a:latin typeface="Calibri"/>
                <a:ea typeface="Calibri"/>
                <a:cs typeface="Calibri"/>
                <a:sym typeface="Calibri"/>
              </a:rPr>
              <a:t>‹#›</a:t>
            </a:fld>
          </a:p>
        </p:txBody>
      </p:sp>
      <p:sp>
        <p:nvSpPr>
          <p:cNvPr id="49" name="Shape 49"/>
          <p:cNvSpPr txBox="1"/>
          <p:nvPr>
            <p:ph idx="1" type="body"/>
          </p:nvPr>
        </p:nvSpPr>
        <p:spPr>
          <a:xfrm>
            <a:off x="609600" y="2249424"/>
            <a:ext cx="10972799" cy="4325112"/>
          </a:xfrm>
          <a:prstGeom prst="rect">
            <a:avLst/>
          </a:prstGeom>
          <a:noFill/>
          <a:ln>
            <a:noFill/>
          </a:ln>
        </p:spPr>
        <p:txBody>
          <a:bodyPr anchorCtr="0" anchor="t" bIns="91425" lIns="91425" rIns="91425" tIns="91425"/>
          <a:lstStyle>
            <a:lvl1pPr indent="-86359" lvl="0" marL="365760" rtl="0" algn="l">
              <a:spcBef>
                <a:spcPts val="300"/>
              </a:spcBef>
              <a:buClr>
                <a:schemeClr val="accent3"/>
              </a:buClr>
              <a:buFont typeface="Georgia"/>
              <a:buChar char="•"/>
              <a:defRPr sz="2800">
                <a:solidFill>
                  <a:schemeClr val="lt2"/>
                </a:solidFill>
                <a:latin typeface="Calibri"/>
                <a:ea typeface="Calibri"/>
                <a:cs typeface="Calibri"/>
                <a:sym typeface="Calibri"/>
              </a:defRPr>
            </a:lvl1pPr>
            <a:lvl2pPr indent="-86868" lvl="1" marL="658368" rtl="0" algn="l">
              <a:spcBef>
                <a:spcPts val="300"/>
              </a:spcBef>
              <a:buClr>
                <a:schemeClr val="accent2"/>
              </a:buClr>
              <a:buFont typeface="Georgia"/>
              <a:buChar char="▫"/>
              <a:defRPr sz="2600">
                <a:solidFill>
                  <a:schemeClr val="lt2"/>
                </a:solidFill>
                <a:latin typeface="Calibri"/>
                <a:ea typeface="Calibri"/>
                <a:cs typeface="Calibri"/>
                <a:sym typeface="Calibri"/>
              </a:defRPr>
            </a:lvl2pPr>
            <a:lvl3pPr indent="-72644" lvl="2" marL="923544" rtl="0" algn="l">
              <a:spcBef>
                <a:spcPts val="300"/>
              </a:spcBef>
              <a:buClr>
                <a:schemeClr val="accent1"/>
              </a:buClr>
              <a:buFont typeface="Noto Sans Symbols"/>
              <a:buChar char="⚫"/>
              <a:defRPr sz="2400">
                <a:solidFill>
                  <a:schemeClr val="lt2"/>
                </a:solidFill>
                <a:latin typeface="Calibri"/>
                <a:ea typeface="Calibri"/>
                <a:cs typeface="Calibri"/>
                <a:sym typeface="Calibri"/>
              </a:defRPr>
            </a:lvl3pPr>
            <a:lvl4pPr indent="-61975" lvl="3" marL="1179576" rtl="0" algn="l">
              <a:spcBef>
                <a:spcPts val="300"/>
              </a:spcBef>
              <a:buClr>
                <a:schemeClr val="accent1"/>
              </a:buClr>
              <a:buFont typeface="Noto Sans Symbols"/>
              <a:buChar char="⚫"/>
              <a:defRPr sz="2200">
                <a:solidFill>
                  <a:schemeClr val="lt2"/>
                </a:solidFill>
                <a:latin typeface="Calibri"/>
                <a:ea typeface="Calibri"/>
                <a:cs typeface="Calibri"/>
                <a:sym typeface="Calibri"/>
              </a:defRPr>
            </a:lvl4pPr>
            <a:lvl5pPr indent="-56388" lvl="4" marL="1389888" rtl="0" algn="l">
              <a:spcBef>
                <a:spcPts val="300"/>
              </a:spcBef>
              <a:buClr>
                <a:schemeClr val="accent1"/>
              </a:buClr>
              <a:buFont typeface="Noto Sans Symbols"/>
              <a:buChar char="⚫"/>
              <a:defRPr sz="2000">
                <a:solidFill>
                  <a:schemeClr val="lt2"/>
                </a:solidFill>
                <a:latin typeface="Calibri"/>
                <a:ea typeface="Calibri"/>
                <a:cs typeface="Calibri"/>
                <a:sym typeface="Calibri"/>
              </a:defRPr>
            </a:lvl5pPr>
            <a:lvl6pPr indent="-72644" lvl="5" marL="1609344" rtl="0" algn="l">
              <a:spcBef>
                <a:spcPts val="300"/>
              </a:spcBef>
              <a:buClr>
                <a:schemeClr val="accent1"/>
              </a:buClr>
              <a:buFont typeface="Noto Sans Symbols"/>
              <a:buChar char="⚫"/>
              <a:defRPr sz="1800">
                <a:solidFill>
                  <a:schemeClr val="lt2"/>
                </a:solidFill>
                <a:latin typeface="Calibri"/>
                <a:ea typeface="Calibri"/>
                <a:cs typeface="Calibri"/>
                <a:sym typeface="Calibri"/>
              </a:defRPr>
            </a:lvl6pPr>
            <a:lvl7pPr indent="-88900" lvl="6" marL="1828800" rtl="0" algn="l">
              <a:spcBef>
                <a:spcPts val="300"/>
              </a:spcBef>
              <a:buClr>
                <a:schemeClr val="accent1"/>
              </a:buClr>
              <a:buFont typeface="Noto Sans Symbols"/>
              <a:buChar char="⚫"/>
              <a:defRPr sz="1600">
                <a:solidFill>
                  <a:schemeClr val="lt2"/>
                </a:solidFill>
                <a:latin typeface="Calibri"/>
                <a:ea typeface="Calibri"/>
                <a:cs typeface="Calibri"/>
                <a:sym typeface="Calibri"/>
              </a:defRPr>
            </a:lvl7pPr>
            <a:lvl8pPr indent="-93217" lvl="7" marL="2029968" rtl="0" algn="l">
              <a:spcBef>
                <a:spcPts val="300"/>
              </a:spcBef>
              <a:buClr>
                <a:schemeClr val="accent1"/>
              </a:buClr>
              <a:buFont typeface="Noto Sans Symbols"/>
              <a:buChar char="⚫"/>
              <a:defRPr sz="1500">
                <a:solidFill>
                  <a:schemeClr val="lt2"/>
                </a:solidFill>
                <a:latin typeface="Calibri"/>
                <a:ea typeface="Calibri"/>
                <a:cs typeface="Calibri"/>
                <a:sym typeface="Calibri"/>
              </a:defRPr>
            </a:lvl8pPr>
            <a:lvl9pPr indent="-93979" lvl="8" marL="2240280" rtl="0" algn="l">
              <a:spcBef>
                <a:spcPts val="300"/>
              </a:spcBef>
              <a:buClr>
                <a:schemeClr val="accent1"/>
              </a:buClr>
              <a:buFont typeface="Noto Sans Symbols"/>
              <a:buChar char="⚫"/>
              <a:defRPr sz="1400">
                <a:solidFill>
                  <a:schemeClr val="lt2"/>
                </a:solidFill>
                <a:latin typeface="Calibri"/>
                <a:ea typeface="Calibri"/>
                <a:cs typeface="Calibri"/>
                <a:sym typeface="Calibri"/>
              </a:defRPr>
            </a:lvl9pPr>
          </a:lstStyle>
          <a:p/>
        </p:txBody>
      </p:sp>
      <p:sp>
        <p:nvSpPr>
          <p:cNvPr id="50" name="Shape 50"/>
          <p:cNvSpPr txBox="1"/>
          <p:nvPr>
            <p:ph type="title"/>
          </p:nvPr>
        </p:nvSpPr>
        <p:spPr>
          <a:xfrm>
            <a:off x="609600" y="1143000"/>
            <a:ext cx="10972799" cy="1066799"/>
          </a:xfrm>
          <a:prstGeom prst="rect">
            <a:avLst/>
          </a:prstGeom>
          <a:noFill/>
          <a:ln>
            <a:noFill/>
          </a:ln>
        </p:spPr>
        <p:txBody>
          <a:bodyPr anchorCtr="0" anchor="ctr" bIns="91425" lIns="91425" rIns="91425" tIns="91425"/>
          <a:lstStyle>
            <a:lvl1pPr lvl="0" rtl="0" algn="l">
              <a:spcBef>
                <a:spcPts val="0"/>
              </a:spcBef>
              <a:buClr>
                <a:schemeClr val="lt2"/>
              </a:buClr>
              <a:buFont typeface="Calibri"/>
              <a:buNone/>
              <a:defRPr sz="4000">
                <a:solidFill>
                  <a:schemeClr val="lt2"/>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1" name="Shape 51"/>
        <p:cNvGrpSpPr/>
        <p:nvPr/>
      </p:nvGrpSpPr>
      <p:grpSpPr>
        <a:xfrm>
          <a:off x="0" y="0"/>
          <a:ext cx="0" cy="0"/>
          <a:chOff x="0" y="0"/>
          <a:chExt cx="0" cy="0"/>
        </a:xfrm>
      </p:grpSpPr>
      <p:sp>
        <p:nvSpPr>
          <p:cNvPr id="52" name="Shape 52"/>
          <p:cNvSpPr txBox="1"/>
          <p:nvPr>
            <p:ph idx="10" type="dt"/>
          </p:nvPr>
        </p:nvSpPr>
        <p:spPr>
          <a:xfrm>
            <a:off x="8782047" y="612647"/>
            <a:ext cx="1276351" cy="457200"/>
          </a:xfrm>
          <a:prstGeom prst="rect">
            <a:avLst/>
          </a:prstGeom>
          <a:noFill/>
          <a:ln>
            <a:noFill/>
          </a:ln>
        </p:spPr>
        <p:txBody>
          <a:bodyPr anchorCtr="0" anchor="t" bIns="91425" lIns="91425" rIns="91425" tIns="91425"/>
          <a:lstStyle>
            <a:lvl1pPr indent="0" lvl="0" marL="0" marR="0" rtl="0" algn="l">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53" name="Shape 53"/>
          <p:cNvSpPr txBox="1"/>
          <p:nvPr>
            <p:ph idx="11" type="ftr"/>
          </p:nvPr>
        </p:nvSpPr>
        <p:spPr>
          <a:xfrm>
            <a:off x="7010400" y="612647"/>
            <a:ext cx="1767840" cy="457200"/>
          </a:xfrm>
          <a:prstGeom prst="rect">
            <a:avLst/>
          </a:prstGeom>
          <a:noFill/>
          <a:ln>
            <a:noFill/>
          </a:ln>
        </p:spPr>
        <p:txBody>
          <a:bodyPr anchorCtr="0" anchor="t" bIns="91425" lIns="91425" rIns="91425" tIns="91425"/>
          <a:lstStyle>
            <a:lvl1pPr indent="0" lvl="0" marL="0" marR="0" rtl="0" algn="r">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54" name="Shape 54"/>
          <p:cNvSpPr txBox="1"/>
          <p:nvPr>
            <p:ph idx="12" type="sldNum"/>
          </p:nvPr>
        </p:nvSpPr>
        <p:spPr>
          <a:xfrm>
            <a:off x="10899647" y="2271"/>
            <a:ext cx="1016000" cy="36575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800" u="none" cap="none" strike="noStrike">
                <a:solidFill>
                  <a:srgbClr val="FFFFFF"/>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55" name="Shape 55"/>
        <p:cNvGrpSpPr/>
        <p:nvPr/>
      </p:nvGrpSpPr>
      <p:grpSpPr>
        <a:xfrm>
          <a:off x="0" y="0"/>
          <a:ext cx="0" cy="0"/>
          <a:chOff x="0" y="0"/>
          <a:chExt cx="0" cy="0"/>
        </a:xfrm>
      </p:grpSpPr>
      <p:sp>
        <p:nvSpPr>
          <p:cNvPr id="56" name="Shape 56"/>
          <p:cNvSpPr txBox="1"/>
          <p:nvPr>
            <p:ph idx="10" type="dt"/>
          </p:nvPr>
        </p:nvSpPr>
        <p:spPr>
          <a:xfrm>
            <a:off x="8782047" y="612647"/>
            <a:ext cx="1276351" cy="457200"/>
          </a:xfrm>
          <a:prstGeom prst="rect">
            <a:avLst/>
          </a:prstGeom>
          <a:noFill/>
          <a:ln>
            <a:noFill/>
          </a:ln>
        </p:spPr>
        <p:txBody>
          <a:bodyPr anchorCtr="0" anchor="t" bIns="91425" lIns="91425" rIns="91425" tIns="91425"/>
          <a:lstStyle>
            <a:lvl1pPr indent="0" lvl="0" marL="0" marR="0" rtl="0" algn="l">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57" name="Shape 57"/>
          <p:cNvSpPr txBox="1"/>
          <p:nvPr>
            <p:ph idx="11" type="ftr"/>
          </p:nvPr>
        </p:nvSpPr>
        <p:spPr>
          <a:xfrm>
            <a:off x="7010400" y="612647"/>
            <a:ext cx="1767840" cy="457200"/>
          </a:xfrm>
          <a:prstGeom prst="rect">
            <a:avLst/>
          </a:prstGeom>
          <a:noFill/>
          <a:ln>
            <a:noFill/>
          </a:ln>
        </p:spPr>
        <p:txBody>
          <a:bodyPr anchorCtr="0" anchor="t" bIns="91425" lIns="91425" rIns="91425" tIns="91425"/>
          <a:lstStyle>
            <a:lvl1pPr indent="0" lvl="0" marL="0" marR="0" rtl="0" algn="r">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58" name="Shape 58"/>
          <p:cNvSpPr txBox="1"/>
          <p:nvPr>
            <p:ph idx="12" type="sldNum"/>
          </p:nvPr>
        </p:nvSpPr>
        <p:spPr>
          <a:xfrm>
            <a:off x="10899647" y="2271"/>
            <a:ext cx="1016000" cy="36575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800" u="none" cap="none" strike="noStrike">
                <a:solidFill>
                  <a:srgbClr val="FFFFFF"/>
                </a:solidFill>
                <a:latin typeface="Calibri"/>
                <a:ea typeface="Calibri"/>
                <a:cs typeface="Calibri"/>
                <a:sym typeface="Calibri"/>
              </a:rPr>
              <a:t>‹#›</a:t>
            </a:fld>
          </a:p>
        </p:txBody>
      </p:sp>
      <p:sp>
        <p:nvSpPr>
          <p:cNvPr id="59" name="Shape 59"/>
          <p:cNvSpPr txBox="1"/>
          <p:nvPr>
            <p:ph idx="1" type="body"/>
          </p:nvPr>
        </p:nvSpPr>
        <p:spPr>
          <a:xfrm>
            <a:off x="6197600" y="2249425"/>
            <a:ext cx="5384799" cy="4341874"/>
          </a:xfrm>
          <a:prstGeom prst="rect">
            <a:avLst/>
          </a:prstGeom>
          <a:noFill/>
          <a:ln>
            <a:noFill/>
          </a:ln>
        </p:spPr>
        <p:txBody>
          <a:bodyPr anchorCtr="0" anchor="t" bIns="91425" lIns="91425" rIns="91425" tIns="91425"/>
          <a:lstStyle>
            <a:lvl1pPr lvl="0" rtl="0">
              <a:spcBef>
                <a:spcPts val="0"/>
              </a:spcBef>
              <a:defRPr sz="2000"/>
            </a:lvl1pPr>
            <a:lvl2pPr lvl="1" rtl="0">
              <a:spcBef>
                <a:spcPts val="0"/>
              </a:spcBef>
              <a:defRPr sz="1900"/>
            </a:lvl2pPr>
            <a:lvl3pPr lvl="2" rtl="0">
              <a:spcBef>
                <a:spcPts val="0"/>
              </a:spcBef>
              <a:defRPr sz="1800"/>
            </a:lvl3pPr>
            <a:lvl4pPr lvl="3" rtl="0">
              <a:spcBef>
                <a:spcPts val="0"/>
              </a:spcBef>
              <a:defRPr sz="1800"/>
            </a:lvl4pPr>
            <a:lvl5pPr lvl="4" rtl="0">
              <a:spcBef>
                <a:spcPts val="0"/>
              </a:spcBef>
              <a:defRPr sz="1800"/>
            </a:lvl5pPr>
            <a:lvl6pPr lvl="5" rtl="0">
              <a:spcBef>
                <a:spcPts val="0"/>
              </a:spcBef>
              <a:defRPr sz="1800">
                <a:solidFill>
                  <a:schemeClr val="lt2"/>
                </a:solidFill>
                <a:latin typeface="Calibri"/>
                <a:ea typeface="Calibri"/>
                <a:cs typeface="Calibri"/>
                <a:sym typeface="Calibri"/>
              </a:defRPr>
            </a:lvl6pPr>
            <a:lvl7pPr lvl="6" rtl="0">
              <a:spcBef>
                <a:spcPts val="0"/>
              </a:spcBef>
              <a:defRPr sz="1600">
                <a:solidFill>
                  <a:schemeClr val="lt2"/>
                </a:solidFill>
                <a:latin typeface="Calibri"/>
                <a:ea typeface="Calibri"/>
                <a:cs typeface="Calibri"/>
                <a:sym typeface="Calibri"/>
              </a:defRPr>
            </a:lvl7pPr>
            <a:lvl8pPr lvl="7" rtl="0">
              <a:spcBef>
                <a:spcPts val="0"/>
              </a:spcBef>
              <a:defRPr sz="1500">
                <a:solidFill>
                  <a:schemeClr val="lt2"/>
                </a:solidFill>
                <a:latin typeface="Calibri"/>
                <a:ea typeface="Calibri"/>
                <a:cs typeface="Calibri"/>
                <a:sym typeface="Calibri"/>
              </a:defRPr>
            </a:lvl8pPr>
            <a:lvl9pPr lvl="8" rtl="0">
              <a:spcBef>
                <a:spcPts val="0"/>
              </a:spcBef>
              <a:defRPr sz="1400">
                <a:solidFill>
                  <a:schemeClr val="lt2"/>
                </a:solidFill>
                <a:latin typeface="Calibri"/>
                <a:ea typeface="Calibri"/>
                <a:cs typeface="Calibri"/>
                <a:sym typeface="Calibri"/>
              </a:defRPr>
            </a:lvl9pPr>
          </a:lstStyle>
          <a:p/>
        </p:txBody>
      </p:sp>
      <p:sp>
        <p:nvSpPr>
          <p:cNvPr id="60" name="Shape 60"/>
          <p:cNvSpPr txBox="1"/>
          <p:nvPr>
            <p:ph idx="2" type="body"/>
          </p:nvPr>
        </p:nvSpPr>
        <p:spPr>
          <a:xfrm>
            <a:off x="609600" y="2249425"/>
            <a:ext cx="5384799" cy="4341874"/>
          </a:xfrm>
          <a:prstGeom prst="rect">
            <a:avLst/>
          </a:prstGeom>
          <a:noFill/>
          <a:ln>
            <a:noFill/>
          </a:ln>
        </p:spPr>
        <p:txBody>
          <a:bodyPr anchorCtr="0" anchor="t" bIns="91425" lIns="91425" rIns="91425" tIns="91425"/>
          <a:lstStyle>
            <a:lvl1pPr lvl="0" rtl="0">
              <a:spcBef>
                <a:spcPts val="0"/>
              </a:spcBef>
              <a:defRPr sz="2000"/>
            </a:lvl1pPr>
            <a:lvl2pPr lvl="1" rtl="0">
              <a:spcBef>
                <a:spcPts val="0"/>
              </a:spcBef>
              <a:defRPr sz="1900"/>
            </a:lvl2pPr>
            <a:lvl3pPr lvl="2" rtl="0">
              <a:spcBef>
                <a:spcPts val="0"/>
              </a:spcBef>
              <a:defRPr sz="1800"/>
            </a:lvl3pPr>
            <a:lvl4pPr lvl="3" rtl="0">
              <a:spcBef>
                <a:spcPts val="0"/>
              </a:spcBef>
              <a:defRPr sz="1800"/>
            </a:lvl4pPr>
            <a:lvl5pPr lvl="4" rtl="0">
              <a:spcBef>
                <a:spcPts val="0"/>
              </a:spcBef>
              <a:defRPr sz="1800"/>
            </a:lvl5pPr>
            <a:lvl6pPr lvl="5" rtl="0">
              <a:spcBef>
                <a:spcPts val="0"/>
              </a:spcBef>
              <a:defRPr sz="1800">
                <a:solidFill>
                  <a:schemeClr val="lt2"/>
                </a:solidFill>
                <a:latin typeface="Calibri"/>
                <a:ea typeface="Calibri"/>
                <a:cs typeface="Calibri"/>
                <a:sym typeface="Calibri"/>
              </a:defRPr>
            </a:lvl6pPr>
            <a:lvl7pPr lvl="6" rtl="0">
              <a:spcBef>
                <a:spcPts val="0"/>
              </a:spcBef>
              <a:defRPr sz="1600">
                <a:solidFill>
                  <a:schemeClr val="lt2"/>
                </a:solidFill>
                <a:latin typeface="Calibri"/>
                <a:ea typeface="Calibri"/>
                <a:cs typeface="Calibri"/>
                <a:sym typeface="Calibri"/>
              </a:defRPr>
            </a:lvl7pPr>
            <a:lvl8pPr lvl="7" rtl="0">
              <a:spcBef>
                <a:spcPts val="0"/>
              </a:spcBef>
              <a:defRPr sz="1500">
                <a:solidFill>
                  <a:schemeClr val="lt2"/>
                </a:solidFill>
                <a:latin typeface="Calibri"/>
                <a:ea typeface="Calibri"/>
                <a:cs typeface="Calibri"/>
                <a:sym typeface="Calibri"/>
              </a:defRPr>
            </a:lvl8pPr>
            <a:lvl9pPr lvl="8" rtl="0">
              <a:spcBef>
                <a:spcPts val="0"/>
              </a:spcBef>
              <a:defRPr sz="1400">
                <a:solidFill>
                  <a:schemeClr val="lt2"/>
                </a:solidFill>
                <a:latin typeface="Calibri"/>
                <a:ea typeface="Calibri"/>
                <a:cs typeface="Calibri"/>
                <a:sym typeface="Calibri"/>
              </a:defRPr>
            </a:lvl9pPr>
          </a:lstStyle>
          <a:p/>
        </p:txBody>
      </p:sp>
      <p:sp>
        <p:nvSpPr>
          <p:cNvPr id="61" name="Shape 61"/>
          <p:cNvSpPr txBox="1"/>
          <p:nvPr>
            <p:ph type="title"/>
          </p:nvPr>
        </p:nvSpPr>
        <p:spPr>
          <a:xfrm>
            <a:off x="609600" y="1143000"/>
            <a:ext cx="10972799" cy="1066799"/>
          </a:xfrm>
          <a:prstGeom prst="rect">
            <a:avLst/>
          </a:prstGeom>
          <a:noFill/>
          <a:ln>
            <a:noFill/>
          </a:ln>
        </p:spPr>
        <p:txBody>
          <a:bodyPr anchorCtr="0" anchor="ctr" bIns="91425" lIns="91425" rIns="91425" tIns="91425"/>
          <a:lstStyle>
            <a:lvl1pPr lvl="0" rtl="0" algn="l">
              <a:spcBef>
                <a:spcPts val="0"/>
              </a:spcBef>
              <a:buClr>
                <a:schemeClr val="lt2"/>
              </a:buClr>
              <a:buFont typeface="Calibri"/>
              <a:buNone/>
              <a:defRPr sz="4000">
                <a:solidFill>
                  <a:schemeClr val="lt2"/>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62" name="Shape 62"/>
        <p:cNvGrpSpPr/>
        <p:nvPr/>
      </p:nvGrpSpPr>
      <p:grpSpPr>
        <a:xfrm>
          <a:off x="0" y="0"/>
          <a:ext cx="0" cy="0"/>
          <a:chOff x="0" y="0"/>
          <a:chExt cx="0" cy="0"/>
        </a:xfrm>
      </p:grpSpPr>
      <p:sp>
        <p:nvSpPr>
          <p:cNvPr id="63" name="Shape 63"/>
          <p:cNvSpPr txBox="1"/>
          <p:nvPr>
            <p:ph idx="10" type="dt"/>
          </p:nvPr>
        </p:nvSpPr>
        <p:spPr>
          <a:xfrm>
            <a:off x="8778239" y="612647"/>
            <a:ext cx="1276351" cy="457200"/>
          </a:xfrm>
          <a:prstGeom prst="rect">
            <a:avLst/>
          </a:prstGeom>
          <a:noFill/>
          <a:ln>
            <a:noFill/>
          </a:ln>
        </p:spPr>
        <p:txBody>
          <a:bodyPr anchorCtr="0" anchor="t" bIns="91425" lIns="91425" rIns="91425" tIns="91425"/>
          <a:lstStyle>
            <a:lvl1pPr indent="0" lvl="0" marL="0" marR="0" rtl="0" algn="l">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64" name="Shape 64"/>
          <p:cNvSpPr txBox="1"/>
          <p:nvPr>
            <p:ph idx="11" type="ftr"/>
          </p:nvPr>
        </p:nvSpPr>
        <p:spPr>
          <a:xfrm>
            <a:off x="7010400" y="612647"/>
            <a:ext cx="1767840" cy="457200"/>
          </a:xfrm>
          <a:prstGeom prst="rect">
            <a:avLst/>
          </a:prstGeom>
          <a:noFill/>
          <a:ln>
            <a:noFill/>
          </a:ln>
        </p:spPr>
        <p:txBody>
          <a:bodyPr anchorCtr="0" anchor="t" bIns="91425" lIns="91425" rIns="91425" tIns="91425"/>
          <a:lstStyle>
            <a:lvl1pPr indent="0" lvl="0" marL="0" marR="0" rtl="0" algn="r">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65" name="Shape 65"/>
          <p:cNvSpPr txBox="1"/>
          <p:nvPr>
            <p:ph idx="12" type="sldNum"/>
          </p:nvPr>
        </p:nvSpPr>
        <p:spPr>
          <a:xfrm>
            <a:off x="10899647" y="2271"/>
            <a:ext cx="1016000" cy="36575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800" u="none" cap="none" strike="noStrike">
                <a:solidFill>
                  <a:srgbClr val="FFFFFF"/>
                </a:solidFill>
                <a:latin typeface="Calibri"/>
                <a:ea typeface="Calibri"/>
                <a:cs typeface="Calibri"/>
                <a:sym typeface="Calibri"/>
              </a:rPr>
              <a:t>‹#›</a:t>
            </a:fld>
          </a:p>
        </p:txBody>
      </p:sp>
      <p:sp>
        <p:nvSpPr>
          <p:cNvPr id="66" name="Shape 66"/>
          <p:cNvSpPr txBox="1"/>
          <p:nvPr>
            <p:ph type="title"/>
          </p:nvPr>
        </p:nvSpPr>
        <p:spPr>
          <a:xfrm>
            <a:off x="609600" y="1143000"/>
            <a:ext cx="10972799" cy="1069847"/>
          </a:xfrm>
          <a:prstGeom prst="rect">
            <a:avLst/>
          </a:prstGeom>
          <a:noFill/>
          <a:ln>
            <a:noFill/>
          </a:ln>
        </p:spPr>
        <p:txBody>
          <a:bodyPr anchorCtr="0" anchor="ctr" bIns="91425" lIns="91425" rIns="91425" tIns="91425"/>
          <a:lstStyle>
            <a:lvl1pPr lvl="0" rtl="0">
              <a:spcBef>
                <a:spcPts val="0"/>
              </a:spcBef>
              <a:defRPr sz="4000">
                <a:solidFill>
                  <a:schemeClr val="lt2"/>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67" name="Shape 67"/>
        <p:cNvGrpSpPr/>
        <p:nvPr/>
      </p:nvGrpSpPr>
      <p:grpSpPr>
        <a:xfrm>
          <a:off x="0" y="0"/>
          <a:ext cx="0" cy="0"/>
          <a:chOff x="0" y="0"/>
          <a:chExt cx="0" cy="0"/>
        </a:xfrm>
      </p:grpSpPr>
      <p:sp>
        <p:nvSpPr>
          <p:cNvPr id="68" name="Shape 68"/>
          <p:cNvSpPr txBox="1"/>
          <p:nvPr>
            <p:ph idx="10" type="dt"/>
          </p:nvPr>
        </p:nvSpPr>
        <p:spPr>
          <a:xfrm>
            <a:off x="8782047" y="612647"/>
            <a:ext cx="1276351" cy="457200"/>
          </a:xfrm>
          <a:prstGeom prst="rect">
            <a:avLst/>
          </a:prstGeom>
          <a:noFill/>
          <a:ln>
            <a:noFill/>
          </a:ln>
        </p:spPr>
        <p:txBody>
          <a:bodyPr anchorCtr="0" anchor="t" bIns="91425" lIns="91425" rIns="91425" tIns="91425"/>
          <a:lstStyle>
            <a:lvl1pPr indent="0" lvl="0" marL="0" marR="0" rtl="0" algn="l">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69" name="Shape 69"/>
          <p:cNvSpPr txBox="1"/>
          <p:nvPr>
            <p:ph idx="11" type="ftr"/>
          </p:nvPr>
        </p:nvSpPr>
        <p:spPr>
          <a:xfrm>
            <a:off x="7010400" y="612647"/>
            <a:ext cx="1767840" cy="457200"/>
          </a:xfrm>
          <a:prstGeom prst="rect">
            <a:avLst/>
          </a:prstGeom>
          <a:noFill/>
          <a:ln>
            <a:noFill/>
          </a:ln>
        </p:spPr>
        <p:txBody>
          <a:bodyPr anchorCtr="0" anchor="t" bIns="91425" lIns="91425" rIns="91425" tIns="91425"/>
          <a:lstStyle>
            <a:lvl1pPr indent="0" lvl="0" marL="0" marR="0" rtl="0" algn="r">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70" name="Shape 70"/>
          <p:cNvSpPr txBox="1"/>
          <p:nvPr>
            <p:ph idx="12" type="sldNum"/>
          </p:nvPr>
        </p:nvSpPr>
        <p:spPr>
          <a:xfrm>
            <a:off x="10899647" y="2271"/>
            <a:ext cx="1016000" cy="36575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800" u="none" cap="none" strike="noStrike">
                <a:solidFill>
                  <a:srgbClr val="FFFFFF"/>
                </a:solidFill>
                <a:latin typeface="Calibri"/>
                <a:ea typeface="Calibri"/>
                <a:cs typeface="Calibri"/>
                <a:sym typeface="Calibri"/>
              </a:rPr>
              <a:t>‹#›</a:t>
            </a:fld>
          </a:p>
        </p:txBody>
      </p:sp>
      <p:sp>
        <p:nvSpPr>
          <p:cNvPr id="71" name="Shape 71"/>
          <p:cNvSpPr txBox="1"/>
          <p:nvPr>
            <p:ph idx="1" type="body"/>
          </p:nvPr>
        </p:nvSpPr>
        <p:spPr>
          <a:xfrm>
            <a:off x="963083" y="3367087"/>
            <a:ext cx="10363200" cy="1509711"/>
          </a:xfrm>
          <a:prstGeom prst="rect">
            <a:avLst/>
          </a:prstGeom>
          <a:noFill/>
          <a:ln>
            <a:noFill/>
          </a:ln>
        </p:spPr>
        <p:txBody>
          <a:bodyPr anchorCtr="0" anchor="t" bIns="91425" lIns="91425" rIns="91425" tIns="91425"/>
          <a:lstStyle>
            <a:lvl1pPr indent="-7619" lvl="0" marL="45720" rtl="0">
              <a:spcBef>
                <a:spcPts val="0"/>
              </a:spcBef>
              <a:buClr>
                <a:schemeClr val="lt2"/>
              </a:buClr>
              <a:buFont typeface="Calibri"/>
              <a:buNone/>
              <a:defRPr b="0" sz="2100">
                <a:solidFill>
                  <a:schemeClr val="lt2"/>
                </a:solidFill>
              </a:defRPr>
            </a:lvl1pPr>
            <a:lvl2pPr lvl="1" rtl="0">
              <a:spcBef>
                <a:spcPts val="0"/>
              </a:spcBef>
              <a:buClr>
                <a:srgbClr val="EAE8DA"/>
              </a:buClr>
              <a:buFont typeface="Calibri"/>
              <a:buNone/>
              <a:defRPr sz="1800">
                <a:solidFill>
                  <a:srgbClr val="EAE8DA"/>
                </a:solidFill>
              </a:defRPr>
            </a:lvl2pPr>
            <a:lvl3pPr lvl="2" rtl="0">
              <a:spcBef>
                <a:spcPts val="0"/>
              </a:spcBef>
              <a:buClr>
                <a:srgbClr val="EAE8DA"/>
              </a:buClr>
              <a:buFont typeface="Calibri"/>
              <a:buNone/>
              <a:defRPr sz="1600">
                <a:solidFill>
                  <a:srgbClr val="EAE8DA"/>
                </a:solidFill>
              </a:defRPr>
            </a:lvl3pPr>
            <a:lvl4pPr lvl="3" rtl="0">
              <a:spcBef>
                <a:spcPts val="0"/>
              </a:spcBef>
              <a:buClr>
                <a:srgbClr val="EAE8DA"/>
              </a:buClr>
              <a:buFont typeface="Calibri"/>
              <a:buNone/>
              <a:defRPr sz="1400">
                <a:solidFill>
                  <a:srgbClr val="EAE8DA"/>
                </a:solidFill>
              </a:defRPr>
            </a:lvl4pPr>
            <a:lvl5pPr lvl="4" rtl="0">
              <a:spcBef>
                <a:spcPts val="0"/>
              </a:spcBef>
              <a:buClr>
                <a:srgbClr val="EAE8DA"/>
              </a:buClr>
              <a:buFont typeface="Calibri"/>
              <a:buNone/>
              <a:defRPr sz="1400">
                <a:solidFill>
                  <a:srgbClr val="EAE8DA"/>
                </a:solidFill>
              </a:defRPr>
            </a:lvl5pPr>
            <a:lvl6pPr lvl="5" rtl="0">
              <a:spcBef>
                <a:spcPts val="0"/>
              </a:spcBef>
              <a:defRPr sz="1800">
                <a:solidFill>
                  <a:schemeClr val="lt2"/>
                </a:solidFill>
                <a:latin typeface="Calibri"/>
                <a:ea typeface="Calibri"/>
                <a:cs typeface="Calibri"/>
                <a:sym typeface="Calibri"/>
              </a:defRPr>
            </a:lvl6pPr>
            <a:lvl7pPr lvl="6" rtl="0">
              <a:spcBef>
                <a:spcPts val="0"/>
              </a:spcBef>
              <a:defRPr sz="1600">
                <a:solidFill>
                  <a:schemeClr val="lt2"/>
                </a:solidFill>
                <a:latin typeface="Calibri"/>
                <a:ea typeface="Calibri"/>
                <a:cs typeface="Calibri"/>
                <a:sym typeface="Calibri"/>
              </a:defRPr>
            </a:lvl7pPr>
            <a:lvl8pPr lvl="7" rtl="0">
              <a:spcBef>
                <a:spcPts val="0"/>
              </a:spcBef>
              <a:defRPr sz="1500">
                <a:solidFill>
                  <a:schemeClr val="lt2"/>
                </a:solidFill>
                <a:latin typeface="Calibri"/>
                <a:ea typeface="Calibri"/>
                <a:cs typeface="Calibri"/>
                <a:sym typeface="Calibri"/>
              </a:defRPr>
            </a:lvl8pPr>
            <a:lvl9pPr lvl="8" rtl="0">
              <a:spcBef>
                <a:spcPts val="0"/>
              </a:spcBef>
              <a:defRPr sz="1400">
                <a:solidFill>
                  <a:schemeClr val="lt2"/>
                </a:solidFill>
                <a:latin typeface="Calibri"/>
                <a:ea typeface="Calibri"/>
                <a:cs typeface="Calibri"/>
                <a:sym typeface="Calibri"/>
              </a:defRPr>
            </a:lvl9pPr>
          </a:lstStyle>
          <a:p/>
        </p:txBody>
      </p:sp>
      <p:sp>
        <p:nvSpPr>
          <p:cNvPr id="72" name="Shape 72"/>
          <p:cNvSpPr txBox="1"/>
          <p:nvPr>
            <p:ph type="title"/>
          </p:nvPr>
        </p:nvSpPr>
        <p:spPr>
          <a:xfrm>
            <a:off x="963083" y="1981200"/>
            <a:ext cx="10363200" cy="1362075"/>
          </a:xfrm>
          <a:prstGeom prst="rect">
            <a:avLst/>
          </a:prstGeom>
          <a:noFill/>
          <a:ln>
            <a:noFill/>
          </a:ln>
        </p:spPr>
        <p:txBody>
          <a:bodyPr anchorCtr="0" anchor="b" bIns="91425" lIns="91425" rIns="91425" tIns="91425"/>
          <a:lstStyle>
            <a:lvl1pPr lvl="0" rtl="0" algn="l">
              <a:spcBef>
                <a:spcPts val="0"/>
              </a:spcBef>
              <a:buClr>
                <a:schemeClr val="accent2"/>
              </a:buClr>
              <a:buFont typeface="Calibri"/>
              <a:buNone/>
              <a:defRPr b="1" sz="4300" cap="none">
                <a:solidFill>
                  <a:schemeClr val="accent2"/>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73" name="Shape 73"/>
        <p:cNvGrpSpPr/>
        <p:nvPr/>
      </p:nvGrpSpPr>
      <p:grpSpPr>
        <a:xfrm>
          <a:off x="0" y="0"/>
          <a:ext cx="0" cy="0"/>
          <a:chOff x="0" y="0"/>
          <a:chExt cx="0" cy="0"/>
        </a:xfrm>
      </p:grpSpPr>
      <p:sp>
        <p:nvSpPr>
          <p:cNvPr id="74" name="Shape 74"/>
          <p:cNvSpPr txBox="1"/>
          <p:nvPr>
            <p:ph idx="10" type="dt"/>
          </p:nvPr>
        </p:nvSpPr>
        <p:spPr>
          <a:xfrm>
            <a:off x="8782047" y="612647"/>
            <a:ext cx="1276351" cy="457200"/>
          </a:xfrm>
          <a:prstGeom prst="rect">
            <a:avLst/>
          </a:prstGeom>
          <a:noFill/>
          <a:ln>
            <a:noFill/>
          </a:ln>
        </p:spPr>
        <p:txBody>
          <a:bodyPr anchorCtr="0" anchor="t" bIns="91425" lIns="91425" rIns="91425" tIns="91425"/>
          <a:lstStyle>
            <a:lvl1pPr indent="0" lvl="0" marL="0" marR="0" rtl="0" algn="l">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75" name="Shape 75"/>
          <p:cNvSpPr txBox="1"/>
          <p:nvPr>
            <p:ph idx="12" type="sldNum"/>
          </p:nvPr>
        </p:nvSpPr>
        <p:spPr>
          <a:xfrm>
            <a:off x="10899647" y="2271"/>
            <a:ext cx="1016000" cy="36575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800" u="none" cap="none" strike="noStrike">
                <a:solidFill>
                  <a:srgbClr val="FFFFFF"/>
                </a:solidFill>
                <a:latin typeface="Calibri"/>
                <a:ea typeface="Calibri"/>
                <a:cs typeface="Calibri"/>
                <a:sym typeface="Calibri"/>
              </a:rPr>
              <a:t>‹#›</a:t>
            </a:fld>
          </a:p>
        </p:txBody>
      </p:sp>
      <p:sp>
        <p:nvSpPr>
          <p:cNvPr id="76" name="Shape 76"/>
          <p:cNvSpPr txBox="1"/>
          <p:nvPr>
            <p:ph idx="11" type="ftr"/>
          </p:nvPr>
        </p:nvSpPr>
        <p:spPr>
          <a:xfrm>
            <a:off x="7010400" y="612647"/>
            <a:ext cx="1767840" cy="457200"/>
          </a:xfrm>
          <a:prstGeom prst="rect">
            <a:avLst/>
          </a:prstGeom>
          <a:noFill/>
          <a:ln>
            <a:noFill/>
          </a:ln>
        </p:spPr>
        <p:txBody>
          <a:bodyPr anchorCtr="0" anchor="t" bIns="91425" lIns="91425" rIns="91425" tIns="91425"/>
          <a:lstStyle>
            <a:lvl1pPr indent="0" lvl="0" marL="0" marR="0" rtl="0" algn="r">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77" name="Shape 77"/>
          <p:cNvSpPr txBox="1"/>
          <p:nvPr>
            <p:ph idx="1" type="body"/>
          </p:nvPr>
        </p:nvSpPr>
        <p:spPr>
          <a:xfrm>
            <a:off x="6291073" y="2708518"/>
            <a:ext cx="5389032" cy="3886200"/>
          </a:xfrm>
          <a:prstGeom prst="rect">
            <a:avLst/>
          </a:prstGeom>
          <a:noFill/>
          <a:ln>
            <a:noFill/>
          </a:ln>
        </p:spPr>
        <p:txBody>
          <a:bodyPr anchorCtr="0" anchor="t" bIns="91425" lIns="91425" rIns="91425" tIns="91425"/>
          <a:lstStyle>
            <a:lvl1pPr lvl="0" rtl="0">
              <a:spcBef>
                <a:spcPts val="0"/>
              </a:spcBef>
              <a:defRPr sz="20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800">
                <a:solidFill>
                  <a:schemeClr val="lt2"/>
                </a:solidFill>
                <a:latin typeface="Calibri"/>
                <a:ea typeface="Calibri"/>
                <a:cs typeface="Calibri"/>
                <a:sym typeface="Calibri"/>
              </a:defRPr>
            </a:lvl6pPr>
            <a:lvl7pPr lvl="6" rtl="0">
              <a:spcBef>
                <a:spcPts val="0"/>
              </a:spcBef>
              <a:defRPr sz="1600">
                <a:solidFill>
                  <a:schemeClr val="lt2"/>
                </a:solidFill>
                <a:latin typeface="Calibri"/>
                <a:ea typeface="Calibri"/>
                <a:cs typeface="Calibri"/>
                <a:sym typeface="Calibri"/>
              </a:defRPr>
            </a:lvl7pPr>
            <a:lvl8pPr lvl="7" rtl="0">
              <a:spcBef>
                <a:spcPts val="0"/>
              </a:spcBef>
              <a:defRPr sz="1500">
                <a:solidFill>
                  <a:schemeClr val="lt2"/>
                </a:solidFill>
                <a:latin typeface="Calibri"/>
                <a:ea typeface="Calibri"/>
                <a:cs typeface="Calibri"/>
                <a:sym typeface="Calibri"/>
              </a:defRPr>
            </a:lvl8pPr>
            <a:lvl9pPr lvl="8" rtl="0">
              <a:spcBef>
                <a:spcPts val="0"/>
              </a:spcBef>
              <a:defRPr sz="1400">
                <a:solidFill>
                  <a:schemeClr val="lt2"/>
                </a:solidFill>
                <a:latin typeface="Calibri"/>
                <a:ea typeface="Calibri"/>
                <a:cs typeface="Calibri"/>
                <a:sym typeface="Calibri"/>
              </a:defRPr>
            </a:lvl9pPr>
          </a:lstStyle>
          <a:p/>
        </p:txBody>
      </p:sp>
      <p:sp>
        <p:nvSpPr>
          <p:cNvPr id="78" name="Shape 78"/>
          <p:cNvSpPr txBox="1"/>
          <p:nvPr>
            <p:ph idx="2" type="body"/>
          </p:nvPr>
        </p:nvSpPr>
        <p:spPr>
          <a:xfrm>
            <a:off x="6294967" y="2244969"/>
            <a:ext cx="5389032" cy="457200"/>
          </a:xfrm>
          <a:prstGeom prst="rect">
            <a:avLst/>
          </a:prstGeom>
          <a:solidFill>
            <a:srgbClr val="C1DF87">
              <a:alpha val="24705"/>
            </a:srgbClr>
          </a:solidFill>
          <a:ln cap="flat" cmpd="sng" w="12700">
            <a:solidFill>
              <a:schemeClr val="accent2"/>
            </a:solidFill>
            <a:prstDash val="solid"/>
            <a:round/>
            <a:headEnd len="med" w="med" type="none"/>
            <a:tailEnd len="med" w="med" type="none"/>
          </a:ln>
        </p:spPr>
        <p:txBody>
          <a:bodyPr anchorCtr="0" anchor="ctr" bIns="91425" lIns="91425" rIns="91425" tIns="91425"/>
          <a:lstStyle>
            <a:lvl1pPr indent="-7619" lvl="0" marL="45720" rtl="0">
              <a:spcBef>
                <a:spcPts val="0"/>
              </a:spcBef>
              <a:buClr>
                <a:srgbClr val="E4E1CF"/>
              </a:buClr>
              <a:buFont typeface="Calibri"/>
              <a:buNone/>
              <a:defRPr b="1" sz="1900">
                <a:solidFill>
                  <a:srgbClr val="E4E1CF"/>
                </a:solidFill>
              </a:defRPr>
            </a:lvl1pPr>
            <a:lvl2pPr lvl="1" rtl="0">
              <a:spcBef>
                <a:spcPts val="0"/>
              </a:spcBef>
              <a:buFont typeface="Calibri"/>
              <a:buNone/>
              <a:defRPr b="1" sz="2000"/>
            </a:lvl2pPr>
            <a:lvl3pPr lvl="2" rtl="0">
              <a:spcBef>
                <a:spcPts val="0"/>
              </a:spcBef>
              <a:buFont typeface="Calibri"/>
              <a:buNone/>
              <a:defRPr b="1" sz="1800"/>
            </a:lvl3pPr>
            <a:lvl4pPr lvl="3" rtl="0">
              <a:spcBef>
                <a:spcPts val="0"/>
              </a:spcBef>
              <a:buFont typeface="Calibri"/>
              <a:buNone/>
              <a:defRPr b="1" sz="1600"/>
            </a:lvl4pPr>
            <a:lvl5pPr lvl="4" rtl="0">
              <a:spcBef>
                <a:spcPts val="0"/>
              </a:spcBef>
              <a:buFont typeface="Calibri"/>
              <a:buNone/>
              <a:defRPr b="1" sz="1600"/>
            </a:lvl5pPr>
            <a:lvl6pPr lvl="5" rtl="0">
              <a:spcBef>
                <a:spcPts val="0"/>
              </a:spcBef>
              <a:defRPr sz="1800">
                <a:solidFill>
                  <a:schemeClr val="lt2"/>
                </a:solidFill>
                <a:latin typeface="Calibri"/>
                <a:ea typeface="Calibri"/>
                <a:cs typeface="Calibri"/>
                <a:sym typeface="Calibri"/>
              </a:defRPr>
            </a:lvl6pPr>
            <a:lvl7pPr lvl="6" rtl="0">
              <a:spcBef>
                <a:spcPts val="0"/>
              </a:spcBef>
              <a:defRPr sz="1600">
                <a:solidFill>
                  <a:schemeClr val="lt2"/>
                </a:solidFill>
                <a:latin typeface="Calibri"/>
                <a:ea typeface="Calibri"/>
                <a:cs typeface="Calibri"/>
                <a:sym typeface="Calibri"/>
              </a:defRPr>
            </a:lvl7pPr>
            <a:lvl8pPr lvl="7" rtl="0">
              <a:spcBef>
                <a:spcPts val="0"/>
              </a:spcBef>
              <a:defRPr sz="1500">
                <a:solidFill>
                  <a:schemeClr val="lt2"/>
                </a:solidFill>
                <a:latin typeface="Calibri"/>
                <a:ea typeface="Calibri"/>
                <a:cs typeface="Calibri"/>
                <a:sym typeface="Calibri"/>
              </a:defRPr>
            </a:lvl8pPr>
            <a:lvl9pPr lvl="8" rtl="0">
              <a:spcBef>
                <a:spcPts val="0"/>
              </a:spcBef>
              <a:defRPr sz="1400">
                <a:solidFill>
                  <a:schemeClr val="lt2"/>
                </a:solidFill>
                <a:latin typeface="Calibri"/>
                <a:ea typeface="Calibri"/>
                <a:cs typeface="Calibri"/>
                <a:sym typeface="Calibri"/>
              </a:defRPr>
            </a:lvl9pPr>
          </a:lstStyle>
          <a:p/>
        </p:txBody>
      </p:sp>
      <p:sp>
        <p:nvSpPr>
          <p:cNvPr id="79" name="Shape 79"/>
          <p:cNvSpPr txBox="1"/>
          <p:nvPr>
            <p:ph idx="3" type="body"/>
          </p:nvPr>
        </p:nvSpPr>
        <p:spPr>
          <a:xfrm>
            <a:off x="508000" y="2708518"/>
            <a:ext cx="5388864" cy="3886200"/>
          </a:xfrm>
          <a:prstGeom prst="rect">
            <a:avLst/>
          </a:prstGeom>
          <a:noFill/>
          <a:ln>
            <a:noFill/>
          </a:ln>
        </p:spPr>
        <p:txBody>
          <a:bodyPr anchorCtr="0" anchor="t" bIns="91425" lIns="91425" rIns="91425" tIns="91425"/>
          <a:lstStyle>
            <a:lvl1pPr lvl="0" rtl="0">
              <a:spcBef>
                <a:spcPts val="0"/>
              </a:spcBef>
              <a:defRPr sz="20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800">
                <a:solidFill>
                  <a:schemeClr val="lt2"/>
                </a:solidFill>
                <a:latin typeface="Calibri"/>
                <a:ea typeface="Calibri"/>
                <a:cs typeface="Calibri"/>
                <a:sym typeface="Calibri"/>
              </a:defRPr>
            </a:lvl6pPr>
            <a:lvl7pPr lvl="6" rtl="0">
              <a:spcBef>
                <a:spcPts val="0"/>
              </a:spcBef>
              <a:defRPr sz="1600">
                <a:solidFill>
                  <a:schemeClr val="lt2"/>
                </a:solidFill>
                <a:latin typeface="Calibri"/>
                <a:ea typeface="Calibri"/>
                <a:cs typeface="Calibri"/>
                <a:sym typeface="Calibri"/>
              </a:defRPr>
            </a:lvl7pPr>
            <a:lvl8pPr lvl="7" rtl="0">
              <a:spcBef>
                <a:spcPts val="0"/>
              </a:spcBef>
              <a:defRPr sz="1500">
                <a:solidFill>
                  <a:schemeClr val="lt2"/>
                </a:solidFill>
                <a:latin typeface="Calibri"/>
                <a:ea typeface="Calibri"/>
                <a:cs typeface="Calibri"/>
                <a:sym typeface="Calibri"/>
              </a:defRPr>
            </a:lvl8pPr>
            <a:lvl9pPr lvl="8" rtl="0">
              <a:spcBef>
                <a:spcPts val="0"/>
              </a:spcBef>
              <a:defRPr sz="1400">
                <a:solidFill>
                  <a:schemeClr val="lt2"/>
                </a:solidFill>
                <a:latin typeface="Calibri"/>
                <a:ea typeface="Calibri"/>
                <a:cs typeface="Calibri"/>
                <a:sym typeface="Calibri"/>
              </a:defRPr>
            </a:lvl9pPr>
          </a:lstStyle>
          <a:p/>
        </p:txBody>
      </p:sp>
      <p:sp>
        <p:nvSpPr>
          <p:cNvPr id="80" name="Shape 80"/>
          <p:cNvSpPr txBox="1"/>
          <p:nvPr>
            <p:ph idx="4" type="body"/>
          </p:nvPr>
        </p:nvSpPr>
        <p:spPr>
          <a:xfrm>
            <a:off x="508000" y="2244969"/>
            <a:ext cx="5388864" cy="457200"/>
          </a:xfrm>
          <a:prstGeom prst="rect">
            <a:avLst/>
          </a:prstGeom>
          <a:solidFill>
            <a:srgbClr val="C1DF87">
              <a:alpha val="24705"/>
            </a:srgbClr>
          </a:solidFill>
          <a:ln cap="flat" cmpd="sng" w="12700">
            <a:solidFill>
              <a:schemeClr val="accent2"/>
            </a:solidFill>
            <a:prstDash val="solid"/>
            <a:round/>
            <a:headEnd len="med" w="med" type="none"/>
            <a:tailEnd len="med" w="med" type="none"/>
          </a:ln>
        </p:spPr>
        <p:txBody>
          <a:bodyPr anchorCtr="0" anchor="ctr" bIns="91425" lIns="91425" rIns="91425" tIns="91425"/>
          <a:lstStyle>
            <a:lvl1pPr indent="-7619" lvl="0" marL="45720" rtl="0">
              <a:spcBef>
                <a:spcPts val="0"/>
              </a:spcBef>
              <a:buClr>
                <a:srgbClr val="E4E1CF"/>
              </a:buClr>
              <a:buFont typeface="Calibri"/>
              <a:buNone/>
              <a:defRPr b="1" sz="1900">
                <a:solidFill>
                  <a:srgbClr val="E4E1CF"/>
                </a:solidFill>
              </a:defRPr>
            </a:lvl1pPr>
            <a:lvl2pPr lvl="1" rtl="0">
              <a:spcBef>
                <a:spcPts val="0"/>
              </a:spcBef>
              <a:buFont typeface="Calibri"/>
              <a:buNone/>
              <a:defRPr b="1" sz="2000"/>
            </a:lvl2pPr>
            <a:lvl3pPr lvl="2" rtl="0">
              <a:spcBef>
                <a:spcPts val="0"/>
              </a:spcBef>
              <a:buFont typeface="Calibri"/>
              <a:buNone/>
              <a:defRPr b="1" sz="1800"/>
            </a:lvl3pPr>
            <a:lvl4pPr lvl="3" rtl="0">
              <a:spcBef>
                <a:spcPts val="0"/>
              </a:spcBef>
              <a:buFont typeface="Calibri"/>
              <a:buNone/>
              <a:defRPr b="1" sz="1600"/>
            </a:lvl4pPr>
            <a:lvl5pPr lvl="4" rtl="0">
              <a:spcBef>
                <a:spcPts val="0"/>
              </a:spcBef>
              <a:buFont typeface="Calibri"/>
              <a:buNone/>
              <a:defRPr b="1" sz="1600"/>
            </a:lvl5pPr>
            <a:lvl6pPr lvl="5" rtl="0">
              <a:spcBef>
                <a:spcPts val="0"/>
              </a:spcBef>
              <a:defRPr sz="1800">
                <a:solidFill>
                  <a:schemeClr val="lt2"/>
                </a:solidFill>
                <a:latin typeface="Calibri"/>
                <a:ea typeface="Calibri"/>
                <a:cs typeface="Calibri"/>
                <a:sym typeface="Calibri"/>
              </a:defRPr>
            </a:lvl6pPr>
            <a:lvl7pPr lvl="6" rtl="0">
              <a:spcBef>
                <a:spcPts val="0"/>
              </a:spcBef>
              <a:defRPr sz="1600">
                <a:solidFill>
                  <a:schemeClr val="lt2"/>
                </a:solidFill>
                <a:latin typeface="Calibri"/>
                <a:ea typeface="Calibri"/>
                <a:cs typeface="Calibri"/>
                <a:sym typeface="Calibri"/>
              </a:defRPr>
            </a:lvl7pPr>
            <a:lvl8pPr lvl="7" rtl="0">
              <a:spcBef>
                <a:spcPts val="0"/>
              </a:spcBef>
              <a:defRPr sz="1500">
                <a:solidFill>
                  <a:schemeClr val="lt2"/>
                </a:solidFill>
                <a:latin typeface="Calibri"/>
                <a:ea typeface="Calibri"/>
                <a:cs typeface="Calibri"/>
                <a:sym typeface="Calibri"/>
              </a:defRPr>
            </a:lvl8pPr>
            <a:lvl9pPr lvl="8" rtl="0">
              <a:spcBef>
                <a:spcPts val="0"/>
              </a:spcBef>
              <a:defRPr sz="1400">
                <a:solidFill>
                  <a:schemeClr val="lt2"/>
                </a:solidFill>
                <a:latin typeface="Calibri"/>
                <a:ea typeface="Calibri"/>
                <a:cs typeface="Calibri"/>
                <a:sym typeface="Calibri"/>
              </a:defRPr>
            </a:lvl9pPr>
          </a:lstStyle>
          <a:p/>
        </p:txBody>
      </p:sp>
      <p:sp>
        <p:nvSpPr>
          <p:cNvPr id="81" name="Shape 81"/>
          <p:cNvSpPr txBox="1"/>
          <p:nvPr>
            <p:ph type="title"/>
          </p:nvPr>
        </p:nvSpPr>
        <p:spPr>
          <a:xfrm>
            <a:off x="508000" y="1143000"/>
            <a:ext cx="11176000" cy="1069847"/>
          </a:xfrm>
          <a:prstGeom prst="rect">
            <a:avLst/>
          </a:prstGeom>
          <a:noFill/>
          <a:ln>
            <a:noFill/>
          </a:ln>
        </p:spPr>
        <p:txBody>
          <a:bodyPr anchorCtr="0" anchor="ctr" bIns="91425" lIns="91425" rIns="91425" tIns="91425"/>
          <a:lstStyle>
            <a:lvl1pPr lvl="0" rtl="0">
              <a:spcBef>
                <a:spcPts val="0"/>
              </a:spcBef>
              <a:defRPr b="0" i="0" sz="4000" cap="none"/>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82" name="Shape 82"/>
        <p:cNvGrpSpPr/>
        <p:nvPr/>
      </p:nvGrpSpPr>
      <p:grpSpPr>
        <a:xfrm>
          <a:off x="0" y="0"/>
          <a:ext cx="0" cy="0"/>
          <a:chOff x="0" y="0"/>
          <a:chExt cx="0" cy="0"/>
        </a:xfrm>
      </p:grpSpPr>
      <p:sp>
        <p:nvSpPr>
          <p:cNvPr id="83" name="Shape 83"/>
          <p:cNvSpPr txBox="1"/>
          <p:nvPr>
            <p:ph idx="10" type="dt"/>
          </p:nvPr>
        </p:nvSpPr>
        <p:spPr>
          <a:xfrm>
            <a:off x="8782047" y="612647"/>
            <a:ext cx="1276351" cy="457200"/>
          </a:xfrm>
          <a:prstGeom prst="rect">
            <a:avLst/>
          </a:prstGeom>
          <a:noFill/>
          <a:ln>
            <a:noFill/>
          </a:ln>
        </p:spPr>
        <p:txBody>
          <a:bodyPr anchorCtr="0" anchor="t" bIns="91425" lIns="91425" rIns="91425" tIns="91425"/>
          <a:lstStyle>
            <a:lvl1pPr indent="0" lvl="0" marL="0" marR="0" rtl="0" algn="l">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84" name="Shape 84"/>
          <p:cNvSpPr txBox="1"/>
          <p:nvPr>
            <p:ph idx="11" type="ftr"/>
          </p:nvPr>
        </p:nvSpPr>
        <p:spPr>
          <a:xfrm>
            <a:off x="7010400" y="612647"/>
            <a:ext cx="1767840" cy="457200"/>
          </a:xfrm>
          <a:prstGeom prst="rect">
            <a:avLst/>
          </a:prstGeom>
          <a:noFill/>
          <a:ln>
            <a:noFill/>
          </a:ln>
        </p:spPr>
        <p:txBody>
          <a:bodyPr anchorCtr="0" anchor="t" bIns="91425" lIns="91425" rIns="91425" tIns="91425"/>
          <a:lstStyle>
            <a:lvl1pPr indent="0" lvl="0" marL="0" marR="0" rtl="0" algn="r">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85" name="Shape 85"/>
          <p:cNvSpPr txBox="1"/>
          <p:nvPr>
            <p:ph idx="12" type="sldNum"/>
          </p:nvPr>
        </p:nvSpPr>
        <p:spPr>
          <a:xfrm>
            <a:off x="10899647" y="2271"/>
            <a:ext cx="1016000" cy="36575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800" u="none" cap="none" strike="noStrike">
                <a:solidFill>
                  <a:srgbClr val="FFFFFF"/>
                </a:solidFill>
                <a:latin typeface="Calibri"/>
                <a:ea typeface="Calibri"/>
                <a:cs typeface="Calibri"/>
                <a:sym typeface="Calibri"/>
              </a:rPr>
              <a:t>‹#›</a:t>
            </a:fld>
          </a:p>
        </p:txBody>
      </p:sp>
      <p:sp>
        <p:nvSpPr>
          <p:cNvPr id="86" name="Shape 86"/>
          <p:cNvSpPr txBox="1"/>
          <p:nvPr>
            <p:ph idx="1" type="body"/>
          </p:nvPr>
        </p:nvSpPr>
        <p:spPr>
          <a:xfrm>
            <a:off x="203200" y="776287"/>
            <a:ext cx="6803136" cy="5805083"/>
          </a:xfrm>
          <a:prstGeom prst="rect">
            <a:avLst/>
          </a:prstGeom>
          <a:noFill/>
          <a:ln>
            <a:noFill/>
          </a:ln>
        </p:spPr>
        <p:txBody>
          <a:bodyPr anchorCtr="0" anchor="t" bIns="91425" lIns="91425" rIns="91425" tIns="91425"/>
          <a:lstStyle>
            <a:lvl1pPr lvl="0" rtl="0">
              <a:spcBef>
                <a:spcPts val="0"/>
              </a:spcBef>
              <a:defRPr sz="3200"/>
            </a:lvl1pPr>
            <a:lvl2pPr lvl="1" rtl="0">
              <a:spcBef>
                <a:spcPts val="0"/>
              </a:spcBef>
              <a:defRPr sz="2800"/>
            </a:lvl2pPr>
            <a:lvl3pPr lvl="2" rtl="0">
              <a:spcBef>
                <a:spcPts val="0"/>
              </a:spcBef>
              <a:defRPr sz="2400"/>
            </a:lvl3pPr>
            <a:lvl4pPr lvl="3" rtl="0">
              <a:spcBef>
                <a:spcPts val="0"/>
              </a:spcBef>
              <a:defRPr sz="2000"/>
            </a:lvl4pPr>
            <a:lvl5pPr lvl="4" rtl="0">
              <a:spcBef>
                <a:spcPts val="0"/>
              </a:spcBef>
              <a:defRPr sz="2000"/>
            </a:lvl5pPr>
            <a:lvl6pPr lvl="5" rtl="0">
              <a:spcBef>
                <a:spcPts val="0"/>
              </a:spcBef>
              <a:defRPr sz="1800">
                <a:solidFill>
                  <a:schemeClr val="lt2"/>
                </a:solidFill>
                <a:latin typeface="Calibri"/>
                <a:ea typeface="Calibri"/>
                <a:cs typeface="Calibri"/>
                <a:sym typeface="Calibri"/>
              </a:defRPr>
            </a:lvl6pPr>
            <a:lvl7pPr lvl="6" rtl="0">
              <a:spcBef>
                <a:spcPts val="0"/>
              </a:spcBef>
              <a:defRPr sz="1600">
                <a:solidFill>
                  <a:schemeClr val="lt2"/>
                </a:solidFill>
                <a:latin typeface="Calibri"/>
                <a:ea typeface="Calibri"/>
                <a:cs typeface="Calibri"/>
                <a:sym typeface="Calibri"/>
              </a:defRPr>
            </a:lvl7pPr>
            <a:lvl8pPr lvl="7" rtl="0">
              <a:spcBef>
                <a:spcPts val="0"/>
              </a:spcBef>
              <a:defRPr sz="1500">
                <a:solidFill>
                  <a:schemeClr val="lt2"/>
                </a:solidFill>
                <a:latin typeface="Calibri"/>
                <a:ea typeface="Calibri"/>
                <a:cs typeface="Calibri"/>
                <a:sym typeface="Calibri"/>
              </a:defRPr>
            </a:lvl8pPr>
            <a:lvl9pPr lvl="8" rtl="0">
              <a:spcBef>
                <a:spcPts val="0"/>
              </a:spcBef>
              <a:defRPr sz="1400">
                <a:solidFill>
                  <a:schemeClr val="lt2"/>
                </a:solidFill>
                <a:latin typeface="Calibri"/>
                <a:ea typeface="Calibri"/>
                <a:cs typeface="Calibri"/>
                <a:sym typeface="Calibri"/>
              </a:defRPr>
            </a:lvl9pPr>
          </a:lstStyle>
          <a:p/>
        </p:txBody>
      </p:sp>
      <p:sp>
        <p:nvSpPr>
          <p:cNvPr id="87" name="Shape 87"/>
          <p:cNvSpPr txBox="1"/>
          <p:nvPr>
            <p:ph idx="2" type="body"/>
          </p:nvPr>
        </p:nvSpPr>
        <p:spPr>
          <a:xfrm>
            <a:off x="7137995" y="2010726"/>
            <a:ext cx="4511039" cy="4580572"/>
          </a:xfrm>
          <a:prstGeom prst="rect">
            <a:avLst/>
          </a:prstGeom>
          <a:noFill/>
          <a:ln>
            <a:noFill/>
          </a:ln>
        </p:spPr>
        <p:txBody>
          <a:bodyPr anchorCtr="0" anchor="t" bIns="91425" lIns="91425" rIns="91425" tIns="91425"/>
          <a:lstStyle>
            <a:lvl1pPr indent="-9144" lvl="0" marL="9144" rtl="0">
              <a:spcBef>
                <a:spcPts val="0"/>
              </a:spcBef>
              <a:buFont typeface="Calibri"/>
              <a:buNone/>
              <a:defRPr sz="1400"/>
            </a:lvl1pPr>
            <a:lvl2pPr lvl="1" rtl="0">
              <a:spcBef>
                <a:spcPts val="0"/>
              </a:spcBef>
              <a:buFont typeface="Calibri"/>
              <a:buNone/>
              <a:defRPr sz="1200"/>
            </a:lvl2pPr>
            <a:lvl3pPr lvl="2" rtl="0">
              <a:spcBef>
                <a:spcPts val="0"/>
              </a:spcBef>
              <a:buFont typeface="Calibri"/>
              <a:buNone/>
              <a:defRPr sz="1000"/>
            </a:lvl3pPr>
            <a:lvl4pPr lvl="3" rtl="0">
              <a:spcBef>
                <a:spcPts val="0"/>
              </a:spcBef>
              <a:buFont typeface="Calibri"/>
              <a:buNone/>
              <a:defRPr sz="900"/>
            </a:lvl4pPr>
            <a:lvl5pPr lvl="4" rtl="0">
              <a:spcBef>
                <a:spcPts val="0"/>
              </a:spcBef>
              <a:buFont typeface="Calibri"/>
              <a:buNone/>
              <a:defRPr sz="900"/>
            </a:lvl5pPr>
            <a:lvl6pPr lvl="5" rtl="0">
              <a:spcBef>
                <a:spcPts val="0"/>
              </a:spcBef>
              <a:defRPr sz="1800">
                <a:solidFill>
                  <a:schemeClr val="lt2"/>
                </a:solidFill>
                <a:latin typeface="Calibri"/>
                <a:ea typeface="Calibri"/>
                <a:cs typeface="Calibri"/>
                <a:sym typeface="Calibri"/>
              </a:defRPr>
            </a:lvl6pPr>
            <a:lvl7pPr lvl="6" rtl="0">
              <a:spcBef>
                <a:spcPts val="0"/>
              </a:spcBef>
              <a:defRPr sz="1600">
                <a:solidFill>
                  <a:schemeClr val="lt2"/>
                </a:solidFill>
                <a:latin typeface="Calibri"/>
                <a:ea typeface="Calibri"/>
                <a:cs typeface="Calibri"/>
                <a:sym typeface="Calibri"/>
              </a:defRPr>
            </a:lvl7pPr>
            <a:lvl8pPr lvl="7" rtl="0">
              <a:spcBef>
                <a:spcPts val="0"/>
              </a:spcBef>
              <a:defRPr sz="1500">
                <a:solidFill>
                  <a:schemeClr val="lt2"/>
                </a:solidFill>
                <a:latin typeface="Calibri"/>
                <a:ea typeface="Calibri"/>
                <a:cs typeface="Calibri"/>
                <a:sym typeface="Calibri"/>
              </a:defRPr>
            </a:lvl8pPr>
            <a:lvl9pPr lvl="8" rtl="0">
              <a:spcBef>
                <a:spcPts val="0"/>
              </a:spcBef>
              <a:defRPr sz="1400">
                <a:solidFill>
                  <a:schemeClr val="lt2"/>
                </a:solidFill>
                <a:latin typeface="Calibri"/>
                <a:ea typeface="Calibri"/>
                <a:cs typeface="Calibri"/>
                <a:sym typeface="Calibri"/>
              </a:defRPr>
            </a:lvl9pPr>
          </a:lstStyle>
          <a:p/>
        </p:txBody>
      </p:sp>
      <p:sp>
        <p:nvSpPr>
          <p:cNvPr id="88" name="Shape 88"/>
          <p:cNvSpPr txBox="1"/>
          <p:nvPr>
            <p:ph type="title"/>
          </p:nvPr>
        </p:nvSpPr>
        <p:spPr>
          <a:xfrm>
            <a:off x="7137995" y="1101970"/>
            <a:ext cx="4511039" cy="877823"/>
          </a:xfrm>
          <a:prstGeom prst="rect">
            <a:avLst/>
          </a:prstGeom>
          <a:noFill/>
          <a:ln>
            <a:noFill/>
          </a:ln>
        </p:spPr>
        <p:txBody>
          <a:bodyPr anchorCtr="0" anchor="b" bIns="91425" lIns="91425" rIns="91425" tIns="91425"/>
          <a:lstStyle>
            <a:lvl1pPr lvl="0" rtl="0" algn="l">
              <a:spcBef>
                <a:spcPts val="0"/>
              </a:spcBef>
              <a:buFont typeface="Calibri"/>
              <a:buNone/>
              <a:defRPr b="1" sz="18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89" name="Shape 89"/>
        <p:cNvGrpSpPr/>
        <p:nvPr/>
      </p:nvGrpSpPr>
      <p:grpSpPr>
        <a:xfrm>
          <a:off x="0" y="0"/>
          <a:ext cx="0" cy="0"/>
          <a:chOff x="0" y="0"/>
          <a:chExt cx="0" cy="0"/>
        </a:xfrm>
      </p:grpSpPr>
      <p:sp>
        <p:nvSpPr>
          <p:cNvPr id="90" name="Shape 90"/>
          <p:cNvSpPr txBox="1"/>
          <p:nvPr>
            <p:ph idx="10" type="dt"/>
          </p:nvPr>
        </p:nvSpPr>
        <p:spPr>
          <a:xfrm>
            <a:off x="8782047" y="612647"/>
            <a:ext cx="1276351" cy="457200"/>
          </a:xfrm>
          <a:prstGeom prst="rect">
            <a:avLst/>
          </a:prstGeom>
          <a:noFill/>
          <a:ln>
            <a:noFill/>
          </a:ln>
        </p:spPr>
        <p:txBody>
          <a:bodyPr anchorCtr="0" anchor="t" bIns="91425" lIns="91425" rIns="91425" tIns="91425"/>
          <a:lstStyle>
            <a:lvl1pPr indent="0" lvl="0" marL="0" marR="0" rtl="0" algn="l">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91" name="Shape 91"/>
          <p:cNvSpPr txBox="1"/>
          <p:nvPr>
            <p:ph idx="11" type="ftr"/>
          </p:nvPr>
        </p:nvSpPr>
        <p:spPr>
          <a:xfrm>
            <a:off x="7010400" y="612647"/>
            <a:ext cx="1767840" cy="457200"/>
          </a:xfrm>
          <a:prstGeom prst="rect">
            <a:avLst/>
          </a:prstGeom>
          <a:noFill/>
          <a:ln>
            <a:noFill/>
          </a:ln>
        </p:spPr>
        <p:txBody>
          <a:bodyPr anchorCtr="0" anchor="t" bIns="91425" lIns="91425" rIns="91425" tIns="91425"/>
          <a:lstStyle>
            <a:lvl1pPr indent="0" lvl="0" marL="0" marR="0" rtl="0" algn="r">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92" name="Shape 92"/>
          <p:cNvSpPr txBox="1"/>
          <p:nvPr>
            <p:ph idx="12" type="sldNum"/>
          </p:nvPr>
        </p:nvSpPr>
        <p:spPr>
          <a:xfrm>
            <a:off x="10899647" y="2271"/>
            <a:ext cx="1016000" cy="36575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800" u="none" cap="none" strike="noStrike">
                <a:solidFill>
                  <a:srgbClr val="FFFFFF"/>
                </a:solidFill>
                <a:latin typeface="Calibri"/>
                <a:ea typeface="Calibri"/>
                <a:cs typeface="Calibri"/>
                <a:sym typeface="Calibri"/>
              </a:rPr>
              <a:t>‹#›</a:t>
            </a:fld>
          </a:p>
        </p:txBody>
      </p:sp>
      <p:sp>
        <p:nvSpPr>
          <p:cNvPr id="93" name="Shape 93"/>
          <p:cNvSpPr/>
          <p:nvPr>
            <p:ph idx="2" type="pic"/>
          </p:nvPr>
        </p:nvSpPr>
        <p:spPr>
          <a:xfrm>
            <a:off x="538227" y="1143000"/>
            <a:ext cx="6096000" cy="4572000"/>
          </a:xfrm>
          <a:prstGeom prst="rect">
            <a:avLst/>
          </a:prstGeom>
          <a:solidFill>
            <a:srgbClr val="EAEAEA"/>
          </a:solidFill>
          <a:ln cap="flat" cmpd="sng" w="50800">
            <a:solidFill>
              <a:srgbClr val="FFFFFF"/>
            </a:solidFill>
            <a:prstDash val="solid"/>
            <a:miter/>
            <a:headEnd len="med" w="med" type="none"/>
            <a:tailEnd len="med" w="med" type="none"/>
          </a:ln>
        </p:spPr>
        <p:txBody>
          <a:bodyPr anchorCtr="0" anchor="t" bIns="91425" lIns="91425" rIns="91425" tIns="91425"/>
          <a:lstStyle>
            <a:lvl1pPr indent="0" lvl="0" marL="0" marR="0" rtl="0" algn="l">
              <a:spcBef>
                <a:spcPts val="0"/>
              </a:spcBef>
              <a:buClr>
                <a:schemeClr val="accent2"/>
              </a:buClr>
              <a:buFont typeface="Calibri"/>
              <a:buNone/>
              <a:defRPr b="0" i="0" sz="32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94" name="Shape 94"/>
          <p:cNvSpPr txBox="1"/>
          <p:nvPr>
            <p:ph idx="1" type="body"/>
          </p:nvPr>
        </p:nvSpPr>
        <p:spPr>
          <a:xfrm>
            <a:off x="8117924" y="3274308"/>
            <a:ext cx="3454399" cy="2516489"/>
          </a:xfrm>
          <a:prstGeom prst="rect">
            <a:avLst/>
          </a:prstGeom>
          <a:noFill/>
          <a:ln>
            <a:noFill/>
          </a:ln>
        </p:spPr>
        <p:txBody>
          <a:bodyPr anchorCtr="0" anchor="t" bIns="91425" lIns="91425" rIns="91425" tIns="91425"/>
          <a:lstStyle>
            <a:lvl1pPr indent="0" lvl="0" marL="0" rtl="0">
              <a:lnSpc>
                <a:spcPct val="100000"/>
              </a:lnSpc>
              <a:spcBef>
                <a:spcPts val="0"/>
              </a:spcBef>
              <a:buFont typeface="Calibri"/>
              <a:buNone/>
              <a:defRPr sz="1300"/>
            </a:lvl1pPr>
            <a:lvl2pPr lvl="1" rtl="0">
              <a:spcBef>
                <a:spcPts val="0"/>
              </a:spcBef>
              <a:buFont typeface="Calibri"/>
              <a:buNone/>
              <a:defRPr sz="1200"/>
            </a:lvl2pPr>
            <a:lvl3pPr lvl="2" rtl="0">
              <a:spcBef>
                <a:spcPts val="0"/>
              </a:spcBef>
              <a:buFont typeface="Calibri"/>
              <a:buNone/>
              <a:defRPr sz="1000"/>
            </a:lvl3pPr>
            <a:lvl4pPr lvl="3" rtl="0">
              <a:spcBef>
                <a:spcPts val="0"/>
              </a:spcBef>
              <a:buFont typeface="Calibri"/>
              <a:buNone/>
              <a:defRPr sz="900"/>
            </a:lvl4pPr>
            <a:lvl5pPr lvl="4" rtl="0">
              <a:spcBef>
                <a:spcPts val="0"/>
              </a:spcBef>
              <a:buFont typeface="Calibri"/>
              <a:buNone/>
              <a:defRPr sz="900"/>
            </a:lvl5pPr>
            <a:lvl6pPr lvl="5" rtl="0">
              <a:spcBef>
                <a:spcPts val="0"/>
              </a:spcBef>
              <a:defRPr sz="1800">
                <a:solidFill>
                  <a:schemeClr val="lt2"/>
                </a:solidFill>
                <a:latin typeface="Calibri"/>
                <a:ea typeface="Calibri"/>
                <a:cs typeface="Calibri"/>
                <a:sym typeface="Calibri"/>
              </a:defRPr>
            </a:lvl6pPr>
            <a:lvl7pPr lvl="6" rtl="0">
              <a:spcBef>
                <a:spcPts val="0"/>
              </a:spcBef>
              <a:defRPr sz="1600">
                <a:solidFill>
                  <a:schemeClr val="lt2"/>
                </a:solidFill>
                <a:latin typeface="Calibri"/>
                <a:ea typeface="Calibri"/>
                <a:cs typeface="Calibri"/>
                <a:sym typeface="Calibri"/>
              </a:defRPr>
            </a:lvl7pPr>
            <a:lvl8pPr lvl="7" rtl="0">
              <a:spcBef>
                <a:spcPts val="0"/>
              </a:spcBef>
              <a:defRPr sz="1500">
                <a:solidFill>
                  <a:schemeClr val="lt2"/>
                </a:solidFill>
                <a:latin typeface="Calibri"/>
                <a:ea typeface="Calibri"/>
                <a:cs typeface="Calibri"/>
                <a:sym typeface="Calibri"/>
              </a:defRPr>
            </a:lvl8pPr>
            <a:lvl9pPr lvl="8" rtl="0">
              <a:spcBef>
                <a:spcPts val="0"/>
              </a:spcBef>
              <a:defRPr sz="1400">
                <a:solidFill>
                  <a:schemeClr val="lt2"/>
                </a:solidFill>
                <a:latin typeface="Calibri"/>
                <a:ea typeface="Calibri"/>
                <a:cs typeface="Calibri"/>
                <a:sym typeface="Calibri"/>
              </a:defRPr>
            </a:lvl9pPr>
          </a:lstStyle>
          <a:p/>
        </p:txBody>
      </p:sp>
      <p:sp>
        <p:nvSpPr>
          <p:cNvPr id="95" name="Shape 95"/>
          <p:cNvSpPr txBox="1"/>
          <p:nvPr>
            <p:ph type="title"/>
          </p:nvPr>
        </p:nvSpPr>
        <p:spPr>
          <a:xfrm rot="-5400000">
            <a:off x="5304296" y="3058777"/>
            <a:ext cx="4681637" cy="782404"/>
          </a:xfrm>
          <a:prstGeom prst="rect">
            <a:avLst/>
          </a:prstGeom>
          <a:noFill/>
          <a:ln>
            <a:noFill/>
          </a:ln>
        </p:spPr>
        <p:txBody>
          <a:bodyPr anchorCtr="0" anchor="t" bIns="91425" lIns="91425" rIns="91425" tIns="91425"/>
          <a:lstStyle>
            <a:lvl1pPr lvl="0" rtl="0" algn="ctr">
              <a:spcBef>
                <a:spcPts val="0"/>
              </a:spcBef>
              <a:buFont typeface="Calibri"/>
              <a:buNone/>
              <a:defRPr b="1" sz="20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gradFill>
          <a:gsLst>
            <a:gs pos="0">
              <a:srgbClr val="262626"/>
            </a:gs>
            <a:gs pos="17000">
              <a:srgbClr val="262626"/>
            </a:gs>
            <a:gs pos="56000">
              <a:srgbClr val="3F3F3F"/>
            </a:gs>
            <a:gs pos="94000">
              <a:srgbClr val="595959"/>
            </a:gs>
            <a:gs pos="100000">
              <a:srgbClr val="595959"/>
            </a:gs>
          </a:gsLst>
          <a:lin ang="5400000" scaled="0"/>
        </a:gradFill>
      </p:bgPr>
    </p:bg>
    <p:spTree>
      <p:nvGrpSpPr>
        <p:cNvPr id="9" name="Shape 9"/>
        <p:cNvGrpSpPr/>
        <p:nvPr/>
      </p:nvGrpSpPr>
      <p:grpSpPr>
        <a:xfrm>
          <a:off x="0" y="0"/>
          <a:ext cx="0" cy="0"/>
          <a:chOff x="0" y="0"/>
          <a:chExt cx="0" cy="0"/>
        </a:xfrm>
      </p:grpSpPr>
      <p:sp>
        <p:nvSpPr>
          <p:cNvPr id="10" name="Shape 10"/>
          <p:cNvSpPr/>
          <p:nvPr/>
        </p:nvSpPr>
        <p:spPr>
          <a:xfrm>
            <a:off x="0" y="366818"/>
            <a:ext cx="12192000" cy="84406"/>
          </a:xfrm>
          <a:prstGeom prst="rect">
            <a:avLst/>
          </a:prstGeom>
          <a:solidFill>
            <a:schemeClr val="accent2">
              <a:alpha val="49803"/>
            </a:schemeClr>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1" name="Shape 11"/>
          <p:cNvSpPr/>
          <p:nvPr/>
        </p:nvSpPr>
        <p:spPr>
          <a:xfrm>
            <a:off x="0" y="0"/>
            <a:ext cx="12192000" cy="310662"/>
          </a:xfrm>
          <a:prstGeom prst="rect">
            <a:avLst/>
          </a:prstGeom>
          <a:solidFill>
            <a:schemeClr val="lt2"/>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2" name="Shape 12"/>
          <p:cNvSpPr/>
          <p:nvPr/>
        </p:nvSpPr>
        <p:spPr>
          <a:xfrm>
            <a:off x="0" y="308277"/>
            <a:ext cx="12192000" cy="9144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3" name="Shape 13"/>
          <p:cNvSpPr/>
          <p:nvPr/>
        </p:nvSpPr>
        <p:spPr>
          <a:xfrm flipH="1" rot="10800000">
            <a:off x="7213577" y="360246"/>
            <a:ext cx="4978424" cy="91087"/>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4" name="Shape 14"/>
          <p:cNvSpPr/>
          <p:nvPr/>
        </p:nvSpPr>
        <p:spPr>
          <a:xfrm flipH="1" rot="10800000">
            <a:off x="7213600" y="440112"/>
            <a:ext cx="4978400" cy="180034"/>
          </a:xfrm>
          <a:prstGeom prst="rect">
            <a:avLst/>
          </a:prstGeom>
          <a:solidFill>
            <a:schemeClr val="accent2">
              <a:alpha val="49803"/>
            </a:schemeClr>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5" name="Shape 15"/>
          <p:cNvSpPr/>
          <p:nvPr/>
        </p:nvSpPr>
        <p:spPr>
          <a:xfrm>
            <a:off x="7209785" y="497504"/>
            <a:ext cx="4084319" cy="27431"/>
          </a:xfrm>
          <a:prstGeom prst="roundRect">
            <a:avLst>
              <a:gd fmla="val 16667" name="adj"/>
            </a:avLst>
          </a:prstGeom>
          <a:gradFill>
            <a:gsLst>
              <a:gs pos="0">
                <a:srgbClr val="262626"/>
              </a:gs>
              <a:gs pos="17000">
                <a:srgbClr val="262626"/>
              </a:gs>
              <a:gs pos="56000">
                <a:srgbClr val="3F3F3F"/>
              </a:gs>
              <a:gs pos="94000">
                <a:srgbClr val="595959"/>
              </a:gs>
              <a:gs pos="100000">
                <a:srgbClr val="595959"/>
              </a:gs>
            </a:gsLst>
            <a:lin ang="5400000" scaled="0"/>
          </a:gra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6" name="Shape 16"/>
          <p:cNvSpPr/>
          <p:nvPr/>
        </p:nvSpPr>
        <p:spPr>
          <a:xfrm>
            <a:off x="9831528" y="588943"/>
            <a:ext cx="2133599" cy="36575"/>
          </a:xfrm>
          <a:prstGeom prst="roundRect">
            <a:avLst>
              <a:gd fmla="val 16667" name="adj"/>
            </a:avLst>
          </a:prstGeom>
          <a:gradFill>
            <a:gsLst>
              <a:gs pos="0">
                <a:srgbClr val="262626"/>
              </a:gs>
              <a:gs pos="17000">
                <a:srgbClr val="262626"/>
              </a:gs>
              <a:gs pos="56000">
                <a:srgbClr val="3F3F3F"/>
              </a:gs>
              <a:gs pos="94000">
                <a:srgbClr val="595959"/>
              </a:gs>
              <a:gs pos="100000">
                <a:srgbClr val="595959"/>
              </a:gs>
            </a:gsLst>
            <a:lin ang="5400000" scaled="0"/>
          </a:gra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7" name="Shape 17"/>
          <p:cNvSpPr/>
          <p:nvPr/>
        </p:nvSpPr>
        <p:spPr>
          <a:xfrm>
            <a:off x="12113288" y="-2001"/>
            <a:ext cx="76835" cy="621792"/>
          </a:xfrm>
          <a:prstGeom prst="rect">
            <a:avLst/>
          </a:prstGeom>
          <a:solidFill>
            <a:srgbClr val="FFFFFF">
              <a:alpha val="64705"/>
            </a:srgbClr>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8" name="Shape 18"/>
          <p:cNvSpPr/>
          <p:nvPr/>
        </p:nvSpPr>
        <p:spPr>
          <a:xfrm>
            <a:off x="12059307" y="-2001"/>
            <a:ext cx="36575" cy="621792"/>
          </a:xfrm>
          <a:prstGeom prst="rect">
            <a:avLst/>
          </a:prstGeom>
          <a:solidFill>
            <a:srgbClr val="FFFFFF">
              <a:alpha val="64705"/>
            </a:srgbClr>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9" name="Shape 19"/>
          <p:cNvSpPr/>
          <p:nvPr/>
        </p:nvSpPr>
        <p:spPr>
          <a:xfrm>
            <a:off x="12033903" y="-2001"/>
            <a:ext cx="12192" cy="621792"/>
          </a:xfrm>
          <a:prstGeom prst="rect">
            <a:avLst/>
          </a:prstGeom>
          <a:solidFill>
            <a:srgbClr val="FFFFFF">
              <a:alpha val="60000"/>
            </a:srgbClr>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20" name="Shape 20"/>
          <p:cNvSpPr/>
          <p:nvPr/>
        </p:nvSpPr>
        <p:spPr>
          <a:xfrm>
            <a:off x="11967231" y="-2001"/>
            <a:ext cx="36575" cy="621792"/>
          </a:xfrm>
          <a:prstGeom prst="rect">
            <a:avLst/>
          </a:prstGeom>
          <a:solidFill>
            <a:srgbClr val="FFFFFF">
              <a:alpha val="40000"/>
            </a:srgbClr>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21" name="Shape 21"/>
          <p:cNvSpPr/>
          <p:nvPr/>
        </p:nvSpPr>
        <p:spPr>
          <a:xfrm>
            <a:off x="11887568" y="379"/>
            <a:ext cx="73151" cy="585215"/>
          </a:xfrm>
          <a:prstGeom prst="rect">
            <a:avLst/>
          </a:prstGeom>
          <a:solidFill>
            <a:srgbClr val="FFFFFF">
              <a:alpha val="20000"/>
            </a:srgbClr>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22" name="Shape 22"/>
          <p:cNvSpPr/>
          <p:nvPr/>
        </p:nvSpPr>
        <p:spPr>
          <a:xfrm>
            <a:off x="11831300" y="379"/>
            <a:ext cx="12192" cy="585215"/>
          </a:xfrm>
          <a:prstGeom prst="rect">
            <a:avLst/>
          </a:prstGeom>
          <a:solidFill>
            <a:srgbClr val="FFFFFF">
              <a:alpha val="29803"/>
            </a:srgbClr>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23" name="Shape 23"/>
          <p:cNvSpPr txBox="1"/>
          <p:nvPr>
            <p:ph idx="10" type="dt"/>
          </p:nvPr>
        </p:nvSpPr>
        <p:spPr>
          <a:xfrm>
            <a:off x="8782047" y="612647"/>
            <a:ext cx="1276351" cy="457200"/>
          </a:xfrm>
          <a:prstGeom prst="rect">
            <a:avLst/>
          </a:prstGeom>
          <a:noFill/>
          <a:ln>
            <a:noFill/>
          </a:ln>
        </p:spPr>
        <p:txBody>
          <a:bodyPr anchorCtr="0" anchor="t" bIns="91425" lIns="91425" rIns="91425" tIns="91425"/>
          <a:lstStyle>
            <a:lvl1pPr indent="0" lvl="0" marL="0" marR="0" rtl="0" algn="l">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24" name="Shape 24"/>
          <p:cNvSpPr txBox="1"/>
          <p:nvPr>
            <p:ph idx="11" type="ftr"/>
          </p:nvPr>
        </p:nvSpPr>
        <p:spPr>
          <a:xfrm>
            <a:off x="7010400" y="612647"/>
            <a:ext cx="1767840" cy="457200"/>
          </a:xfrm>
          <a:prstGeom prst="rect">
            <a:avLst/>
          </a:prstGeom>
          <a:noFill/>
          <a:ln>
            <a:noFill/>
          </a:ln>
        </p:spPr>
        <p:txBody>
          <a:bodyPr anchorCtr="0" anchor="t" bIns="91425" lIns="91425" rIns="91425" tIns="91425"/>
          <a:lstStyle>
            <a:lvl1pPr indent="0" lvl="0" marL="0" marR="0" rtl="0" algn="r">
              <a:spcBef>
                <a:spcPts val="0"/>
              </a:spcBef>
              <a:defRPr b="0" i="0" sz="800" u="none" cap="none" strike="noStrike">
                <a:solidFill>
                  <a:schemeClr val="accent2"/>
                </a:solidFill>
                <a:latin typeface="Calibri"/>
                <a:ea typeface="Calibri"/>
                <a:cs typeface="Calibri"/>
                <a:sym typeface="Calibri"/>
              </a:defRPr>
            </a:lvl1pPr>
            <a:lvl2pPr indent="0" lvl="1" marL="457200" marR="0" rtl="0" algn="l">
              <a:spcBef>
                <a:spcPts val="0"/>
              </a:spcBef>
              <a:defRPr b="0" i="0" sz="1800" u="none" cap="none" strike="noStrike">
                <a:solidFill>
                  <a:schemeClr val="lt1"/>
                </a:solidFill>
                <a:latin typeface="Calibri"/>
                <a:ea typeface="Calibri"/>
                <a:cs typeface="Calibri"/>
                <a:sym typeface="Calibri"/>
              </a:defRPr>
            </a:lvl2pPr>
            <a:lvl3pPr indent="0" lvl="2" marL="914400" marR="0" rtl="0" algn="l">
              <a:spcBef>
                <a:spcPts val="0"/>
              </a:spcBef>
              <a:defRPr b="0" i="0" sz="1800" u="none" cap="none" strike="noStrike">
                <a:solidFill>
                  <a:schemeClr val="lt1"/>
                </a:solidFill>
                <a:latin typeface="Calibri"/>
                <a:ea typeface="Calibri"/>
                <a:cs typeface="Calibri"/>
                <a:sym typeface="Calibri"/>
              </a:defRPr>
            </a:lvl3pPr>
            <a:lvl4pPr indent="0" lvl="3" marL="1371600" marR="0" rtl="0" algn="l">
              <a:spcBef>
                <a:spcPts val="0"/>
              </a:spcBef>
              <a:defRPr b="0" i="0" sz="1800" u="none" cap="none" strike="noStrike">
                <a:solidFill>
                  <a:schemeClr val="lt1"/>
                </a:solidFill>
                <a:latin typeface="Calibri"/>
                <a:ea typeface="Calibri"/>
                <a:cs typeface="Calibri"/>
                <a:sym typeface="Calibri"/>
              </a:defRPr>
            </a:lvl4pPr>
            <a:lvl5pPr indent="0" lvl="4" marL="1828800" marR="0" rtl="0" algn="l">
              <a:spcBef>
                <a:spcPts val="0"/>
              </a:spcBef>
              <a:defRPr b="0" i="0" sz="1800" u="none" cap="none" strike="noStrike">
                <a:solidFill>
                  <a:schemeClr val="lt1"/>
                </a:solidFill>
                <a:latin typeface="Calibri"/>
                <a:ea typeface="Calibri"/>
                <a:cs typeface="Calibri"/>
                <a:sym typeface="Calibri"/>
              </a:defRPr>
            </a:lvl5pPr>
            <a:lvl6pPr indent="0" lvl="5" marL="2286000" marR="0" rtl="0" algn="l">
              <a:spcBef>
                <a:spcPts val="0"/>
              </a:spcBef>
              <a:defRPr b="0" i="0" sz="1800" u="none" cap="none" strike="noStrike">
                <a:solidFill>
                  <a:schemeClr val="lt1"/>
                </a:solidFill>
                <a:latin typeface="Calibri"/>
                <a:ea typeface="Calibri"/>
                <a:cs typeface="Calibri"/>
                <a:sym typeface="Calibri"/>
              </a:defRPr>
            </a:lvl6pPr>
            <a:lvl7pPr indent="0" lvl="6" marL="2743200" marR="0" rtl="0" algn="l">
              <a:spcBef>
                <a:spcPts val="0"/>
              </a:spcBef>
              <a:defRPr b="0" i="0" sz="1800" u="none" cap="none" strike="noStrike">
                <a:solidFill>
                  <a:schemeClr val="lt1"/>
                </a:solidFill>
                <a:latin typeface="Calibri"/>
                <a:ea typeface="Calibri"/>
                <a:cs typeface="Calibri"/>
                <a:sym typeface="Calibri"/>
              </a:defRPr>
            </a:lvl7pPr>
            <a:lvl8pPr indent="0" lvl="7" marL="3200400" marR="0" rtl="0" algn="l">
              <a:spcBef>
                <a:spcPts val="0"/>
              </a:spcBef>
              <a:defRPr b="0" i="0" sz="1800" u="none" cap="none" strike="noStrike">
                <a:solidFill>
                  <a:schemeClr val="lt1"/>
                </a:solidFill>
                <a:latin typeface="Calibri"/>
                <a:ea typeface="Calibri"/>
                <a:cs typeface="Calibri"/>
                <a:sym typeface="Calibri"/>
              </a:defRPr>
            </a:lvl8pPr>
            <a:lvl9pPr indent="0" lvl="8" marL="3657600" marR="0" rtl="0" algn="l">
              <a:spcBef>
                <a:spcPts val="0"/>
              </a:spcBef>
              <a:defRPr b="0" i="0" sz="1800" u="none" cap="none" strike="noStrike">
                <a:solidFill>
                  <a:schemeClr val="lt1"/>
                </a:solidFill>
                <a:latin typeface="Calibri"/>
                <a:ea typeface="Calibri"/>
                <a:cs typeface="Calibri"/>
                <a:sym typeface="Calibri"/>
              </a:defRPr>
            </a:lvl9pPr>
          </a:lstStyle>
          <a:p/>
        </p:txBody>
      </p:sp>
      <p:sp>
        <p:nvSpPr>
          <p:cNvPr id="25" name="Shape 25"/>
          <p:cNvSpPr txBox="1"/>
          <p:nvPr>
            <p:ph idx="12" type="sldNum"/>
          </p:nvPr>
        </p:nvSpPr>
        <p:spPr>
          <a:xfrm>
            <a:off x="10899647" y="2271"/>
            <a:ext cx="1016000" cy="36575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800" u="none" cap="none" strike="noStrike">
                <a:solidFill>
                  <a:srgbClr val="FFFFFF"/>
                </a:solidFill>
                <a:latin typeface="Calibri"/>
                <a:ea typeface="Calibri"/>
                <a:cs typeface="Calibri"/>
                <a:sym typeface="Calibri"/>
              </a:rPr>
              <a:t>‹#›</a:t>
            </a:fld>
          </a:p>
        </p:txBody>
      </p:sp>
      <p:sp>
        <p:nvSpPr>
          <p:cNvPr id="26" name="Shape 26"/>
          <p:cNvSpPr txBox="1"/>
          <p:nvPr>
            <p:ph idx="1" type="body"/>
          </p:nvPr>
        </p:nvSpPr>
        <p:spPr>
          <a:xfrm>
            <a:off x="609600" y="2249424"/>
            <a:ext cx="10972799" cy="4325112"/>
          </a:xfrm>
          <a:prstGeom prst="rect">
            <a:avLst/>
          </a:prstGeom>
          <a:noFill/>
          <a:ln>
            <a:noFill/>
          </a:ln>
        </p:spPr>
        <p:txBody>
          <a:bodyPr anchorCtr="0" anchor="t" bIns="91425" lIns="91425" rIns="91425" tIns="91425"/>
          <a:lstStyle>
            <a:lvl1pPr indent="-86359" lvl="0" marL="365760" marR="0" rtl="0" algn="l">
              <a:spcBef>
                <a:spcPts val="300"/>
              </a:spcBef>
              <a:buClr>
                <a:schemeClr val="accent3"/>
              </a:buClr>
              <a:buFont typeface="Georgia"/>
              <a:buChar char="•"/>
              <a:defRPr b="0" i="0" sz="2800" u="none" cap="none" strike="noStrike">
                <a:solidFill>
                  <a:schemeClr val="lt2"/>
                </a:solidFill>
                <a:latin typeface="Calibri"/>
                <a:ea typeface="Calibri"/>
                <a:cs typeface="Calibri"/>
                <a:sym typeface="Calibri"/>
              </a:defRPr>
            </a:lvl1pPr>
            <a:lvl2pPr indent="-86868" lvl="1" marL="658368" marR="0" rtl="0" algn="l">
              <a:spcBef>
                <a:spcPts val="300"/>
              </a:spcBef>
              <a:buClr>
                <a:schemeClr val="accent2"/>
              </a:buClr>
              <a:buFont typeface="Georgia"/>
              <a:buChar char="▫"/>
              <a:defRPr b="0" i="0" sz="2600" u="none" cap="none" strike="noStrike">
                <a:solidFill>
                  <a:schemeClr val="lt2"/>
                </a:solidFill>
                <a:latin typeface="Calibri"/>
                <a:ea typeface="Calibri"/>
                <a:cs typeface="Calibri"/>
                <a:sym typeface="Calibri"/>
              </a:defRPr>
            </a:lvl2pPr>
            <a:lvl3pPr indent="-72644" lvl="2" marL="923544" marR="0" rtl="0" algn="l">
              <a:spcBef>
                <a:spcPts val="300"/>
              </a:spcBef>
              <a:buClr>
                <a:schemeClr val="accent1"/>
              </a:buClr>
              <a:buFont typeface="Noto Sans Symbols"/>
              <a:buChar char="⚫"/>
              <a:defRPr b="0" i="0" sz="2400" u="none" cap="none" strike="noStrike">
                <a:solidFill>
                  <a:schemeClr val="lt2"/>
                </a:solidFill>
                <a:latin typeface="Calibri"/>
                <a:ea typeface="Calibri"/>
                <a:cs typeface="Calibri"/>
                <a:sym typeface="Calibri"/>
              </a:defRPr>
            </a:lvl3pPr>
            <a:lvl4pPr indent="-61975" lvl="3" marL="1179576" marR="0" rtl="0" algn="l">
              <a:spcBef>
                <a:spcPts val="300"/>
              </a:spcBef>
              <a:buClr>
                <a:schemeClr val="accent1"/>
              </a:buClr>
              <a:buFont typeface="Noto Sans Symbols"/>
              <a:buChar char="⚫"/>
              <a:defRPr b="0" i="0" sz="2200" u="none" cap="none" strike="noStrike">
                <a:solidFill>
                  <a:schemeClr val="lt2"/>
                </a:solidFill>
                <a:latin typeface="Calibri"/>
                <a:ea typeface="Calibri"/>
                <a:cs typeface="Calibri"/>
                <a:sym typeface="Calibri"/>
              </a:defRPr>
            </a:lvl4pPr>
            <a:lvl5pPr indent="-56388" lvl="4" marL="1389888" marR="0" rtl="0" algn="l">
              <a:spcBef>
                <a:spcPts val="300"/>
              </a:spcBef>
              <a:buClr>
                <a:schemeClr val="accent1"/>
              </a:buClr>
              <a:buFont typeface="Noto Sans Symbols"/>
              <a:buChar char="⚫"/>
              <a:defRPr b="0" i="0" sz="2000" u="none" cap="none" strike="noStrike">
                <a:solidFill>
                  <a:schemeClr val="lt2"/>
                </a:solidFill>
                <a:latin typeface="Calibri"/>
                <a:ea typeface="Calibri"/>
                <a:cs typeface="Calibri"/>
                <a:sym typeface="Calibri"/>
              </a:defRPr>
            </a:lvl5pPr>
            <a:lvl6pPr indent="-72644" lvl="5" marL="1609344" marR="0" rtl="0" algn="l">
              <a:spcBef>
                <a:spcPts val="300"/>
              </a:spcBef>
              <a:buClr>
                <a:schemeClr val="accent1"/>
              </a:buClr>
              <a:buFont typeface="Noto Sans Symbols"/>
              <a:buChar char="⚫"/>
              <a:defRPr b="0" i="0" sz="1800" u="none" cap="none" strike="noStrike">
                <a:solidFill>
                  <a:schemeClr val="lt2"/>
                </a:solidFill>
                <a:latin typeface="Calibri"/>
                <a:ea typeface="Calibri"/>
                <a:cs typeface="Calibri"/>
                <a:sym typeface="Calibri"/>
              </a:defRPr>
            </a:lvl6pPr>
            <a:lvl7pPr indent="-88900" lvl="6" marL="1828800" marR="0" rtl="0" algn="l">
              <a:spcBef>
                <a:spcPts val="300"/>
              </a:spcBef>
              <a:buClr>
                <a:schemeClr val="accent1"/>
              </a:buClr>
              <a:buFont typeface="Noto Sans Symbols"/>
              <a:buChar char="⚫"/>
              <a:defRPr b="0" i="0" sz="1600" u="none" cap="none" strike="noStrike">
                <a:solidFill>
                  <a:schemeClr val="lt2"/>
                </a:solidFill>
                <a:latin typeface="Calibri"/>
                <a:ea typeface="Calibri"/>
                <a:cs typeface="Calibri"/>
                <a:sym typeface="Calibri"/>
              </a:defRPr>
            </a:lvl7pPr>
            <a:lvl8pPr indent="-93217" lvl="7" marL="2029968" marR="0" rtl="0" algn="l">
              <a:spcBef>
                <a:spcPts val="300"/>
              </a:spcBef>
              <a:buClr>
                <a:schemeClr val="accent1"/>
              </a:buClr>
              <a:buFont typeface="Noto Sans Symbols"/>
              <a:buChar char="⚫"/>
              <a:defRPr b="0" i="0" sz="1500" u="none" cap="none" strike="noStrike">
                <a:solidFill>
                  <a:schemeClr val="lt2"/>
                </a:solidFill>
                <a:latin typeface="Calibri"/>
                <a:ea typeface="Calibri"/>
                <a:cs typeface="Calibri"/>
                <a:sym typeface="Calibri"/>
              </a:defRPr>
            </a:lvl8pPr>
            <a:lvl9pPr indent="-93979" lvl="8" marL="2240280" marR="0" rtl="0" algn="l">
              <a:spcBef>
                <a:spcPts val="300"/>
              </a:spcBef>
              <a:buClr>
                <a:schemeClr val="accent1"/>
              </a:buClr>
              <a:buFont typeface="Noto Sans Symbols"/>
              <a:buChar char="⚫"/>
              <a:defRPr b="0" i="0" sz="1400" u="none" cap="none" strike="noStrike">
                <a:solidFill>
                  <a:schemeClr val="lt2"/>
                </a:solidFill>
                <a:latin typeface="Calibri"/>
                <a:ea typeface="Calibri"/>
                <a:cs typeface="Calibri"/>
                <a:sym typeface="Calibri"/>
              </a:defRPr>
            </a:lvl9pPr>
          </a:lstStyle>
          <a:p/>
        </p:txBody>
      </p:sp>
      <p:sp>
        <p:nvSpPr>
          <p:cNvPr id="27" name="Shape 27"/>
          <p:cNvSpPr txBox="1"/>
          <p:nvPr>
            <p:ph type="title"/>
          </p:nvPr>
        </p:nvSpPr>
        <p:spPr>
          <a:xfrm>
            <a:off x="609600" y="1143000"/>
            <a:ext cx="10972799" cy="1066799"/>
          </a:xfrm>
          <a:prstGeom prst="rect">
            <a:avLst/>
          </a:prstGeom>
          <a:noFill/>
          <a:ln>
            <a:noFill/>
          </a:ln>
        </p:spPr>
        <p:txBody>
          <a:bodyPr anchorCtr="0" anchor="ctr" bIns="91425" lIns="91425" rIns="91425" tIns="91425"/>
          <a:lstStyle>
            <a:lvl1pPr indent="0" lvl="0" marL="0" marR="0" rtl="0" algn="l">
              <a:spcBef>
                <a:spcPts val="0"/>
              </a:spcBef>
              <a:buClr>
                <a:schemeClr val="lt2"/>
              </a:buClr>
              <a:buFont typeface="Calibri"/>
              <a:buNone/>
              <a:defRPr b="0" i="0" sz="4000" u="none" cap="none" strike="noStrike">
                <a:solidFill>
                  <a:schemeClr val="lt2"/>
                </a:solidFill>
                <a:latin typeface="Calibri"/>
                <a:ea typeface="Calibri"/>
                <a:cs typeface="Calibri"/>
                <a:sym typeface="Calibri"/>
              </a:defRPr>
            </a:lvl1pPr>
            <a:lvl2pPr indent="0" lvl="1" marL="0" marR="0" rtl="0" algn="l">
              <a:spcBef>
                <a:spcPts val="0"/>
              </a:spcBef>
              <a:defRPr/>
            </a:lvl2pPr>
            <a:lvl3pPr indent="0" lvl="2" marL="0" marR="0" rtl="0" algn="l">
              <a:spcBef>
                <a:spcPts val="0"/>
              </a:spcBef>
              <a:defRPr/>
            </a:lvl3pPr>
            <a:lvl4pPr indent="0" lvl="3" marL="0" marR="0" rtl="0" algn="l">
              <a:spcBef>
                <a:spcPts val="0"/>
              </a:spcBef>
              <a:defRPr/>
            </a:lvl4pPr>
            <a:lvl5pPr indent="0" lvl="4" marL="0" marR="0" rtl="0" algn="l">
              <a:spcBef>
                <a:spcPts val="0"/>
              </a:spcBef>
              <a:defRPr/>
            </a:lvl5pPr>
            <a:lvl6pPr indent="0" lvl="5" marL="0" marR="0" rtl="0" algn="l">
              <a:spcBef>
                <a:spcPts val="0"/>
              </a:spcBef>
              <a:defRPr/>
            </a:lvl6pPr>
            <a:lvl7pPr indent="0" lvl="6" marL="0" marR="0" rtl="0" algn="l">
              <a:spcBef>
                <a:spcPts val="0"/>
              </a:spcBef>
              <a:defRPr/>
            </a:lvl7pPr>
            <a:lvl8pPr indent="0" lvl="7" marL="0" marR="0" rtl="0" algn="l">
              <a:spcBef>
                <a:spcPts val="0"/>
              </a:spcBef>
              <a:defRPr/>
            </a:lvl8pPr>
            <a:lvl9pPr indent="0" lvl="8" marL="0" marR="0" rtl="0" algn="l">
              <a:spcBef>
                <a:spcPts val="0"/>
              </a:spcBef>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06.png"/><Relationship Id="rId4" Type="http://schemas.openxmlformats.org/officeDocument/2006/relationships/image" Target="../media/image11.png"/><Relationship Id="rId5" Type="http://schemas.openxmlformats.org/officeDocument/2006/relationships/image" Target="../media/image0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0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0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08.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10.jpg"/><Relationship Id="rId5"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jp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7.jp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9.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6.jp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2.jpg"/><Relationship Id="rId4" Type="http://schemas.openxmlformats.org/officeDocument/2006/relationships/image" Target="../media/image04.jpg"/><Relationship Id="rId5" Type="http://schemas.openxmlformats.org/officeDocument/2006/relationships/image" Target="../media/image03.jpg"/><Relationship Id="rId6" Type="http://schemas.openxmlformats.org/officeDocument/2006/relationships/image" Target="../media/image16.jpg"/><Relationship Id="rId7" Type="http://schemas.openxmlformats.org/officeDocument/2006/relationships/image" Target="../media/image0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03.jpg"/><Relationship Id="rId4" Type="http://schemas.openxmlformats.org/officeDocument/2006/relationships/image" Target="../media/image01.png"/><Relationship Id="rId5" Type="http://schemas.openxmlformats.org/officeDocument/2006/relationships/image" Target="../media/image04.jpg"/><Relationship Id="rId6" Type="http://schemas.openxmlformats.org/officeDocument/2006/relationships/image" Target="../media/image02.jpg"/><Relationship Id="rId7" Type="http://schemas.openxmlformats.org/officeDocument/2006/relationships/image" Target="../media/image1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51.png"/><Relationship Id="rId4" Type="http://schemas.openxmlformats.org/officeDocument/2006/relationships/image" Target="../media/image58.jpg"/><Relationship Id="rId5" Type="http://schemas.openxmlformats.org/officeDocument/2006/relationships/image" Target="../media/image57.jpg"/><Relationship Id="rId6" Type="http://schemas.openxmlformats.org/officeDocument/2006/relationships/image" Target="../media/image65.jpg"/><Relationship Id="rId7" Type="http://schemas.openxmlformats.org/officeDocument/2006/relationships/image" Target="../media/image62.jpg"/><Relationship Id="rId8" Type="http://schemas.openxmlformats.org/officeDocument/2006/relationships/image" Target="../media/image5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61.png"/><Relationship Id="rId4" Type="http://schemas.openxmlformats.org/officeDocument/2006/relationships/image" Target="../media/image67.png"/><Relationship Id="rId5" Type="http://schemas.openxmlformats.org/officeDocument/2006/relationships/image" Target="../media/image66.png"/><Relationship Id="rId6"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68.png"/><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x="0" y="0"/>
          <a:ext cx="0" cy="0"/>
          <a:chOff x="0" y="0"/>
          <a:chExt cx="0" cy="0"/>
        </a:xfrm>
      </p:grpSpPr>
      <p:sp>
        <p:nvSpPr>
          <p:cNvPr id="113" name="Shape 113"/>
          <p:cNvSpPr txBox="1"/>
          <p:nvPr>
            <p:ph idx="1" type="subTitle"/>
          </p:nvPr>
        </p:nvSpPr>
        <p:spPr>
          <a:xfrm>
            <a:off x="609600" y="4134112"/>
            <a:ext cx="8802028" cy="2288210"/>
          </a:xfrm>
          <a:prstGeom prst="rect">
            <a:avLst/>
          </a:prstGeom>
          <a:noFill/>
          <a:ln>
            <a:noFill/>
          </a:ln>
        </p:spPr>
        <p:txBody>
          <a:bodyPr anchorCtr="0" anchor="t" bIns="45700" lIns="91425" rIns="91425" tIns="45700">
            <a:noAutofit/>
          </a:bodyPr>
          <a:lstStyle/>
          <a:p>
            <a:pPr indent="-507" lvl="0" marL="64008" marR="0" rtl="0" algn="l">
              <a:spcBef>
                <a:spcPts val="0"/>
              </a:spcBef>
              <a:buClr>
                <a:schemeClr val="accent3"/>
              </a:buClr>
              <a:buSzPct val="25000"/>
              <a:buFont typeface="Georgia"/>
              <a:buNone/>
            </a:pPr>
            <a:r>
              <a:rPr b="0" i="0" lang="en-US" sz="3600" u="none" cap="none" strike="noStrike">
                <a:solidFill>
                  <a:schemeClr val="lt2"/>
                </a:solidFill>
                <a:latin typeface="Calibri"/>
                <a:ea typeface="Calibri"/>
                <a:cs typeface="Calibri"/>
                <a:sym typeface="Calibri"/>
              </a:rPr>
              <a:t>Engineering 333 - Thermal Systems Design</a:t>
            </a:r>
          </a:p>
          <a:p>
            <a:pPr indent="-507" lvl="0" marL="64008" marR="0" rtl="0" algn="l">
              <a:spcBef>
                <a:spcPts val="300"/>
              </a:spcBef>
              <a:buClr>
                <a:schemeClr val="accent3"/>
              </a:buClr>
              <a:buSzPct val="25000"/>
              <a:buFont typeface="Georgia"/>
              <a:buNone/>
            </a:pPr>
            <a:r>
              <a:rPr b="0" i="0" lang="en-US" sz="3600" u="none" cap="none" strike="noStrike">
                <a:solidFill>
                  <a:schemeClr val="lt2"/>
                </a:solidFill>
                <a:latin typeface="Calibri"/>
                <a:ea typeface="Calibri"/>
                <a:cs typeface="Calibri"/>
                <a:sym typeface="Calibri"/>
              </a:rPr>
              <a:t>Professor Heun</a:t>
            </a:r>
          </a:p>
          <a:p>
            <a:pPr indent="-507" lvl="0" marL="64008" marR="0" rtl="0" algn="l">
              <a:spcBef>
                <a:spcPts val="300"/>
              </a:spcBef>
              <a:buClr>
                <a:schemeClr val="accent3"/>
              </a:buClr>
              <a:buSzPct val="25000"/>
              <a:buFont typeface="Georgia"/>
              <a:buNone/>
            </a:pPr>
            <a:r>
              <a:rPr b="0" i="0" lang="en-US" sz="3600" u="none" cap="none" strike="noStrike">
                <a:solidFill>
                  <a:schemeClr val="lt2"/>
                </a:solidFill>
                <a:latin typeface="Calibri"/>
                <a:ea typeface="Calibri"/>
                <a:cs typeface="Calibri"/>
                <a:sym typeface="Calibri"/>
              </a:rPr>
              <a:t>Fall 2015</a:t>
            </a:r>
          </a:p>
        </p:txBody>
      </p:sp>
      <p:sp>
        <p:nvSpPr>
          <p:cNvPr id="114" name="Shape 114"/>
          <p:cNvSpPr txBox="1"/>
          <p:nvPr>
            <p:ph type="ctrTitle"/>
          </p:nvPr>
        </p:nvSpPr>
        <p:spPr>
          <a:xfrm>
            <a:off x="609600" y="2401888"/>
            <a:ext cx="11277600" cy="1470024"/>
          </a:xfrm>
          <a:prstGeom prst="rect">
            <a:avLst/>
          </a:prstGeom>
          <a:noFill/>
          <a:ln>
            <a:noFill/>
          </a:ln>
        </p:spPr>
        <p:txBody>
          <a:bodyPr anchorCtr="0" anchor="b" bIns="45700" lIns="91425" rIns="91425" tIns="45700">
            <a:noAutofit/>
          </a:bodyPr>
          <a:lstStyle/>
          <a:p>
            <a:pPr indent="0" lvl="0" marL="0" marR="0" rtl="0" algn="l">
              <a:spcBef>
                <a:spcPts val="0"/>
              </a:spcBef>
              <a:buClr>
                <a:schemeClr val="dk1"/>
              </a:buClr>
              <a:buSzPct val="25000"/>
              <a:buFont typeface="Calibri"/>
              <a:buNone/>
            </a:pPr>
            <a:r>
              <a:rPr b="0" i="0" lang="en-US" sz="5400" u="none" cap="none" strike="noStrike">
                <a:solidFill>
                  <a:schemeClr val="dk1"/>
                </a:solidFill>
                <a:latin typeface="Calibri"/>
                <a:ea typeface="Calibri"/>
                <a:cs typeface="Calibri"/>
                <a:sym typeface="Calibri"/>
              </a:rPr>
              <a:t>Operational Efficiency Project</a:t>
            </a:r>
          </a:p>
        </p:txBody>
      </p:sp>
      <p:pic>
        <p:nvPicPr>
          <p:cNvPr id="115" name="Shape 115"/>
          <p:cNvPicPr preferRelativeResize="0"/>
          <p:nvPr/>
        </p:nvPicPr>
        <p:blipFill rotWithShape="1">
          <a:blip r:embed="rId3">
            <a:alphaModFix/>
          </a:blip>
          <a:srcRect b="0" l="0" r="0" t="0"/>
          <a:stretch/>
        </p:blipFill>
        <p:spPr>
          <a:xfrm>
            <a:off x="1981715" y="285014"/>
            <a:ext cx="8228570" cy="2273016"/>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 name="Shape 188"/>
        <p:cNvGrpSpPr/>
        <p:nvPr/>
      </p:nvGrpSpPr>
      <p:grpSpPr>
        <a:xfrm>
          <a:off x="0" y="0"/>
          <a:ext cx="0" cy="0"/>
          <a:chOff x="0" y="0"/>
          <a:chExt cx="0" cy="0"/>
        </a:xfrm>
      </p:grpSpPr>
      <p:sp>
        <p:nvSpPr>
          <p:cNvPr id="189" name="Shape 189"/>
          <p:cNvSpPr txBox="1"/>
          <p:nvPr>
            <p:ph idx="1" type="body"/>
          </p:nvPr>
        </p:nvSpPr>
        <p:spPr>
          <a:xfrm>
            <a:off x="218950" y="5232125"/>
            <a:ext cx="3490200" cy="1517400"/>
          </a:xfrm>
          <a:prstGeom prst="rect">
            <a:avLst/>
          </a:prstGeom>
          <a:noFill/>
          <a:ln>
            <a:noFill/>
          </a:ln>
        </p:spPr>
        <p:txBody>
          <a:bodyPr anchorCtr="0" anchor="t" bIns="45700" lIns="91425" rIns="91425" tIns="45700">
            <a:noAutofit/>
          </a:bodyPr>
          <a:lstStyle/>
          <a:p>
            <a:pPr indent="0" lvl="0" marL="0" marR="0" rtl="0" algn="ctr">
              <a:lnSpc>
                <a:spcPct val="80000"/>
              </a:lnSpc>
              <a:spcBef>
                <a:spcPts val="0"/>
              </a:spcBef>
              <a:buNone/>
            </a:pPr>
            <a:r>
              <a:rPr b="0" i="0" lang="en-US" sz="1960" u="none" cap="none" strike="noStrike">
                <a:solidFill>
                  <a:schemeClr val="lt2"/>
                </a:solidFill>
                <a:latin typeface="Calibri"/>
                <a:ea typeface="Calibri"/>
                <a:cs typeface="Calibri"/>
                <a:sym typeface="Calibri"/>
              </a:rPr>
              <a:t>SB 120 (Current)</a:t>
            </a:r>
          </a:p>
          <a:p>
            <a:pPr indent="0" lvl="0" marL="0" marR="0" rtl="0" algn="ctr">
              <a:lnSpc>
                <a:spcPct val="80000"/>
              </a:lnSpc>
              <a:spcBef>
                <a:spcPts val="300"/>
              </a:spcBef>
              <a:buNone/>
            </a:pPr>
            <a:r>
              <a:rPr b="0" i="0" lang="en-US" sz="1820" u="none" cap="none" strike="noStrike">
                <a:solidFill>
                  <a:schemeClr val="lt2"/>
                </a:solidFill>
                <a:latin typeface="Calibri"/>
                <a:ea typeface="Calibri"/>
                <a:cs typeface="Calibri"/>
                <a:sym typeface="Calibri"/>
              </a:rPr>
              <a:t>3 bulbs per fixture</a:t>
            </a:r>
          </a:p>
          <a:p>
            <a:pPr indent="0" lvl="0" marL="0" marR="0" rtl="0" algn="ctr">
              <a:lnSpc>
                <a:spcPct val="80000"/>
              </a:lnSpc>
              <a:spcBef>
                <a:spcPts val="300"/>
              </a:spcBef>
              <a:buNone/>
            </a:pPr>
            <a:r>
              <a:rPr b="0" i="0" lang="en-US" sz="1820" u="none" cap="none" strike="noStrike">
                <a:solidFill>
                  <a:schemeClr val="lt2"/>
                </a:solidFill>
                <a:latin typeface="Calibri"/>
                <a:ea typeface="Calibri"/>
                <a:cs typeface="Calibri"/>
                <a:sym typeface="Calibri"/>
              </a:rPr>
              <a:t>30 watts/bulb</a:t>
            </a:r>
          </a:p>
          <a:p>
            <a:pPr indent="0" lvl="0" marL="0" marR="0" rtl="0" algn="ctr">
              <a:lnSpc>
                <a:spcPct val="80000"/>
              </a:lnSpc>
              <a:spcBef>
                <a:spcPts val="300"/>
              </a:spcBef>
              <a:buNone/>
            </a:pPr>
            <a:r>
              <a:rPr lang="en-US" sz="3000"/>
              <a:t>90 Watts</a:t>
            </a:r>
          </a:p>
        </p:txBody>
      </p:sp>
      <p:sp>
        <p:nvSpPr>
          <p:cNvPr id="190" name="Shape 190"/>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LED Conversion</a:t>
            </a:r>
          </a:p>
        </p:txBody>
      </p:sp>
      <p:pic>
        <p:nvPicPr>
          <p:cNvPr id="191" name="Shape 191"/>
          <p:cNvPicPr preferRelativeResize="0"/>
          <p:nvPr/>
        </p:nvPicPr>
        <p:blipFill rotWithShape="1">
          <a:blip r:embed="rId3">
            <a:alphaModFix/>
          </a:blip>
          <a:srcRect b="0" l="10178" r="20275" t="0"/>
          <a:stretch/>
        </p:blipFill>
        <p:spPr>
          <a:xfrm>
            <a:off x="218939" y="2196791"/>
            <a:ext cx="3490175" cy="2823379"/>
          </a:xfrm>
          <a:prstGeom prst="rect">
            <a:avLst/>
          </a:prstGeom>
          <a:noFill/>
          <a:ln>
            <a:noFill/>
          </a:ln>
        </p:spPr>
      </p:pic>
      <p:sp>
        <p:nvSpPr>
          <p:cNvPr id="192" name="Shape 192"/>
          <p:cNvSpPr txBox="1"/>
          <p:nvPr/>
        </p:nvSpPr>
        <p:spPr>
          <a:xfrm>
            <a:off x="3915175" y="5232100"/>
            <a:ext cx="3730499" cy="1377599"/>
          </a:xfrm>
          <a:prstGeom prst="rect">
            <a:avLst/>
          </a:prstGeom>
          <a:noFill/>
          <a:ln>
            <a:noFill/>
          </a:ln>
        </p:spPr>
        <p:txBody>
          <a:bodyPr anchorCtr="0" anchor="t" bIns="45700" lIns="91425" rIns="91425" tIns="45700">
            <a:noAutofit/>
          </a:bodyPr>
          <a:lstStyle/>
          <a:p>
            <a:pPr lvl="0" marR="0" rtl="0" algn="ctr">
              <a:spcBef>
                <a:spcPts val="0"/>
              </a:spcBef>
              <a:buNone/>
            </a:pPr>
            <a:r>
              <a:rPr lang="en-US" sz="2000">
                <a:solidFill>
                  <a:schemeClr val="lt2"/>
                </a:solidFill>
                <a:latin typeface="Calibri"/>
                <a:ea typeface="Calibri"/>
                <a:cs typeface="Calibri"/>
                <a:sym typeface="Calibri"/>
              </a:rPr>
              <a:t>De-lamp and replace with LED’s</a:t>
            </a:r>
          </a:p>
          <a:p>
            <a:pPr indent="0" lvl="0" marL="0" marR="0" rtl="0" algn="ctr">
              <a:spcBef>
                <a:spcPts val="0"/>
              </a:spcBef>
              <a:buNone/>
            </a:pPr>
            <a:r>
              <a:rPr lang="en-US" sz="2000">
                <a:solidFill>
                  <a:schemeClr val="lt2"/>
                </a:solidFill>
                <a:latin typeface="Calibri"/>
                <a:ea typeface="Calibri"/>
                <a:cs typeface="Calibri"/>
                <a:sym typeface="Calibri"/>
              </a:rPr>
              <a:t>2 bulbs per fixture</a:t>
            </a:r>
          </a:p>
          <a:p>
            <a:pPr indent="0" lvl="0" marL="0" marR="0" rtl="0" algn="ctr">
              <a:spcBef>
                <a:spcPts val="300"/>
              </a:spcBef>
              <a:buNone/>
            </a:pPr>
            <a:r>
              <a:rPr b="0" i="0" lang="en-US" sz="1800" u="none" cap="none" strike="noStrike">
                <a:solidFill>
                  <a:schemeClr val="lt2"/>
                </a:solidFill>
                <a:latin typeface="Calibri"/>
                <a:ea typeface="Calibri"/>
                <a:cs typeface="Calibri"/>
                <a:sym typeface="Calibri"/>
              </a:rPr>
              <a:t>18 watts/bulb</a:t>
            </a:r>
          </a:p>
          <a:p>
            <a:pPr indent="0" lvl="0" marL="0" marR="0" rtl="0" algn="ctr">
              <a:spcBef>
                <a:spcPts val="300"/>
              </a:spcBef>
              <a:buNone/>
            </a:pPr>
            <a:r>
              <a:rPr lang="en-US" sz="3000">
                <a:solidFill>
                  <a:schemeClr val="lt2"/>
                </a:solidFill>
                <a:latin typeface="Calibri"/>
                <a:ea typeface="Calibri"/>
                <a:cs typeface="Calibri"/>
                <a:sym typeface="Calibri"/>
              </a:rPr>
              <a:t>36 Watts</a:t>
            </a:r>
          </a:p>
        </p:txBody>
      </p:sp>
      <p:pic>
        <p:nvPicPr>
          <p:cNvPr id="193" name="Shape 193"/>
          <p:cNvPicPr preferRelativeResize="0"/>
          <p:nvPr/>
        </p:nvPicPr>
        <p:blipFill rotWithShape="1">
          <a:blip r:embed="rId4">
            <a:alphaModFix/>
          </a:blip>
          <a:srcRect b="0" l="0" r="0" t="0"/>
          <a:stretch/>
        </p:blipFill>
        <p:spPr>
          <a:xfrm>
            <a:off x="3915176" y="2209800"/>
            <a:ext cx="3730580" cy="2810369"/>
          </a:xfrm>
          <a:prstGeom prst="rect">
            <a:avLst/>
          </a:prstGeom>
          <a:noFill/>
          <a:ln>
            <a:noFill/>
          </a:ln>
        </p:spPr>
      </p:pic>
      <p:pic>
        <p:nvPicPr>
          <p:cNvPr id="194" name="Shape 194"/>
          <p:cNvPicPr preferRelativeResize="0"/>
          <p:nvPr/>
        </p:nvPicPr>
        <p:blipFill rotWithShape="1">
          <a:blip r:embed="rId5">
            <a:alphaModFix/>
          </a:blip>
          <a:srcRect b="0" l="0" r="0" t="0"/>
          <a:stretch/>
        </p:blipFill>
        <p:spPr>
          <a:xfrm>
            <a:off x="7851818" y="2209760"/>
            <a:ext cx="3962934" cy="2810449"/>
          </a:xfrm>
          <a:prstGeom prst="rect">
            <a:avLst/>
          </a:prstGeom>
          <a:noFill/>
          <a:ln>
            <a:noFill/>
          </a:ln>
        </p:spPr>
      </p:pic>
      <p:sp>
        <p:nvSpPr>
          <p:cNvPr id="195" name="Shape 195"/>
          <p:cNvSpPr txBox="1"/>
          <p:nvPr/>
        </p:nvSpPr>
        <p:spPr>
          <a:xfrm>
            <a:off x="7851825" y="5232100"/>
            <a:ext cx="3962999" cy="1517400"/>
          </a:xfrm>
          <a:prstGeom prst="rect">
            <a:avLst/>
          </a:prstGeom>
          <a:noFill/>
          <a:ln>
            <a:noFill/>
          </a:ln>
        </p:spPr>
        <p:txBody>
          <a:bodyPr anchorCtr="0" anchor="t" bIns="45700" lIns="91425" rIns="91425" tIns="45700">
            <a:noAutofit/>
          </a:bodyPr>
          <a:lstStyle/>
          <a:p>
            <a:pPr lvl="0" marR="0" rtl="0" algn="ctr">
              <a:spcBef>
                <a:spcPts val="0"/>
              </a:spcBef>
              <a:buNone/>
            </a:pPr>
            <a:r>
              <a:rPr b="0" i="0" lang="en-US" sz="2000" u="none" cap="none" strike="noStrike">
                <a:solidFill>
                  <a:schemeClr val="lt2"/>
                </a:solidFill>
                <a:latin typeface="Calibri"/>
                <a:ea typeface="Calibri"/>
                <a:cs typeface="Calibri"/>
                <a:sym typeface="Calibri"/>
              </a:rPr>
              <a:t>New LED </a:t>
            </a:r>
            <a:r>
              <a:rPr lang="en-US" sz="2000">
                <a:solidFill>
                  <a:schemeClr val="lt2"/>
                </a:solidFill>
                <a:latin typeface="Calibri"/>
                <a:ea typeface="Calibri"/>
                <a:cs typeface="Calibri"/>
                <a:sym typeface="Calibri"/>
              </a:rPr>
              <a:t>f</a:t>
            </a:r>
            <a:r>
              <a:rPr b="0" i="0" lang="en-US" sz="2000" u="none" cap="none" strike="noStrike">
                <a:solidFill>
                  <a:schemeClr val="lt2"/>
                </a:solidFill>
                <a:latin typeface="Calibri"/>
                <a:ea typeface="Calibri"/>
                <a:cs typeface="Calibri"/>
                <a:sym typeface="Calibri"/>
              </a:rPr>
              <a:t>ixtures</a:t>
            </a:r>
          </a:p>
          <a:p>
            <a:pPr lvl="0" marR="0" rtl="0" algn="ctr">
              <a:spcBef>
                <a:spcPts val="0"/>
              </a:spcBef>
              <a:buNone/>
            </a:pPr>
            <a:r>
              <a:rPr lang="en-US" sz="2000">
                <a:solidFill>
                  <a:schemeClr val="lt2"/>
                </a:solidFill>
                <a:latin typeface="Calibri"/>
                <a:ea typeface="Calibri"/>
                <a:cs typeface="Calibri"/>
                <a:sym typeface="Calibri"/>
              </a:rPr>
              <a:t>2 bulbs per fixture</a:t>
            </a:r>
          </a:p>
          <a:p>
            <a:pPr indent="0" lvl="0" marL="0" marR="0" rtl="0" algn="ctr">
              <a:spcBef>
                <a:spcPts val="300"/>
              </a:spcBef>
              <a:buNone/>
            </a:pPr>
            <a:r>
              <a:rPr b="0" i="0" lang="en-US" sz="1800" u="none" cap="none" strike="noStrike">
                <a:solidFill>
                  <a:schemeClr val="lt2"/>
                </a:solidFill>
                <a:latin typeface="Calibri"/>
                <a:ea typeface="Calibri"/>
                <a:cs typeface="Calibri"/>
                <a:sym typeface="Calibri"/>
              </a:rPr>
              <a:t>As low as 12 watts/bulb</a:t>
            </a:r>
          </a:p>
          <a:p>
            <a:pPr indent="0" lvl="0" marL="0" marR="0" rtl="0" algn="ctr">
              <a:spcBef>
                <a:spcPts val="300"/>
              </a:spcBef>
              <a:buNone/>
            </a:pPr>
            <a:r>
              <a:rPr lang="en-US" sz="3000">
                <a:solidFill>
                  <a:schemeClr val="lt2"/>
                </a:solidFill>
                <a:latin typeface="Calibri"/>
                <a:ea typeface="Calibri"/>
                <a:cs typeface="Calibri"/>
                <a:sym typeface="Calibri"/>
              </a:rPr>
              <a:t>24 Watts</a:t>
            </a:r>
          </a:p>
        </p:txBody>
      </p:sp>
      <p:sp>
        <p:nvSpPr>
          <p:cNvPr id="196" name="Shape 196"/>
          <p:cNvSpPr/>
          <p:nvPr/>
        </p:nvSpPr>
        <p:spPr>
          <a:xfrm>
            <a:off x="7819082" y="1994784"/>
            <a:ext cx="609600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800" u="none" cap="none" strike="noStrike">
                <a:solidFill>
                  <a:schemeClr val="lt1"/>
                </a:solidFill>
                <a:latin typeface="Calibri"/>
                <a:ea typeface="Calibri"/>
                <a:cs typeface="Calibri"/>
                <a:sym typeface="Calibri"/>
              </a:rPr>
              <a:t>http://image.dhgate.com/albu_485628563_00-1.0x0/t8-1-2m-double-lighting-fixture-brackets.jpg</a:t>
            </a:r>
          </a:p>
        </p:txBody>
      </p:sp>
      <p:sp>
        <p:nvSpPr>
          <p:cNvPr id="197" name="Shape 197"/>
          <p:cNvSpPr/>
          <p:nvPr/>
        </p:nvSpPr>
        <p:spPr>
          <a:xfrm>
            <a:off x="3861514" y="1995214"/>
            <a:ext cx="609600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800" u="none" cap="none" strike="noStrike">
                <a:solidFill>
                  <a:schemeClr val="lt1"/>
                </a:solidFill>
                <a:latin typeface="Calibri"/>
                <a:ea typeface="Calibri"/>
                <a:cs typeface="Calibri"/>
                <a:sym typeface="Calibri"/>
              </a:rPr>
              <a:t>http://www.thejewelrylightingexperts.com/store/wp-content/uploads/2012/01/t8LED.jpg</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400"/>
                                        <p:tgtEl>
                                          <p:spTgt spid="1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400"/>
                                        <p:tgtEl>
                                          <p:spTgt spid="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400"/>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 name="Shape 202"/>
        <p:cNvGrpSpPr/>
        <p:nvPr/>
      </p:nvGrpSpPr>
      <p:grpSpPr>
        <a:xfrm>
          <a:off x="0" y="0"/>
          <a:ext cx="0" cy="0"/>
          <a:chOff x="0" y="0"/>
          <a:chExt cx="0" cy="0"/>
        </a:xfrm>
      </p:grpSpPr>
      <p:sp>
        <p:nvSpPr>
          <p:cNvPr id="203" name="Shape 203"/>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Lighting Model</a:t>
            </a:r>
          </a:p>
        </p:txBody>
      </p:sp>
      <p:pic>
        <p:nvPicPr>
          <p:cNvPr id="204" name="Shape 204"/>
          <p:cNvPicPr preferRelativeResize="0"/>
          <p:nvPr/>
        </p:nvPicPr>
        <p:blipFill>
          <a:blip r:embed="rId3">
            <a:alphaModFix/>
          </a:blip>
          <a:stretch>
            <a:fillRect/>
          </a:stretch>
        </p:blipFill>
        <p:spPr>
          <a:xfrm>
            <a:off x="262987" y="2684725"/>
            <a:ext cx="11666024" cy="2151974"/>
          </a:xfrm>
          <a:prstGeom prst="rect">
            <a:avLst/>
          </a:prstGeom>
          <a:noFill/>
          <a:ln>
            <a:noFill/>
          </a:ln>
        </p:spPr>
      </p:pic>
      <p:sp>
        <p:nvSpPr>
          <p:cNvPr id="205" name="Shape 205"/>
          <p:cNvSpPr/>
          <p:nvPr/>
        </p:nvSpPr>
        <p:spPr>
          <a:xfrm>
            <a:off x="2184275" y="3019350"/>
            <a:ext cx="5017500" cy="738599"/>
          </a:xfrm>
          <a:prstGeom prst="roundRect">
            <a:avLst>
              <a:gd fmla="val 16667" name="adj"/>
            </a:avLst>
          </a:prstGeom>
          <a:noFill/>
          <a:ln cap="flat" cmpd="sng" w="1905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06" name="Shape 206"/>
          <p:cNvSpPr/>
          <p:nvPr/>
        </p:nvSpPr>
        <p:spPr>
          <a:xfrm>
            <a:off x="7242925" y="3019350"/>
            <a:ext cx="4610100" cy="669000"/>
          </a:xfrm>
          <a:prstGeom prst="roundRect">
            <a:avLst>
              <a:gd fmla="val 16667" name="adj"/>
            </a:avLst>
          </a:prstGeom>
          <a:noFill/>
          <a:ln cap="flat" cmpd="sng" w="1905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1" name="Shape 211"/>
        <p:cNvGrpSpPr/>
        <p:nvPr/>
      </p:nvGrpSpPr>
      <p:grpSpPr>
        <a:xfrm>
          <a:off x="0" y="0"/>
          <a:ext cx="0" cy="0"/>
          <a:chOff x="0" y="0"/>
          <a:chExt cx="0" cy="0"/>
        </a:xfrm>
      </p:grpSpPr>
      <p:sp>
        <p:nvSpPr>
          <p:cNvPr id="212" name="Shape 212"/>
          <p:cNvSpPr txBox="1"/>
          <p:nvPr>
            <p:ph idx="1" type="body"/>
          </p:nvPr>
        </p:nvSpPr>
        <p:spPr>
          <a:xfrm>
            <a:off x="609600" y="2249425"/>
            <a:ext cx="4809599" cy="4325099"/>
          </a:xfrm>
          <a:prstGeom prst="rect">
            <a:avLst/>
          </a:prstGeom>
          <a:noFill/>
          <a:ln>
            <a:noFill/>
          </a:ln>
        </p:spPr>
        <p:txBody>
          <a:bodyPr anchorCtr="0" anchor="t" bIns="45700" lIns="91425" rIns="91425" tIns="45700">
            <a:noAutofit/>
          </a:bodyPr>
          <a:lstStyle/>
          <a:p>
            <a:pPr indent="0" lvl="0" marL="0" marR="0" rtl="0" algn="l">
              <a:spcBef>
                <a:spcPts val="0"/>
              </a:spcBef>
              <a:buNone/>
            </a:pPr>
            <a:r>
              <a:rPr b="0" i="0" lang="en-US" sz="2800" u="none" cap="none" strike="noStrike">
                <a:solidFill>
                  <a:schemeClr val="lt2"/>
                </a:solidFill>
                <a:latin typeface="Calibri"/>
                <a:ea typeface="Calibri"/>
                <a:cs typeface="Calibri"/>
                <a:sym typeface="Calibri"/>
              </a:rPr>
              <a:t>Hours of operation</a:t>
            </a:r>
          </a:p>
          <a:p>
            <a:pPr indent="0" lvl="0" marL="457200" marR="0" rtl="0" algn="l">
              <a:spcBef>
                <a:spcPts val="300"/>
              </a:spcBef>
              <a:buNone/>
            </a:pPr>
            <a:r>
              <a:rPr b="0" i="0" lang="en-US" sz="2600" u="none" cap="none" strike="noStrike">
                <a:solidFill>
                  <a:schemeClr val="lt2"/>
                </a:solidFill>
                <a:latin typeface="Calibri"/>
                <a:ea typeface="Calibri"/>
                <a:cs typeface="Calibri"/>
                <a:sym typeface="Calibri"/>
              </a:rPr>
              <a:t>HOBO sensors</a:t>
            </a:r>
          </a:p>
          <a:p>
            <a:pPr indent="0" lvl="0" marL="457200" marR="0" rtl="0" algn="l">
              <a:spcBef>
                <a:spcPts val="300"/>
              </a:spcBef>
              <a:buNone/>
            </a:pPr>
            <a:r>
              <a:rPr lang="en-US" sz="2600"/>
              <a:t>data from CERF </a:t>
            </a:r>
          </a:p>
          <a:p>
            <a:pPr indent="0" lvl="0" marL="457200" marR="0" rtl="0" algn="l">
              <a:spcBef>
                <a:spcPts val="300"/>
              </a:spcBef>
              <a:buNone/>
            </a:pPr>
            <a:r>
              <a:rPr lang="en-US" sz="2600"/>
              <a:t>(Calvin Energy Recovery Fund)</a:t>
            </a:r>
          </a:p>
        </p:txBody>
      </p:sp>
      <p:sp>
        <p:nvSpPr>
          <p:cNvPr id="213" name="Shape 213"/>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Lighting: Measurement and Verification</a:t>
            </a:r>
          </a:p>
        </p:txBody>
      </p:sp>
      <p:pic>
        <p:nvPicPr>
          <p:cNvPr id="214" name="Shape 214"/>
          <p:cNvPicPr preferRelativeResize="0"/>
          <p:nvPr/>
        </p:nvPicPr>
        <p:blipFill rotWithShape="1">
          <a:blip r:embed="rId3">
            <a:alphaModFix/>
          </a:blip>
          <a:srcRect b="0" l="0" r="0" t="0"/>
          <a:stretch/>
        </p:blipFill>
        <p:spPr>
          <a:xfrm>
            <a:off x="6273264" y="2209800"/>
            <a:ext cx="4948917" cy="4151591"/>
          </a:xfrm>
          <a:prstGeom prst="rect">
            <a:avLst/>
          </a:prstGeom>
          <a:noFill/>
          <a:ln>
            <a:noFill/>
          </a:ln>
        </p:spPr>
      </p:pic>
      <p:sp>
        <p:nvSpPr>
          <p:cNvPr id="215" name="Shape 215"/>
          <p:cNvSpPr/>
          <p:nvPr/>
        </p:nvSpPr>
        <p:spPr>
          <a:xfrm>
            <a:off x="5699721" y="6361391"/>
            <a:ext cx="609600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800" u="none" cap="none" strike="noStrike">
                <a:solidFill>
                  <a:schemeClr val="lt1"/>
                </a:solidFill>
                <a:latin typeface="Calibri"/>
                <a:ea typeface="Calibri"/>
                <a:cs typeface="Calibri"/>
                <a:sym typeface="Calibri"/>
              </a:rPr>
              <a:t>http://www.hobodataloggers.com.au/content/images/thumbs/0002490_hobo-ux90-occupancylight-logger-ux90-006-12-meter-sensor.jpeg</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4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9" name="Shape 219"/>
        <p:cNvGrpSpPr/>
        <p:nvPr/>
      </p:nvGrpSpPr>
      <p:grpSpPr>
        <a:xfrm>
          <a:off x="0" y="0"/>
          <a:ext cx="0" cy="0"/>
          <a:chOff x="0" y="0"/>
          <a:chExt cx="0" cy="0"/>
        </a:xfrm>
      </p:grpSpPr>
      <p:sp>
        <p:nvSpPr>
          <p:cNvPr id="220" name="Shape 220"/>
          <p:cNvSpPr txBox="1"/>
          <p:nvPr>
            <p:ph idx="1" type="body"/>
          </p:nvPr>
        </p:nvSpPr>
        <p:spPr>
          <a:xfrm>
            <a:off x="609600" y="2249424"/>
            <a:ext cx="10972799" cy="4325099"/>
          </a:xfrm>
          <a:prstGeom prst="rect">
            <a:avLst/>
          </a:prstGeom>
          <a:noFill/>
          <a:ln>
            <a:noFill/>
          </a:ln>
        </p:spPr>
        <p:txBody>
          <a:bodyPr anchorCtr="0" anchor="t" bIns="45700" lIns="91425" rIns="91425" tIns="45700">
            <a:noAutofit/>
          </a:bodyPr>
          <a:lstStyle/>
          <a:p>
            <a:pPr indent="0" lvl="0" marL="0" rtl="0">
              <a:spcBef>
                <a:spcPts val="0"/>
              </a:spcBef>
              <a:buNone/>
            </a:pPr>
            <a:r>
              <a:rPr lang="en-US">
                <a:solidFill>
                  <a:schemeClr val="lt1"/>
                </a:solidFill>
              </a:rPr>
              <a:t>Summer </a:t>
            </a:r>
          </a:p>
          <a:p>
            <a:pPr indent="0" lvl="0" marL="0" rtl="0">
              <a:spcBef>
                <a:spcPts val="0"/>
              </a:spcBef>
              <a:buNone/>
            </a:pPr>
            <a:r>
              <a:t/>
            </a:r>
            <a:endParaRPr>
              <a:solidFill>
                <a:schemeClr val="lt1"/>
              </a:solidFill>
            </a:endParaRPr>
          </a:p>
          <a:p>
            <a:pPr indent="457200" lvl="0" marL="0" rtl="0">
              <a:spcBef>
                <a:spcPts val="0"/>
              </a:spcBef>
              <a:buNone/>
            </a:pPr>
            <a:r>
              <a:rPr lang="en-US" sz="2800">
                <a:solidFill>
                  <a:schemeClr val="lt1"/>
                </a:solidFill>
              </a:rPr>
              <a:t>72°F</a:t>
            </a:r>
          </a:p>
          <a:p>
            <a:pPr indent="0" lvl="0" marL="0" rtl="0">
              <a:spcBef>
                <a:spcPts val="0"/>
              </a:spcBef>
              <a:buNone/>
            </a:pPr>
            <a:r>
              <a:t/>
            </a:r>
            <a:endParaRPr>
              <a:solidFill>
                <a:schemeClr val="lt1"/>
              </a:solidFill>
            </a:endParaRPr>
          </a:p>
          <a:p>
            <a:pPr indent="0" lvl="0" marL="0" rtl="0">
              <a:spcBef>
                <a:spcPts val="0"/>
              </a:spcBef>
              <a:buNone/>
            </a:pPr>
            <a:r>
              <a:rPr lang="en-US">
                <a:solidFill>
                  <a:schemeClr val="lt1"/>
                </a:solidFill>
              </a:rPr>
              <a:t>Winter </a:t>
            </a:r>
          </a:p>
          <a:p>
            <a:pPr indent="0" lvl="0" marL="0" rtl="0">
              <a:spcBef>
                <a:spcPts val="0"/>
              </a:spcBef>
              <a:buNone/>
            </a:pPr>
            <a:r>
              <a:t/>
            </a:r>
            <a:endParaRPr>
              <a:solidFill>
                <a:schemeClr val="lt1"/>
              </a:solidFill>
            </a:endParaRPr>
          </a:p>
          <a:p>
            <a:pPr indent="0" lvl="0" marL="0" rtl="0">
              <a:spcBef>
                <a:spcPts val="0"/>
              </a:spcBef>
              <a:buNone/>
            </a:pPr>
            <a:r>
              <a:rPr lang="en-US" sz="2800">
                <a:solidFill>
                  <a:schemeClr val="lt1"/>
                </a:solidFill>
              </a:rPr>
              <a:t> 	70°F</a:t>
            </a:r>
          </a:p>
          <a:p>
            <a:pPr indent="0" lvl="0" marL="0" marR="0" rtl="0" algn="l">
              <a:lnSpc>
                <a:spcPct val="100000"/>
              </a:lnSpc>
              <a:spcBef>
                <a:spcPts val="300"/>
              </a:spcBef>
              <a:spcAft>
                <a:spcPts val="0"/>
              </a:spcAft>
              <a:buNone/>
            </a:pPr>
            <a:r>
              <a:t/>
            </a:r>
            <a:endParaRPr i="1">
              <a:solidFill>
                <a:schemeClr val="lt1"/>
              </a:solidFill>
            </a:endParaRPr>
          </a:p>
        </p:txBody>
      </p:sp>
      <p:sp>
        <p:nvSpPr>
          <p:cNvPr id="221" name="Shape 221"/>
          <p:cNvSpPr txBox="1"/>
          <p:nvPr>
            <p:ph type="title"/>
          </p:nvPr>
        </p:nvSpPr>
        <p:spPr>
          <a:xfrm>
            <a:off x="609612" y="1080225"/>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Thermostat</a:t>
            </a:r>
            <a:r>
              <a:rPr b="0" i="0" lang="en-US" sz="4000" u="none" cap="none" strike="noStrike">
                <a:solidFill>
                  <a:schemeClr val="lt2"/>
                </a:solidFill>
                <a:latin typeface="Calibri"/>
                <a:ea typeface="Calibri"/>
                <a:cs typeface="Calibri"/>
                <a:sym typeface="Calibri"/>
              </a:rPr>
              <a:t> </a:t>
            </a:r>
            <a:r>
              <a:rPr lang="en-US"/>
              <a:t>Adjustment Initiative</a:t>
            </a:r>
          </a:p>
        </p:txBody>
      </p:sp>
      <p:pic>
        <p:nvPicPr>
          <p:cNvPr id="222" name="Shape 222"/>
          <p:cNvPicPr preferRelativeResize="0"/>
          <p:nvPr/>
        </p:nvPicPr>
        <p:blipFill>
          <a:blip r:embed="rId3">
            <a:alphaModFix/>
          </a:blip>
          <a:stretch>
            <a:fillRect/>
          </a:stretch>
        </p:blipFill>
        <p:spPr>
          <a:xfrm>
            <a:off x="3606512" y="2249424"/>
            <a:ext cx="4978976" cy="3320025"/>
          </a:xfrm>
          <a:prstGeom prst="rect">
            <a:avLst/>
          </a:prstGeom>
          <a:noFill/>
          <a:ln>
            <a:noFill/>
          </a:ln>
        </p:spPr>
      </p:pic>
      <p:sp>
        <p:nvSpPr>
          <p:cNvPr id="223" name="Shape 223"/>
          <p:cNvSpPr txBox="1"/>
          <p:nvPr/>
        </p:nvSpPr>
        <p:spPr>
          <a:xfrm>
            <a:off x="4179750" y="5853625"/>
            <a:ext cx="3832500" cy="831900"/>
          </a:xfrm>
          <a:prstGeom prst="rect">
            <a:avLst/>
          </a:prstGeom>
          <a:noFill/>
          <a:ln>
            <a:noFill/>
          </a:ln>
        </p:spPr>
        <p:txBody>
          <a:bodyPr anchorCtr="0" anchor="ctr" bIns="91425" lIns="91425" rIns="91425" tIns="91425">
            <a:noAutofit/>
          </a:bodyPr>
          <a:lstStyle/>
          <a:p>
            <a:pPr lvl="0" rtl="0" algn="ctr">
              <a:spcBef>
                <a:spcPts val="300"/>
              </a:spcBef>
              <a:buNone/>
            </a:pPr>
            <a:r>
              <a:rPr i="1" lang="en-US" sz="2800">
                <a:solidFill>
                  <a:schemeClr val="lt1"/>
                </a:solidFill>
                <a:latin typeface="Calibri"/>
                <a:ea typeface="Calibri"/>
                <a:cs typeface="Calibri"/>
                <a:sym typeface="Calibri"/>
              </a:rPr>
              <a:t>$0 Implementation</a:t>
            </a:r>
          </a:p>
        </p:txBody>
      </p:sp>
      <p:sp>
        <p:nvSpPr>
          <p:cNvPr id="224" name="Shape 224"/>
          <p:cNvSpPr txBox="1"/>
          <p:nvPr>
            <p:ph idx="2" type="body"/>
          </p:nvPr>
        </p:nvSpPr>
        <p:spPr>
          <a:xfrm>
            <a:off x="9715375" y="2249425"/>
            <a:ext cx="1372199" cy="4325099"/>
          </a:xfrm>
          <a:prstGeom prst="rect">
            <a:avLst/>
          </a:prstGeom>
          <a:noFill/>
          <a:ln>
            <a:noFill/>
          </a:ln>
        </p:spPr>
        <p:txBody>
          <a:bodyPr anchorCtr="0" anchor="t" bIns="45700" lIns="91425" rIns="91425" tIns="45700">
            <a:noAutofit/>
          </a:bodyPr>
          <a:lstStyle/>
          <a:p>
            <a:pPr indent="0" lvl="0" marL="0" rtl="0">
              <a:spcBef>
                <a:spcPts val="0"/>
              </a:spcBef>
              <a:buNone/>
            </a:pPr>
            <a:r>
              <a:t/>
            </a:r>
            <a:endParaRPr>
              <a:solidFill>
                <a:schemeClr val="lt1"/>
              </a:solidFill>
            </a:endParaRPr>
          </a:p>
          <a:p>
            <a:pPr indent="0" lvl="0" marL="0" rtl="0">
              <a:spcBef>
                <a:spcPts val="0"/>
              </a:spcBef>
              <a:buNone/>
            </a:pPr>
            <a:r>
              <a:t/>
            </a:r>
            <a:endParaRPr>
              <a:solidFill>
                <a:schemeClr val="lt1"/>
              </a:solidFill>
            </a:endParaRPr>
          </a:p>
          <a:p>
            <a:pPr indent="0" lvl="0" marL="0" rtl="0">
              <a:spcBef>
                <a:spcPts val="0"/>
              </a:spcBef>
              <a:buNone/>
            </a:pPr>
            <a:r>
              <a:rPr lang="en-US" sz="2800">
                <a:solidFill>
                  <a:schemeClr val="lt1"/>
                </a:solidFill>
              </a:rPr>
              <a:t>75°F</a:t>
            </a:r>
          </a:p>
          <a:p>
            <a:pPr indent="0" lvl="0" marL="0" rtl="0">
              <a:spcBef>
                <a:spcPts val="0"/>
              </a:spcBef>
              <a:buNone/>
            </a:pPr>
            <a:r>
              <a:t/>
            </a:r>
            <a:endParaRPr>
              <a:solidFill>
                <a:schemeClr val="lt1"/>
              </a:solidFill>
            </a:endParaRPr>
          </a:p>
          <a:p>
            <a:pPr indent="0" lvl="0" marL="0" rtl="0">
              <a:spcBef>
                <a:spcPts val="0"/>
              </a:spcBef>
              <a:buNone/>
            </a:pPr>
            <a:r>
              <a:t/>
            </a:r>
            <a:endParaRPr>
              <a:solidFill>
                <a:schemeClr val="lt1"/>
              </a:solidFill>
            </a:endParaRPr>
          </a:p>
          <a:p>
            <a:pPr indent="0" lvl="0" marL="0" rtl="0">
              <a:spcBef>
                <a:spcPts val="0"/>
              </a:spcBef>
              <a:buNone/>
            </a:pPr>
            <a:r>
              <a:t/>
            </a:r>
            <a:endParaRPr>
              <a:solidFill>
                <a:schemeClr val="lt1"/>
              </a:solidFill>
            </a:endParaRPr>
          </a:p>
          <a:p>
            <a:pPr indent="0" lvl="0" marL="0" rtl="0">
              <a:spcBef>
                <a:spcPts val="0"/>
              </a:spcBef>
              <a:buNone/>
            </a:pPr>
            <a:r>
              <a:rPr lang="en-US" sz="2800">
                <a:solidFill>
                  <a:schemeClr val="lt1"/>
                </a:solidFill>
              </a:rPr>
              <a:t>69°F</a:t>
            </a:r>
          </a:p>
          <a:p>
            <a:pPr indent="0" lvl="0" marL="0" marR="0" rtl="0" algn="l">
              <a:lnSpc>
                <a:spcPct val="100000"/>
              </a:lnSpc>
              <a:spcBef>
                <a:spcPts val="300"/>
              </a:spcBef>
              <a:spcAft>
                <a:spcPts val="0"/>
              </a:spcAft>
              <a:buNone/>
            </a:pPr>
            <a:r>
              <a:t/>
            </a:r>
            <a:endParaRPr i="1">
              <a:solidFill>
                <a:schemeClr val="lt1"/>
              </a:solidFill>
            </a:endParaRPr>
          </a:p>
        </p:txBody>
      </p:sp>
      <p:sp>
        <p:nvSpPr>
          <p:cNvPr id="225" name="Shape 225"/>
          <p:cNvSpPr txBox="1"/>
          <p:nvPr/>
        </p:nvSpPr>
        <p:spPr>
          <a:xfrm>
            <a:off x="4016125" y="5619950"/>
            <a:ext cx="4159800" cy="295499"/>
          </a:xfrm>
          <a:prstGeom prst="rect">
            <a:avLst/>
          </a:prstGeom>
          <a:noFill/>
          <a:ln>
            <a:noFill/>
          </a:ln>
        </p:spPr>
        <p:txBody>
          <a:bodyPr anchorCtr="0" anchor="ctr" bIns="91425" lIns="91425" rIns="91425" tIns="91425">
            <a:noAutofit/>
          </a:bodyPr>
          <a:lstStyle/>
          <a:p>
            <a:pPr lvl="0" rtl="0" algn="ctr">
              <a:spcBef>
                <a:spcPts val="0"/>
              </a:spcBef>
              <a:buNone/>
            </a:pPr>
            <a:r>
              <a:rPr lang="en-US" sz="1000">
                <a:solidFill>
                  <a:srgbClr val="FFFFFF"/>
                </a:solidFill>
              </a:rPr>
              <a:t>http://blog.doctoroz.com/wp-content/uploads/2014/01/thermostat.jpg</a:t>
            </a:r>
          </a:p>
        </p:txBody>
      </p:sp>
      <p:cxnSp>
        <p:nvCxnSpPr>
          <p:cNvPr id="226" name="Shape 226"/>
          <p:cNvCxnSpPr/>
          <p:nvPr/>
        </p:nvCxnSpPr>
        <p:spPr>
          <a:xfrm flipH="1" rot="10800000">
            <a:off x="8694775" y="3527050"/>
            <a:ext cx="1020600" cy="8699"/>
          </a:xfrm>
          <a:prstGeom prst="straightConnector1">
            <a:avLst/>
          </a:prstGeom>
          <a:noFill/>
          <a:ln cap="flat" cmpd="sng" w="38100">
            <a:solidFill>
              <a:srgbClr val="CC0000"/>
            </a:solidFill>
            <a:prstDash val="solid"/>
            <a:round/>
            <a:headEnd len="lg" w="lg" type="none"/>
            <a:tailEnd len="lg" w="lg" type="triangle"/>
          </a:ln>
        </p:spPr>
      </p:cxnSp>
      <p:cxnSp>
        <p:nvCxnSpPr>
          <p:cNvPr id="227" name="Shape 227"/>
          <p:cNvCxnSpPr/>
          <p:nvPr/>
        </p:nvCxnSpPr>
        <p:spPr>
          <a:xfrm flipH="1" rot="10800000">
            <a:off x="8646150" y="5383125"/>
            <a:ext cx="1020600" cy="8699"/>
          </a:xfrm>
          <a:prstGeom prst="straightConnector1">
            <a:avLst/>
          </a:prstGeom>
          <a:noFill/>
          <a:ln cap="flat" cmpd="sng" w="38100">
            <a:solidFill>
              <a:srgbClr val="CC0000"/>
            </a:solidFill>
            <a:prstDash val="solid"/>
            <a:round/>
            <a:headEnd len="lg" w="lg" type="none"/>
            <a:tailEnd len="lg" w="lg" type="triangle"/>
          </a:ln>
        </p:spPr>
      </p:cxnSp>
      <p:cxnSp>
        <p:nvCxnSpPr>
          <p:cNvPr id="228" name="Shape 228"/>
          <p:cNvCxnSpPr/>
          <p:nvPr/>
        </p:nvCxnSpPr>
        <p:spPr>
          <a:xfrm>
            <a:off x="2222575" y="5344575"/>
            <a:ext cx="1323300" cy="0"/>
          </a:xfrm>
          <a:prstGeom prst="straightConnector1">
            <a:avLst/>
          </a:prstGeom>
          <a:noFill/>
          <a:ln cap="flat" cmpd="sng" w="38100">
            <a:solidFill>
              <a:srgbClr val="CC0000"/>
            </a:solidFill>
            <a:prstDash val="solid"/>
            <a:round/>
            <a:headEnd len="lg" w="lg" type="none"/>
            <a:tailEnd len="lg" w="lg" type="none"/>
          </a:ln>
        </p:spPr>
      </p:cxnSp>
      <p:cxnSp>
        <p:nvCxnSpPr>
          <p:cNvPr id="229" name="Shape 229"/>
          <p:cNvCxnSpPr/>
          <p:nvPr/>
        </p:nvCxnSpPr>
        <p:spPr>
          <a:xfrm>
            <a:off x="2222575" y="3531400"/>
            <a:ext cx="1323300" cy="0"/>
          </a:xfrm>
          <a:prstGeom prst="straightConnector1">
            <a:avLst/>
          </a:prstGeom>
          <a:noFill/>
          <a:ln cap="flat" cmpd="sng" w="38100">
            <a:solidFill>
              <a:srgbClr val="CC0000"/>
            </a:solidFill>
            <a:prstDash val="solid"/>
            <a:round/>
            <a:headEnd len="lg" w="lg" type="none"/>
            <a:tailEnd len="lg" w="lg" type="none"/>
          </a:ln>
        </p:spPr>
      </p:cxn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700"/>
                                        <p:tgtEl>
                                          <p:spTgt spid="226"/>
                                        </p:tgtEl>
                                      </p:cBhvr>
                                    </p:animEffect>
                                  </p:childTnLst>
                                </p:cTn>
                              </p:par>
                              <p:par>
                                <p:cTn fill="hold" nodeType="with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70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7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7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22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4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 name="Shape 234"/>
        <p:cNvGrpSpPr/>
        <p:nvPr/>
      </p:nvGrpSpPr>
      <p:grpSpPr>
        <a:xfrm>
          <a:off x="0" y="0"/>
          <a:ext cx="0" cy="0"/>
          <a:chOff x="0" y="0"/>
          <a:chExt cx="0" cy="0"/>
        </a:xfrm>
      </p:grpSpPr>
      <p:sp>
        <p:nvSpPr>
          <p:cNvPr id="235" name="Shape 235"/>
          <p:cNvSpPr txBox="1"/>
          <p:nvPr/>
        </p:nvSpPr>
        <p:spPr>
          <a:xfrm>
            <a:off x="4799550" y="2895725"/>
            <a:ext cx="2690100" cy="2415599"/>
          </a:xfrm>
          <a:prstGeom prst="rect">
            <a:avLst/>
          </a:prstGeom>
          <a:solidFill>
            <a:srgbClr val="F3F3F3"/>
          </a:solidFill>
          <a:ln>
            <a:noFill/>
          </a:ln>
        </p:spPr>
        <p:txBody>
          <a:bodyPr anchorCtr="0" anchor="t" bIns="91425" lIns="91425" rIns="91425" tIns="91425">
            <a:noAutofit/>
          </a:bodyPr>
          <a:lstStyle/>
          <a:p>
            <a:pPr lvl="0">
              <a:spcBef>
                <a:spcPts val="0"/>
              </a:spcBef>
              <a:buNone/>
            </a:pPr>
            <a:r>
              <a:t/>
            </a:r>
            <a:endParaRPr/>
          </a:p>
        </p:txBody>
      </p:sp>
      <p:sp>
        <p:nvSpPr>
          <p:cNvPr id="236" name="Shape 236"/>
          <p:cNvSpPr txBox="1"/>
          <p:nvPr>
            <p:ph type="title"/>
          </p:nvPr>
        </p:nvSpPr>
        <p:spPr>
          <a:xfrm>
            <a:off x="609600" y="1143000"/>
            <a:ext cx="10972799" cy="1066799"/>
          </a:xfrm>
          <a:prstGeom prst="rect">
            <a:avLst/>
          </a:prstGeom>
        </p:spPr>
        <p:txBody>
          <a:bodyPr anchorCtr="0" anchor="ctr" bIns="91425" lIns="91425" rIns="91425" tIns="91425">
            <a:noAutofit/>
          </a:bodyPr>
          <a:lstStyle/>
          <a:p>
            <a:pPr lvl="0" rtl="0">
              <a:spcBef>
                <a:spcPts val="0"/>
              </a:spcBef>
              <a:buNone/>
            </a:pPr>
            <a:r>
              <a:rPr lang="en-US"/>
              <a:t>Thermostat Adjustment Model</a:t>
            </a:r>
          </a:p>
        </p:txBody>
      </p:sp>
      <p:sp>
        <p:nvSpPr>
          <p:cNvPr id="237" name="Shape 237"/>
          <p:cNvSpPr txBox="1"/>
          <p:nvPr/>
        </p:nvSpPr>
        <p:spPr>
          <a:xfrm>
            <a:off x="335625" y="2764400"/>
            <a:ext cx="2751300"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Square Footage</a:t>
            </a:r>
          </a:p>
        </p:txBody>
      </p:sp>
      <p:sp>
        <p:nvSpPr>
          <p:cNvPr id="238" name="Shape 238"/>
          <p:cNvSpPr txBox="1"/>
          <p:nvPr/>
        </p:nvSpPr>
        <p:spPr>
          <a:xfrm>
            <a:off x="428625" y="3450750"/>
            <a:ext cx="2751300"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Outside Temp</a:t>
            </a:r>
          </a:p>
        </p:txBody>
      </p:sp>
      <p:sp>
        <p:nvSpPr>
          <p:cNvPr id="239" name="Shape 239"/>
          <p:cNvSpPr txBox="1"/>
          <p:nvPr/>
        </p:nvSpPr>
        <p:spPr>
          <a:xfrm>
            <a:off x="335625" y="4137100"/>
            <a:ext cx="2937299"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Thermostat Setting</a:t>
            </a:r>
          </a:p>
        </p:txBody>
      </p:sp>
      <p:sp>
        <p:nvSpPr>
          <p:cNvPr id="240" name="Shape 240"/>
          <p:cNvSpPr txBox="1"/>
          <p:nvPr/>
        </p:nvSpPr>
        <p:spPr>
          <a:xfrm>
            <a:off x="428625" y="4823450"/>
            <a:ext cx="3025199"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Energy Costs</a:t>
            </a:r>
          </a:p>
        </p:txBody>
      </p:sp>
      <p:sp>
        <p:nvSpPr>
          <p:cNvPr id="241" name="Shape 241"/>
          <p:cNvSpPr/>
          <p:nvPr/>
        </p:nvSpPr>
        <p:spPr>
          <a:xfrm>
            <a:off x="3446875" y="2868650"/>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42" name="Shape 242"/>
          <p:cNvSpPr/>
          <p:nvPr/>
        </p:nvSpPr>
        <p:spPr>
          <a:xfrm>
            <a:off x="3446875" y="3567550"/>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43" name="Shape 243"/>
          <p:cNvSpPr/>
          <p:nvPr/>
        </p:nvSpPr>
        <p:spPr>
          <a:xfrm>
            <a:off x="3446875" y="4241350"/>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44" name="Shape 244"/>
          <p:cNvSpPr/>
          <p:nvPr/>
        </p:nvSpPr>
        <p:spPr>
          <a:xfrm>
            <a:off x="3446875" y="5019400"/>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45" name="Shape 245"/>
          <p:cNvSpPr txBox="1"/>
          <p:nvPr/>
        </p:nvSpPr>
        <p:spPr>
          <a:xfrm>
            <a:off x="9205900" y="3784150"/>
            <a:ext cx="3025199" cy="547800"/>
          </a:xfrm>
          <a:prstGeom prst="rect">
            <a:avLst/>
          </a:prstGeom>
          <a:noFill/>
          <a:ln>
            <a:noFill/>
          </a:ln>
        </p:spPr>
        <p:txBody>
          <a:bodyPr anchorCtr="0" anchor="t" bIns="91425" lIns="91425" rIns="91425" tIns="91425">
            <a:noAutofit/>
          </a:bodyPr>
          <a:lstStyle/>
          <a:p>
            <a:pPr lvl="0" rtl="0" algn="l">
              <a:spcBef>
                <a:spcPts val="0"/>
              </a:spcBef>
              <a:buNone/>
            </a:pPr>
            <a:r>
              <a:rPr i="1" lang="en-US" sz="2400">
                <a:solidFill>
                  <a:schemeClr val="lt2"/>
                </a:solidFill>
              </a:rPr>
              <a:t>Cost Savings</a:t>
            </a:r>
          </a:p>
          <a:p>
            <a:pPr lvl="0" rtl="0">
              <a:spcBef>
                <a:spcPts val="0"/>
              </a:spcBef>
              <a:buNone/>
            </a:pPr>
            <a:r>
              <a:t/>
            </a:r>
            <a:endParaRPr i="1" sz="2400">
              <a:solidFill>
                <a:schemeClr val="lt2"/>
              </a:solidFill>
            </a:endParaRPr>
          </a:p>
        </p:txBody>
      </p:sp>
      <p:sp>
        <p:nvSpPr>
          <p:cNvPr id="246" name="Shape 246"/>
          <p:cNvSpPr/>
          <p:nvPr/>
        </p:nvSpPr>
        <p:spPr>
          <a:xfrm>
            <a:off x="7885004" y="3888400"/>
            <a:ext cx="1320899" cy="339299"/>
          </a:xfrm>
          <a:prstGeom prst="rightArrow">
            <a:avLst>
              <a:gd fmla="val 50000" name="adj1"/>
              <a:gd fmla="val 50000" name="adj2"/>
            </a:avLst>
          </a:prstGeom>
          <a:solidFill>
            <a:srgbClr val="00FF00"/>
          </a:solidFill>
          <a:ln cap="flat" cmpd="sng" w="9525">
            <a:solidFill>
              <a:srgbClr val="00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47" name="Shape 247"/>
          <p:cNvSpPr txBox="1"/>
          <p:nvPr/>
        </p:nvSpPr>
        <p:spPr>
          <a:xfrm>
            <a:off x="4838587" y="2722750"/>
            <a:ext cx="1066500" cy="1476900"/>
          </a:xfrm>
          <a:prstGeom prst="rect">
            <a:avLst/>
          </a:prstGeom>
          <a:noFill/>
          <a:ln>
            <a:noFill/>
          </a:ln>
        </p:spPr>
        <p:txBody>
          <a:bodyPr anchorCtr="0" anchor="t" bIns="91425" lIns="91425" rIns="91425" tIns="91425">
            <a:noAutofit/>
          </a:bodyPr>
          <a:lstStyle/>
          <a:p>
            <a:pPr lvl="0">
              <a:spcBef>
                <a:spcPts val="0"/>
              </a:spcBef>
              <a:buNone/>
            </a:pPr>
            <a:r>
              <a:rPr b="1" lang="en-US" sz="9600">
                <a:solidFill>
                  <a:srgbClr val="980000"/>
                </a:solidFill>
                <a:latin typeface="Times New Roman"/>
                <a:ea typeface="Times New Roman"/>
                <a:cs typeface="Times New Roman"/>
                <a:sym typeface="Times New Roman"/>
              </a:rPr>
              <a:t>E</a:t>
            </a:r>
          </a:p>
        </p:txBody>
      </p:sp>
      <p:sp>
        <p:nvSpPr>
          <p:cNvPr id="248" name="Shape 248"/>
          <p:cNvSpPr txBox="1"/>
          <p:nvPr/>
        </p:nvSpPr>
        <p:spPr>
          <a:xfrm>
            <a:off x="5659650" y="3249525"/>
            <a:ext cx="1066500" cy="1476900"/>
          </a:xfrm>
          <a:prstGeom prst="rect">
            <a:avLst/>
          </a:prstGeom>
          <a:noFill/>
          <a:ln>
            <a:noFill/>
          </a:ln>
        </p:spPr>
        <p:txBody>
          <a:bodyPr anchorCtr="0" anchor="t" bIns="91425" lIns="91425" rIns="91425" tIns="91425">
            <a:noAutofit/>
          </a:bodyPr>
          <a:lstStyle/>
          <a:p>
            <a:pPr lvl="0" rtl="0">
              <a:spcBef>
                <a:spcPts val="0"/>
              </a:spcBef>
              <a:buNone/>
            </a:pPr>
            <a:r>
              <a:rPr b="1" lang="en-US" sz="9600">
                <a:solidFill>
                  <a:srgbClr val="980000"/>
                </a:solidFill>
                <a:latin typeface="Times New Roman"/>
                <a:ea typeface="Times New Roman"/>
                <a:cs typeface="Times New Roman"/>
                <a:sym typeface="Times New Roman"/>
              </a:rPr>
              <a:t>E</a:t>
            </a:r>
          </a:p>
        </p:txBody>
      </p:sp>
      <p:sp>
        <p:nvSpPr>
          <p:cNvPr id="249" name="Shape 249"/>
          <p:cNvSpPr txBox="1"/>
          <p:nvPr/>
        </p:nvSpPr>
        <p:spPr>
          <a:xfrm>
            <a:off x="6466825" y="3756100"/>
            <a:ext cx="1066500" cy="1476900"/>
          </a:xfrm>
          <a:prstGeom prst="rect">
            <a:avLst/>
          </a:prstGeom>
          <a:noFill/>
          <a:ln>
            <a:noFill/>
          </a:ln>
        </p:spPr>
        <p:txBody>
          <a:bodyPr anchorCtr="0" anchor="t" bIns="91425" lIns="91425" rIns="91425" tIns="91425">
            <a:noAutofit/>
          </a:bodyPr>
          <a:lstStyle/>
          <a:p>
            <a:pPr lvl="0" rtl="0">
              <a:spcBef>
                <a:spcPts val="0"/>
              </a:spcBef>
              <a:buNone/>
            </a:pPr>
            <a:r>
              <a:rPr b="1" lang="en-US" sz="9600">
                <a:solidFill>
                  <a:srgbClr val="980000"/>
                </a:solidFill>
                <a:latin typeface="Times New Roman"/>
                <a:ea typeface="Times New Roman"/>
                <a:cs typeface="Times New Roman"/>
                <a:sym typeface="Times New Roman"/>
              </a:rPr>
              <a:t>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400"/>
                                        <p:tgtEl>
                                          <p:spTgt spid="246"/>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9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3" name="Shape 253"/>
        <p:cNvGrpSpPr/>
        <p:nvPr/>
      </p:nvGrpSpPr>
      <p:grpSpPr>
        <a:xfrm>
          <a:off x="0" y="0"/>
          <a:ext cx="0" cy="0"/>
          <a:chOff x="0" y="0"/>
          <a:chExt cx="0" cy="0"/>
        </a:xfrm>
      </p:grpSpPr>
      <p:sp>
        <p:nvSpPr>
          <p:cNvPr id="254" name="Shape 254"/>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Heat Loss Through Windows</a:t>
            </a:r>
          </a:p>
        </p:txBody>
      </p:sp>
      <p:pic>
        <p:nvPicPr>
          <p:cNvPr id="255" name="Shape 255"/>
          <p:cNvPicPr preferRelativeResize="0"/>
          <p:nvPr/>
        </p:nvPicPr>
        <p:blipFill>
          <a:blip r:embed="rId3">
            <a:alphaModFix/>
          </a:blip>
          <a:stretch>
            <a:fillRect/>
          </a:stretch>
        </p:blipFill>
        <p:spPr>
          <a:xfrm>
            <a:off x="1255875" y="2249425"/>
            <a:ext cx="3571350" cy="4099924"/>
          </a:xfrm>
          <a:prstGeom prst="rect">
            <a:avLst/>
          </a:prstGeom>
          <a:noFill/>
          <a:ln>
            <a:noFill/>
          </a:ln>
        </p:spPr>
      </p:pic>
      <p:pic>
        <p:nvPicPr>
          <p:cNvPr id="256" name="Shape 256"/>
          <p:cNvPicPr preferRelativeResize="0"/>
          <p:nvPr/>
        </p:nvPicPr>
        <p:blipFill>
          <a:blip r:embed="rId4">
            <a:alphaModFix/>
          </a:blip>
          <a:stretch>
            <a:fillRect/>
          </a:stretch>
        </p:blipFill>
        <p:spPr>
          <a:xfrm>
            <a:off x="5354250" y="2249425"/>
            <a:ext cx="5458485" cy="4099924"/>
          </a:xfrm>
          <a:prstGeom prst="rect">
            <a:avLst/>
          </a:prstGeom>
          <a:noFill/>
          <a:ln>
            <a:noFill/>
          </a:ln>
        </p:spPr>
      </p:pic>
      <p:sp>
        <p:nvSpPr>
          <p:cNvPr id="257" name="Shape 257"/>
          <p:cNvSpPr txBox="1"/>
          <p:nvPr/>
        </p:nvSpPr>
        <p:spPr>
          <a:xfrm>
            <a:off x="-241950" y="6388975"/>
            <a:ext cx="6566999" cy="409500"/>
          </a:xfrm>
          <a:prstGeom prst="rect">
            <a:avLst/>
          </a:prstGeom>
          <a:noFill/>
          <a:ln>
            <a:noFill/>
          </a:ln>
        </p:spPr>
        <p:txBody>
          <a:bodyPr anchorCtr="0" anchor="t" bIns="91425" lIns="91425" rIns="91425" tIns="91425">
            <a:noAutofit/>
          </a:bodyPr>
          <a:lstStyle/>
          <a:p>
            <a:pPr lvl="0" algn="ctr">
              <a:spcBef>
                <a:spcPts val="0"/>
              </a:spcBef>
              <a:buNone/>
            </a:pPr>
            <a:r>
              <a:rPr lang="en-US" sz="1200">
                <a:solidFill>
                  <a:srgbClr val="FFFFFF"/>
                </a:solidFill>
              </a:rPr>
              <a:t>http://www.homepower.com</a:t>
            </a:r>
          </a:p>
        </p:txBody>
      </p:sp>
      <p:sp>
        <p:nvSpPr>
          <p:cNvPr id="258" name="Shape 258"/>
          <p:cNvSpPr txBox="1"/>
          <p:nvPr/>
        </p:nvSpPr>
        <p:spPr>
          <a:xfrm>
            <a:off x="6220400" y="6359275"/>
            <a:ext cx="4061100" cy="468899"/>
          </a:xfrm>
          <a:prstGeom prst="rect">
            <a:avLst/>
          </a:prstGeom>
          <a:noFill/>
          <a:ln>
            <a:noFill/>
          </a:ln>
        </p:spPr>
        <p:txBody>
          <a:bodyPr anchorCtr="0" anchor="t" bIns="91425" lIns="91425" rIns="91425" tIns="91425">
            <a:noAutofit/>
          </a:bodyPr>
          <a:lstStyle/>
          <a:p>
            <a:pPr lvl="0" algn="ctr">
              <a:spcBef>
                <a:spcPts val="0"/>
              </a:spcBef>
              <a:buNone/>
            </a:pPr>
            <a:r>
              <a:rPr lang="en-US" sz="1200">
                <a:solidFill>
                  <a:srgbClr val="FFFFFF"/>
                </a:solidFill>
              </a:rPr>
              <a:t>http://www.bbc.co.uk</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2" name="Shape 262"/>
        <p:cNvGrpSpPr/>
        <p:nvPr/>
      </p:nvGrpSpPr>
      <p:grpSpPr>
        <a:xfrm>
          <a:off x="0" y="0"/>
          <a:ext cx="0" cy="0"/>
          <a:chOff x="0" y="0"/>
          <a:chExt cx="0" cy="0"/>
        </a:xfrm>
      </p:grpSpPr>
      <p:sp>
        <p:nvSpPr>
          <p:cNvPr id="263" name="Shape 263"/>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Windows Model </a:t>
            </a:r>
            <a:r>
              <a:rPr lang="en-US"/>
              <a:t>Savings</a:t>
            </a:r>
          </a:p>
        </p:txBody>
      </p:sp>
      <p:pic>
        <p:nvPicPr>
          <p:cNvPr id="264" name="Shape 264"/>
          <p:cNvPicPr preferRelativeResize="0"/>
          <p:nvPr/>
        </p:nvPicPr>
        <p:blipFill>
          <a:blip r:embed="rId3">
            <a:alphaModFix/>
          </a:blip>
          <a:stretch>
            <a:fillRect/>
          </a:stretch>
        </p:blipFill>
        <p:spPr>
          <a:xfrm>
            <a:off x="609600" y="2806325"/>
            <a:ext cx="3192225" cy="3192225"/>
          </a:xfrm>
          <a:prstGeom prst="rect">
            <a:avLst/>
          </a:prstGeom>
          <a:noFill/>
          <a:ln>
            <a:noFill/>
          </a:ln>
        </p:spPr>
      </p:pic>
      <p:pic>
        <p:nvPicPr>
          <p:cNvPr id="265" name="Shape 265"/>
          <p:cNvPicPr preferRelativeResize="0"/>
          <p:nvPr/>
        </p:nvPicPr>
        <p:blipFill>
          <a:blip r:embed="rId4">
            <a:alphaModFix/>
          </a:blip>
          <a:stretch>
            <a:fillRect/>
          </a:stretch>
        </p:blipFill>
        <p:spPr>
          <a:xfrm>
            <a:off x="4529775" y="2806325"/>
            <a:ext cx="3192225" cy="3192225"/>
          </a:xfrm>
          <a:prstGeom prst="rect">
            <a:avLst/>
          </a:prstGeom>
          <a:noFill/>
          <a:ln>
            <a:noFill/>
          </a:ln>
        </p:spPr>
      </p:pic>
      <p:pic>
        <p:nvPicPr>
          <p:cNvPr id="266" name="Shape 266"/>
          <p:cNvPicPr preferRelativeResize="0"/>
          <p:nvPr/>
        </p:nvPicPr>
        <p:blipFill>
          <a:blip r:embed="rId5">
            <a:alphaModFix/>
          </a:blip>
          <a:stretch>
            <a:fillRect/>
          </a:stretch>
        </p:blipFill>
        <p:spPr>
          <a:xfrm>
            <a:off x="8390175" y="2806325"/>
            <a:ext cx="3192225" cy="3192225"/>
          </a:xfrm>
          <a:prstGeom prst="rect">
            <a:avLst/>
          </a:prstGeom>
          <a:noFill/>
          <a:ln>
            <a:noFill/>
          </a:ln>
        </p:spPr>
      </p:pic>
      <p:sp>
        <p:nvSpPr>
          <p:cNvPr id="267" name="Shape 267"/>
          <p:cNvSpPr txBox="1"/>
          <p:nvPr/>
        </p:nvSpPr>
        <p:spPr>
          <a:xfrm>
            <a:off x="8267437" y="5968675"/>
            <a:ext cx="3437700" cy="333300"/>
          </a:xfrm>
          <a:prstGeom prst="rect">
            <a:avLst/>
          </a:prstGeom>
          <a:noFill/>
          <a:ln>
            <a:noFill/>
          </a:ln>
        </p:spPr>
        <p:txBody>
          <a:bodyPr anchorCtr="0" anchor="t" bIns="91425" lIns="91425" rIns="91425" tIns="91425">
            <a:noAutofit/>
          </a:bodyPr>
          <a:lstStyle/>
          <a:p>
            <a:pPr lvl="0" algn="ctr">
              <a:spcBef>
                <a:spcPts val="0"/>
              </a:spcBef>
              <a:buNone/>
            </a:pPr>
            <a:r>
              <a:rPr lang="en-US" sz="1200">
                <a:solidFill>
                  <a:srgbClr val="FFFFFF"/>
                </a:solidFill>
              </a:rPr>
              <a:t>http://www.colorwiseandmore.com</a:t>
            </a:r>
          </a:p>
        </p:txBody>
      </p:sp>
      <p:sp>
        <p:nvSpPr>
          <p:cNvPr id="268" name="Shape 268"/>
          <p:cNvSpPr txBox="1"/>
          <p:nvPr/>
        </p:nvSpPr>
        <p:spPr>
          <a:xfrm>
            <a:off x="4407025" y="5998550"/>
            <a:ext cx="3437700" cy="333300"/>
          </a:xfrm>
          <a:prstGeom prst="rect">
            <a:avLst/>
          </a:prstGeom>
          <a:noFill/>
          <a:ln>
            <a:noFill/>
          </a:ln>
        </p:spPr>
        <p:txBody>
          <a:bodyPr anchorCtr="0" anchor="t" bIns="91425" lIns="91425" rIns="91425" tIns="91425">
            <a:noAutofit/>
          </a:bodyPr>
          <a:lstStyle/>
          <a:p>
            <a:pPr lvl="0" rtl="0" algn="ctr">
              <a:spcBef>
                <a:spcPts val="0"/>
              </a:spcBef>
              <a:buNone/>
            </a:pPr>
            <a:r>
              <a:rPr lang="en-US" sz="1200">
                <a:solidFill>
                  <a:srgbClr val="FFFFFF"/>
                </a:solidFill>
              </a:rPr>
              <a:t>http://www.nachi.org</a:t>
            </a:r>
          </a:p>
        </p:txBody>
      </p:sp>
      <p:sp>
        <p:nvSpPr>
          <p:cNvPr id="269" name="Shape 269"/>
          <p:cNvSpPr txBox="1"/>
          <p:nvPr/>
        </p:nvSpPr>
        <p:spPr>
          <a:xfrm>
            <a:off x="486837" y="5968675"/>
            <a:ext cx="3437700" cy="333300"/>
          </a:xfrm>
          <a:prstGeom prst="rect">
            <a:avLst/>
          </a:prstGeom>
          <a:noFill/>
          <a:ln>
            <a:noFill/>
          </a:ln>
        </p:spPr>
        <p:txBody>
          <a:bodyPr anchorCtr="0" anchor="t" bIns="91425" lIns="91425" rIns="91425" tIns="91425">
            <a:noAutofit/>
          </a:bodyPr>
          <a:lstStyle/>
          <a:p>
            <a:pPr lvl="0" rtl="0" algn="ctr">
              <a:spcBef>
                <a:spcPts val="0"/>
              </a:spcBef>
              <a:buNone/>
            </a:pPr>
            <a:r>
              <a:rPr lang="en-US" sz="1200">
                <a:solidFill>
                  <a:srgbClr val="FFFFFF"/>
                </a:solidFill>
              </a:rPr>
              <a:t>http://www.delathomes.net</a:t>
            </a:r>
          </a:p>
        </p:txBody>
      </p:sp>
      <p:sp>
        <p:nvSpPr>
          <p:cNvPr id="270" name="Shape 270"/>
          <p:cNvSpPr txBox="1"/>
          <p:nvPr/>
        </p:nvSpPr>
        <p:spPr>
          <a:xfrm>
            <a:off x="486850" y="2315162"/>
            <a:ext cx="3437700" cy="385800"/>
          </a:xfrm>
          <a:prstGeom prst="rect">
            <a:avLst/>
          </a:prstGeom>
          <a:noFill/>
          <a:ln>
            <a:noFill/>
          </a:ln>
        </p:spPr>
        <p:txBody>
          <a:bodyPr anchorCtr="0" anchor="t" bIns="91425" lIns="91425" rIns="91425" tIns="91425">
            <a:noAutofit/>
          </a:bodyPr>
          <a:lstStyle/>
          <a:p>
            <a:pPr lvl="0" algn="ctr">
              <a:spcBef>
                <a:spcPts val="0"/>
              </a:spcBef>
              <a:buNone/>
            </a:pPr>
            <a:r>
              <a:rPr lang="en-US" sz="2400">
                <a:solidFill>
                  <a:schemeClr val="lt2"/>
                </a:solidFill>
              </a:rPr>
              <a:t>Low-E Coatings</a:t>
            </a:r>
          </a:p>
        </p:txBody>
      </p:sp>
      <p:sp>
        <p:nvSpPr>
          <p:cNvPr id="271" name="Shape 271"/>
          <p:cNvSpPr txBox="1"/>
          <p:nvPr/>
        </p:nvSpPr>
        <p:spPr>
          <a:xfrm>
            <a:off x="4377137" y="2315162"/>
            <a:ext cx="3437700" cy="3858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chemeClr val="lt2"/>
                </a:solidFill>
              </a:rPr>
              <a:t>Double Pane Windows</a:t>
            </a:r>
          </a:p>
        </p:txBody>
      </p:sp>
      <p:sp>
        <p:nvSpPr>
          <p:cNvPr id="272" name="Shape 272"/>
          <p:cNvSpPr txBox="1"/>
          <p:nvPr/>
        </p:nvSpPr>
        <p:spPr>
          <a:xfrm>
            <a:off x="8267437" y="2315150"/>
            <a:ext cx="3437700" cy="3858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chemeClr val="lt2"/>
                </a:solidFill>
              </a:rPr>
              <a:t>Cell Shades</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7" name="Shape 277"/>
        <p:cNvGrpSpPr/>
        <p:nvPr/>
      </p:nvGrpSpPr>
      <p:grpSpPr>
        <a:xfrm>
          <a:off x="0" y="0"/>
          <a:ext cx="0" cy="0"/>
          <a:chOff x="0" y="0"/>
          <a:chExt cx="0" cy="0"/>
        </a:xfrm>
      </p:grpSpPr>
      <p:sp>
        <p:nvSpPr>
          <p:cNvPr id="278" name="Shape 278"/>
          <p:cNvSpPr txBox="1"/>
          <p:nvPr>
            <p:ph type="title"/>
          </p:nvPr>
        </p:nvSpPr>
        <p:spPr>
          <a:xfrm>
            <a:off x="609600" y="1143000"/>
            <a:ext cx="10972799" cy="1066799"/>
          </a:xfrm>
          <a:prstGeom prst="rect">
            <a:avLst/>
          </a:prstGeom>
        </p:spPr>
        <p:txBody>
          <a:bodyPr anchorCtr="0" anchor="ctr" bIns="91425" lIns="91425" rIns="91425" tIns="91425">
            <a:noAutofit/>
          </a:bodyPr>
          <a:lstStyle/>
          <a:p>
            <a:pPr lvl="0">
              <a:spcBef>
                <a:spcPts val="0"/>
              </a:spcBef>
              <a:buNone/>
            </a:pPr>
            <a:r>
              <a:rPr lang="en-US"/>
              <a:t>Windows Model</a:t>
            </a:r>
          </a:p>
        </p:txBody>
      </p:sp>
      <p:sp>
        <p:nvSpPr>
          <p:cNvPr id="279" name="Shape 279"/>
          <p:cNvSpPr txBox="1"/>
          <p:nvPr/>
        </p:nvSpPr>
        <p:spPr>
          <a:xfrm>
            <a:off x="521575" y="2764400"/>
            <a:ext cx="2751300" cy="547800"/>
          </a:xfrm>
          <a:prstGeom prst="rect">
            <a:avLst/>
          </a:prstGeom>
          <a:noFill/>
          <a:ln>
            <a:noFill/>
          </a:ln>
        </p:spPr>
        <p:txBody>
          <a:bodyPr anchorCtr="0" anchor="t" bIns="91425" lIns="91425" rIns="91425" tIns="91425">
            <a:noAutofit/>
          </a:bodyPr>
          <a:lstStyle/>
          <a:p>
            <a:pPr lvl="0">
              <a:spcBef>
                <a:spcPts val="0"/>
              </a:spcBef>
              <a:buNone/>
            </a:pPr>
            <a:r>
              <a:rPr i="1" lang="en-US" sz="2400">
                <a:solidFill>
                  <a:schemeClr val="lt2"/>
                </a:solidFill>
              </a:rPr>
              <a:t># of Single Panes</a:t>
            </a:r>
          </a:p>
        </p:txBody>
      </p:sp>
      <p:sp>
        <p:nvSpPr>
          <p:cNvPr id="280" name="Shape 280"/>
          <p:cNvSpPr txBox="1"/>
          <p:nvPr/>
        </p:nvSpPr>
        <p:spPr>
          <a:xfrm>
            <a:off x="521575" y="3463300"/>
            <a:ext cx="2751300"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 of Windows</a:t>
            </a:r>
          </a:p>
        </p:txBody>
      </p:sp>
      <p:sp>
        <p:nvSpPr>
          <p:cNvPr id="281" name="Shape 281"/>
          <p:cNvSpPr txBox="1"/>
          <p:nvPr/>
        </p:nvSpPr>
        <p:spPr>
          <a:xfrm>
            <a:off x="521575" y="4137100"/>
            <a:ext cx="2751300"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Area of Windows</a:t>
            </a:r>
          </a:p>
        </p:txBody>
      </p:sp>
      <p:sp>
        <p:nvSpPr>
          <p:cNvPr id="282" name="Shape 282"/>
          <p:cNvSpPr txBox="1"/>
          <p:nvPr/>
        </p:nvSpPr>
        <p:spPr>
          <a:xfrm>
            <a:off x="521575" y="4810900"/>
            <a:ext cx="3025199"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Directional Window sets (SE, NW, etc.)</a:t>
            </a:r>
          </a:p>
        </p:txBody>
      </p:sp>
      <p:sp>
        <p:nvSpPr>
          <p:cNvPr id="283" name="Shape 283"/>
          <p:cNvSpPr txBox="1"/>
          <p:nvPr/>
        </p:nvSpPr>
        <p:spPr>
          <a:xfrm>
            <a:off x="9205900" y="2813350"/>
            <a:ext cx="2751300"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Heat Flux out</a:t>
            </a:r>
          </a:p>
        </p:txBody>
      </p:sp>
      <p:sp>
        <p:nvSpPr>
          <p:cNvPr id="284" name="Shape 284"/>
          <p:cNvSpPr txBox="1"/>
          <p:nvPr/>
        </p:nvSpPr>
        <p:spPr>
          <a:xfrm>
            <a:off x="9205900" y="3463300"/>
            <a:ext cx="2751300"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Solar Heat Gain</a:t>
            </a:r>
          </a:p>
        </p:txBody>
      </p:sp>
      <p:sp>
        <p:nvSpPr>
          <p:cNvPr id="285" name="Shape 285"/>
          <p:cNvSpPr/>
          <p:nvPr/>
        </p:nvSpPr>
        <p:spPr>
          <a:xfrm>
            <a:off x="3446875" y="2868650"/>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86" name="Shape 286"/>
          <p:cNvSpPr/>
          <p:nvPr/>
        </p:nvSpPr>
        <p:spPr>
          <a:xfrm>
            <a:off x="3446875" y="3567550"/>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87" name="Shape 287"/>
          <p:cNvSpPr/>
          <p:nvPr/>
        </p:nvSpPr>
        <p:spPr>
          <a:xfrm>
            <a:off x="3446875" y="4241350"/>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88" name="Shape 288"/>
          <p:cNvSpPr/>
          <p:nvPr/>
        </p:nvSpPr>
        <p:spPr>
          <a:xfrm>
            <a:off x="3446875" y="5019400"/>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89" name="Shape 289"/>
          <p:cNvSpPr/>
          <p:nvPr/>
        </p:nvSpPr>
        <p:spPr>
          <a:xfrm>
            <a:off x="7885004" y="2917600"/>
            <a:ext cx="13208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90" name="Shape 290"/>
          <p:cNvSpPr/>
          <p:nvPr/>
        </p:nvSpPr>
        <p:spPr>
          <a:xfrm>
            <a:off x="7885004" y="3567550"/>
            <a:ext cx="13208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91" name="Shape 291"/>
          <p:cNvSpPr txBox="1"/>
          <p:nvPr/>
        </p:nvSpPr>
        <p:spPr>
          <a:xfrm>
            <a:off x="9205900" y="4241350"/>
            <a:ext cx="3025199" cy="547800"/>
          </a:xfrm>
          <a:prstGeom prst="rect">
            <a:avLst/>
          </a:prstGeom>
          <a:noFill/>
          <a:ln>
            <a:noFill/>
          </a:ln>
        </p:spPr>
        <p:txBody>
          <a:bodyPr anchorCtr="0" anchor="t" bIns="91425" lIns="91425" rIns="91425" tIns="91425">
            <a:noAutofit/>
          </a:bodyPr>
          <a:lstStyle/>
          <a:p>
            <a:pPr lvl="0" rtl="0" algn="l">
              <a:spcBef>
                <a:spcPts val="0"/>
              </a:spcBef>
              <a:buNone/>
            </a:pPr>
            <a:r>
              <a:rPr i="1" lang="en-US" sz="2400">
                <a:solidFill>
                  <a:schemeClr val="lt2"/>
                </a:solidFill>
              </a:rPr>
              <a:t>Cost Savings</a:t>
            </a:r>
          </a:p>
          <a:p>
            <a:pPr lvl="0" rtl="0">
              <a:spcBef>
                <a:spcPts val="0"/>
              </a:spcBef>
              <a:buNone/>
            </a:pPr>
            <a:r>
              <a:t/>
            </a:r>
            <a:endParaRPr i="1" sz="2400">
              <a:solidFill>
                <a:schemeClr val="lt2"/>
              </a:solidFill>
            </a:endParaRPr>
          </a:p>
        </p:txBody>
      </p:sp>
      <p:sp>
        <p:nvSpPr>
          <p:cNvPr id="292" name="Shape 292"/>
          <p:cNvSpPr/>
          <p:nvPr/>
        </p:nvSpPr>
        <p:spPr>
          <a:xfrm>
            <a:off x="7885004" y="4345600"/>
            <a:ext cx="1320899" cy="339299"/>
          </a:xfrm>
          <a:prstGeom prst="rightArrow">
            <a:avLst>
              <a:gd fmla="val 50000" name="adj1"/>
              <a:gd fmla="val 50000" name="adj2"/>
            </a:avLst>
          </a:prstGeom>
          <a:solidFill>
            <a:srgbClr val="00FF00"/>
          </a:solidFill>
          <a:ln cap="flat" cmpd="sng" w="9525">
            <a:solidFill>
              <a:srgbClr val="00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93" name="Shape 293"/>
          <p:cNvSpPr txBox="1"/>
          <p:nvPr/>
        </p:nvSpPr>
        <p:spPr>
          <a:xfrm>
            <a:off x="609600" y="5771125"/>
            <a:ext cx="3025199"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Seasonal Outdoor Temperatures</a:t>
            </a:r>
          </a:p>
        </p:txBody>
      </p:sp>
      <p:sp>
        <p:nvSpPr>
          <p:cNvPr id="294" name="Shape 294"/>
          <p:cNvSpPr/>
          <p:nvPr/>
        </p:nvSpPr>
        <p:spPr>
          <a:xfrm>
            <a:off x="3446875" y="5875375"/>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95" name="Shape 295"/>
          <p:cNvSpPr txBox="1"/>
          <p:nvPr/>
        </p:nvSpPr>
        <p:spPr>
          <a:xfrm>
            <a:off x="4799550" y="2895725"/>
            <a:ext cx="2690100" cy="2415599"/>
          </a:xfrm>
          <a:prstGeom prst="rect">
            <a:avLst/>
          </a:prstGeom>
          <a:solidFill>
            <a:srgbClr val="F3F3F3"/>
          </a:solidFill>
          <a:ln>
            <a:noFill/>
          </a:ln>
        </p:spPr>
        <p:txBody>
          <a:bodyPr anchorCtr="0" anchor="t" bIns="91425" lIns="91425" rIns="91425" tIns="91425">
            <a:noAutofit/>
          </a:bodyPr>
          <a:lstStyle/>
          <a:p>
            <a:pPr lvl="0" rtl="0">
              <a:spcBef>
                <a:spcPts val="0"/>
              </a:spcBef>
              <a:buNone/>
            </a:pPr>
            <a:r>
              <a:t/>
            </a:r>
            <a:endParaRPr/>
          </a:p>
        </p:txBody>
      </p:sp>
      <p:sp>
        <p:nvSpPr>
          <p:cNvPr id="296" name="Shape 296"/>
          <p:cNvSpPr txBox="1"/>
          <p:nvPr/>
        </p:nvSpPr>
        <p:spPr>
          <a:xfrm>
            <a:off x="4838587" y="2722750"/>
            <a:ext cx="1066500" cy="1476900"/>
          </a:xfrm>
          <a:prstGeom prst="rect">
            <a:avLst/>
          </a:prstGeom>
          <a:noFill/>
          <a:ln>
            <a:noFill/>
          </a:ln>
        </p:spPr>
        <p:txBody>
          <a:bodyPr anchorCtr="0" anchor="t" bIns="91425" lIns="91425" rIns="91425" tIns="91425">
            <a:noAutofit/>
          </a:bodyPr>
          <a:lstStyle/>
          <a:p>
            <a:pPr lvl="0" rtl="0">
              <a:spcBef>
                <a:spcPts val="0"/>
              </a:spcBef>
              <a:buNone/>
            </a:pPr>
            <a:r>
              <a:rPr b="1" lang="en-US" sz="9600">
                <a:solidFill>
                  <a:srgbClr val="980000"/>
                </a:solidFill>
                <a:latin typeface="Times New Roman"/>
                <a:ea typeface="Times New Roman"/>
                <a:cs typeface="Times New Roman"/>
                <a:sym typeface="Times New Roman"/>
              </a:rPr>
              <a:t>E</a:t>
            </a:r>
          </a:p>
        </p:txBody>
      </p:sp>
      <p:sp>
        <p:nvSpPr>
          <p:cNvPr id="297" name="Shape 297"/>
          <p:cNvSpPr txBox="1"/>
          <p:nvPr/>
        </p:nvSpPr>
        <p:spPr>
          <a:xfrm>
            <a:off x="5659650" y="3249525"/>
            <a:ext cx="1066500" cy="1476900"/>
          </a:xfrm>
          <a:prstGeom prst="rect">
            <a:avLst/>
          </a:prstGeom>
          <a:noFill/>
          <a:ln>
            <a:noFill/>
          </a:ln>
        </p:spPr>
        <p:txBody>
          <a:bodyPr anchorCtr="0" anchor="t" bIns="91425" lIns="91425" rIns="91425" tIns="91425">
            <a:noAutofit/>
          </a:bodyPr>
          <a:lstStyle/>
          <a:p>
            <a:pPr lvl="0" rtl="0">
              <a:spcBef>
                <a:spcPts val="0"/>
              </a:spcBef>
              <a:buNone/>
            </a:pPr>
            <a:r>
              <a:rPr b="1" lang="en-US" sz="9600">
                <a:solidFill>
                  <a:srgbClr val="980000"/>
                </a:solidFill>
                <a:latin typeface="Times New Roman"/>
                <a:ea typeface="Times New Roman"/>
                <a:cs typeface="Times New Roman"/>
                <a:sym typeface="Times New Roman"/>
              </a:rPr>
              <a:t>E</a:t>
            </a:r>
          </a:p>
        </p:txBody>
      </p:sp>
      <p:sp>
        <p:nvSpPr>
          <p:cNvPr id="298" name="Shape 298"/>
          <p:cNvSpPr txBox="1"/>
          <p:nvPr/>
        </p:nvSpPr>
        <p:spPr>
          <a:xfrm>
            <a:off x="6466825" y="3756100"/>
            <a:ext cx="1066500" cy="1476900"/>
          </a:xfrm>
          <a:prstGeom prst="rect">
            <a:avLst/>
          </a:prstGeom>
          <a:noFill/>
          <a:ln>
            <a:noFill/>
          </a:ln>
        </p:spPr>
        <p:txBody>
          <a:bodyPr anchorCtr="0" anchor="t" bIns="91425" lIns="91425" rIns="91425" tIns="91425">
            <a:noAutofit/>
          </a:bodyPr>
          <a:lstStyle/>
          <a:p>
            <a:pPr lvl="0" rtl="0">
              <a:spcBef>
                <a:spcPts val="0"/>
              </a:spcBef>
              <a:buNone/>
            </a:pPr>
            <a:r>
              <a:rPr b="1" lang="en-US" sz="9600">
                <a:solidFill>
                  <a:srgbClr val="980000"/>
                </a:solidFill>
                <a:latin typeface="Times New Roman"/>
                <a:ea typeface="Times New Roman"/>
                <a:cs typeface="Times New Roman"/>
                <a:sym typeface="Times New Roman"/>
              </a:rPr>
              <a:t>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4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2" name="Shape 302"/>
        <p:cNvGrpSpPr/>
        <p:nvPr/>
      </p:nvGrpSpPr>
      <p:grpSpPr>
        <a:xfrm>
          <a:off x="0" y="0"/>
          <a:ext cx="0" cy="0"/>
          <a:chOff x="0" y="0"/>
          <a:chExt cx="0" cy="0"/>
        </a:xfrm>
      </p:grpSpPr>
      <p:pic>
        <p:nvPicPr>
          <p:cNvPr id="303" name="Shape 303"/>
          <p:cNvPicPr preferRelativeResize="0"/>
          <p:nvPr/>
        </p:nvPicPr>
        <p:blipFill>
          <a:blip r:embed="rId3">
            <a:alphaModFix/>
          </a:blip>
          <a:stretch>
            <a:fillRect/>
          </a:stretch>
        </p:blipFill>
        <p:spPr>
          <a:xfrm>
            <a:off x="520100" y="2209800"/>
            <a:ext cx="5715000" cy="3219450"/>
          </a:xfrm>
          <a:prstGeom prst="rect">
            <a:avLst/>
          </a:prstGeom>
          <a:noFill/>
          <a:ln>
            <a:noFill/>
          </a:ln>
        </p:spPr>
      </p:pic>
      <p:pic>
        <p:nvPicPr>
          <p:cNvPr id="304" name="Shape 304"/>
          <p:cNvPicPr preferRelativeResize="0"/>
          <p:nvPr/>
        </p:nvPicPr>
        <p:blipFill>
          <a:blip r:embed="rId4">
            <a:alphaModFix/>
          </a:blip>
          <a:stretch>
            <a:fillRect/>
          </a:stretch>
        </p:blipFill>
        <p:spPr>
          <a:xfrm>
            <a:off x="6447675" y="3228925"/>
            <a:ext cx="4929782" cy="3219450"/>
          </a:xfrm>
          <a:prstGeom prst="rect">
            <a:avLst/>
          </a:prstGeom>
          <a:noFill/>
          <a:ln>
            <a:noFill/>
          </a:ln>
        </p:spPr>
      </p:pic>
      <p:sp>
        <p:nvSpPr>
          <p:cNvPr id="305" name="Shape 305"/>
          <p:cNvSpPr txBox="1"/>
          <p:nvPr/>
        </p:nvSpPr>
        <p:spPr>
          <a:xfrm>
            <a:off x="726200" y="5429250"/>
            <a:ext cx="5302800" cy="246000"/>
          </a:xfrm>
          <a:prstGeom prst="rect">
            <a:avLst/>
          </a:prstGeom>
          <a:noFill/>
          <a:ln>
            <a:noFill/>
          </a:ln>
        </p:spPr>
        <p:txBody>
          <a:bodyPr anchorCtr="0" anchor="t" bIns="91425" lIns="91425" rIns="91425" tIns="91425">
            <a:noAutofit/>
          </a:bodyPr>
          <a:lstStyle/>
          <a:p>
            <a:pPr lvl="0" algn="ctr">
              <a:spcBef>
                <a:spcPts val="0"/>
              </a:spcBef>
              <a:buNone/>
            </a:pPr>
            <a:r>
              <a:rPr lang="en-US" sz="1200">
                <a:solidFill>
                  <a:srgbClr val="FFFFFF"/>
                </a:solidFill>
              </a:rPr>
              <a:t>http://www.lushome.com</a:t>
            </a:r>
          </a:p>
        </p:txBody>
      </p:sp>
      <p:sp>
        <p:nvSpPr>
          <p:cNvPr id="306" name="Shape 306"/>
          <p:cNvSpPr txBox="1"/>
          <p:nvPr/>
        </p:nvSpPr>
        <p:spPr>
          <a:xfrm>
            <a:off x="7061864" y="6448375"/>
            <a:ext cx="3701400" cy="246000"/>
          </a:xfrm>
          <a:prstGeom prst="rect">
            <a:avLst/>
          </a:prstGeom>
          <a:noFill/>
          <a:ln>
            <a:noFill/>
          </a:ln>
        </p:spPr>
        <p:txBody>
          <a:bodyPr anchorCtr="0" anchor="t" bIns="91425" lIns="91425" rIns="91425" tIns="91425">
            <a:noAutofit/>
          </a:bodyPr>
          <a:lstStyle/>
          <a:p>
            <a:pPr lvl="0" algn="ctr">
              <a:spcBef>
                <a:spcPts val="0"/>
              </a:spcBef>
              <a:buNone/>
            </a:pPr>
            <a:r>
              <a:rPr lang="en-US" sz="1200">
                <a:solidFill>
                  <a:srgbClr val="FFFFFF"/>
                </a:solidFill>
              </a:rPr>
              <a:t>http://innumerablegoods.typepad.com</a:t>
            </a:r>
          </a:p>
        </p:txBody>
      </p:sp>
      <p:sp>
        <p:nvSpPr>
          <p:cNvPr id="307" name="Shape 307"/>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Effectiveness of Cost Savings</a:t>
            </a:r>
          </a:p>
        </p:txBody>
      </p:sp>
      <p:sp>
        <p:nvSpPr>
          <p:cNvPr id="308" name="Shape 308"/>
          <p:cNvSpPr txBox="1"/>
          <p:nvPr/>
        </p:nvSpPr>
        <p:spPr>
          <a:xfrm>
            <a:off x="1886750" y="3130800"/>
            <a:ext cx="2981700" cy="596399"/>
          </a:xfrm>
          <a:prstGeom prst="rect">
            <a:avLst/>
          </a:prstGeom>
          <a:noFill/>
          <a:ln>
            <a:noFill/>
          </a:ln>
        </p:spPr>
        <p:txBody>
          <a:bodyPr anchorCtr="0" anchor="t" bIns="91425" lIns="91425" rIns="91425" tIns="91425">
            <a:noAutofit/>
          </a:bodyPr>
          <a:lstStyle/>
          <a:p>
            <a:pPr lvl="0" algn="ctr">
              <a:spcBef>
                <a:spcPts val="0"/>
              </a:spcBef>
              <a:buNone/>
            </a:pPr>
            <a:r>
              <a:rPr lang="en-US" sz="9600">
                <a:solidFill>
                  <a:srgbClr val="00FF00"/>
                </a:solidFill>
              </a:rPr>
              <a:t>✓</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3" name="Shape 313"/>
        <p:cNvGrpSpPr/>
        <p:nvPr/>
      </p:nvGrpSpPr>
      <p:grpSpPr>
        <a:xfrm>
          <a:off x="0" y="0"/>
          <a:ext cx="0" cy="0"/>
          <a:chOff x="0" y="0"/>
          <a:chExt cx="0" cy="0"/>
        </a:xfrm>
      </p:grpSpPr>
      <p:sp>
        <p:nvSpPr>
          <p:cNvPr id="314" name="Shape 314"/>
          <p:cNvSpPr txBox="1"/>
          <p:nvPr>
            <p:ph idx="1" type="body"/>
          </p:nvPr>
        </p:nvSpPr>
        <p:spPr>
          <a:xfrm>
            <a:off x="609600" y="2249424"/>
            <a:ext cx="10972799" cy="4325099"/>
          </a:xfrm>
          <a:prstGeom prst="rect">
            <a:avLst/>
          </a:prstGeom>
        </p:spPr>
        <p:txBody>
          <a:bodyPr anchorCtr="0" anchor="t" bIns="91425" lIns="91425" rIns="91425" tIns="91425">
            <a:noAutofit/>
          </a:bodyPr>
          <a:lstStyle/>
          <a:p>
            <a:pPr lvl="0">
              <a:spcBef>
                <a:spcPts val="0"/>
              </a:spcBef>
              <a:buNone/>
            </a:pPr>
            <a:r>
              <a:rPr i="1" lang="en-US"/>
              <a:t>Recommend low E-coatings only.</a:t>
            </a:r>
          </a:p>
        </p:txBody>
      </p:sp>
      <p:sp>
        <p:nvSpPr>
          <p:cNvPr id="315" name="Shape 315"/>
          <p:cNvSpPr txBox="1"/>
          <p:nvPr>
            <p:ph type="title"/>
          </p:nvPr>
        </p:nvSpPr>
        <p:spPr>
          <a:xfrm>
            <a:off x="609600" y="1143000"/>
            <a:ext cx="10972799" cy="1066799"/>
          </a:xfrm>
          <a:prstGeom prst="rect">
            <a:avLst/>
          </a:prstGeom>
        </p:spPr>
        <p:txBody>
          <a:bodyPr anchorCtr="0" anchor="ctr" bIns="91425" lIns="91425" rIns="91425" tIns="91425">
            <a:noAutofit/>
          </a:bodyPr>
          <a:lstStyle/>
          <a:p>
            <a:pPr lvl="0">
              <a:spcBef>
                <a:spcPts val="0"/>
              </a:spcBef>
              <a:buNone/>
            </a:pPr>
            <a:r>
              <a:rPr lang="en-US"/>
              <a:t>Window Improvements: Implementation Suggestion</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9" name="Shape 119"/>
        <p:cNvGrpSpPr/>
        <p:nvPr/>
      </p:nvGrpSpPr>
      <p:grpSpPr>
        <a:xfrm>
          <a:off x="0" y="0"/>
          <a:ext cx="0" cy="0"/>
          <a:chOff x="0" y="0"/>
          <a:chExt cx="0" cy="0"/>
        </a:xfrm>
      </p:grpSpPr>
      <p:sp>
        <p:nvSpPr>
          <p:cNvPr id="120" name="Shape 120"/>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The Problem</a:t>
            </a:r>
          </a:p>
        </p:txBody>
      </p:sp>
      <p:sp>
        <p:nvSpPr>
          <p:cNvPr id="121" name="Shape 121"/>
          <p:cNvSpPr txBox="1"/>
          <p:nvPr>
            <p:ph idx="1" type="body"/>
          </p:nvPr>
        </p:nvSpPr>
        <p:spPr>
          <a:xfrm>
            <a:off x="609600" y="2313674"/>
            <a:ext cx="10972799" cy="4325099"/>
          </a:xfrm>
          <a:prstGeom prst="rect">
            <a:avLst/>
          </a:prstGeom>
          <a:noFill/>
          <a:ln>
            <a:noFill/>
          </a:ln>
        </p:spPr>
        <p:txBody>
          <a:bodyPr anchorCtr="0" anchor="t" bIns="45700" lIns="91425" rIns="91425" tIns="45700">
            <a:noAutofit/>
          </a:bodyPr>
          <a:lstStyle/>
          <a:p>
            <a:pPr indent="0" lvl="0" marL="0" marR="0" rtl="0" algn="l">
              <a:spcBef>
                <a:spcPts val="0"/>
              </a:spcBef>
              <a:buNone/>
            </a:pPr>
            <a:r>
              <a:rPr lang="en-US"/>
              <a:t>$124,514,962 in total operating expenses (2014)</a:t>
            </a:r>
          </a:p>
          <a:p>
            <a:pPr indent="0" lvl="0" marL="0" marR="0" rtl="0" algn="l">
              <a:spcBef>
                <a:spcPts val="0"/>
              </a:spcBef>
              <a:buNone/>
            </a:pPr>
            <a:r>
              <a:t/>
            </a:r>
            <a:endParaRPr/>
          </a:p>
          <a:p>
            <a:pPr indent="-69850" lvl="0" marL="0" rtl="0">
              <a:spcBef>
                <a:spcPts val="0"/>
              </a:spcBef>
              <a:buClr>
                <a:schemeClr val="dk1"/>
              </a:buClr>
              <a:buSzPct val="42307"/>
              <a:buFont typeface="Arial"/>
              <a:buNone/>
            </a:pPr>
            <a:r>
              <a:rPr lang="en-US">
                <a:solidFill>
                  <a:schemeClr val="lt1"/>
                </a:solidFill>
              </a:rPr>
              <a:t>~ $90 million in debt</a:t>
            </a:r>
          </a:p>
          <a:p>
            <a:pPr indent="-264160" lvl="0" marL="365760" marR="0" rtl="0" algn="l">
              <a:spcBef>
                <a:spcPts val="300"/>
              </a:spcBef>
              <a:buClr>
                <a:schemeClr val="accent3"/>
              </a:buClr>
              <a:buSzPct val="100000"/>
              <a:buFont typeface="Georgia"/>
              <a:buNone/>
            </a:pPr>
            <a:r>
              <a:t/>
            </a:r>
            <a:endParaRPr b="0" i="0" sz="2800" u="none" cap="none" strike="noStrike">
              <a:solidFill>
                <a:schemeClr val="lt2"/>
              </a:solidFill>
              <a:latin typeface="Calibri"/>
              <a:ea typeface="Calibri"/>
              <a:cs typeface="Calibri"/>
              <a:sym typeface="Calibri"/>
            </a:endParaRPr>
          </a:p>
        </p:txBody>
      </p:sp>
      <p:sp>
        <p:nvSpPr>
          <p:cNvPr id="122" name="Shape 122"/>
          <p:cNvSpPr txBox="1"/>
          <p:nvPr/>
        </p:nvSpPr>
        <p:spPr>
          <a:xfrm>
            <a:off x="3237300" y="4607025"/>
            <a:ext cx="5717399" cy="1545600"/>
          </a:xfrm>
          <a:prstGeom prst="rect">
            <a:avLst/>
          </a:prstGeom>
          <a:noFill/>
          <a:ln cap="flat" cmpd="sng" w="19050">
            <a:solidFill>
              <a:srgbClr val="FF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lang="en-US" sz="6000">
                <a:solidFill>
                  <a:schemeClr val="lt1"/>
                </a:solidFill>
                <a:latin typeface="Calibri"/>
                <a:ea typeface="Calibri"/>
                <a:cs typeface="Calibri"/>
                <a:sym typeface="Calibri"/>
              </a:rPr>
              <a:t>$3,151,413.57</a:t>
            </a:r>
          </a:p>
          <a:p>
            <a:pPr lvl="0" rtl="0" algn="ctr">
              <a:spcBef>
                <a:spcPts val="0"/>
              </a:spcBef>
              <a:buClr>
                <a:schemeClr val="dk1"/>
              </a:buClr>
              <a:buSzPct val="36666"/>
              <a:buFont typeface="Arial"/>
              <a:buNone/>
            </a:pPr>
            <a:r>
              <a:rPr lang="en-US" sz="3000">
                <a:solidFill>
                  <a:schemeClr val="lt1"/>
                </a:solidFill>
                <a:latin typeface="Calibri"/>
                <a:ea typeface="Calibri"/>
                <a:cs typeface="Calibri"/>
                <a:sym typeface="Calibri"/>
              </a:rPr>
              <a:t>Utilities 2014-2015</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3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9" name="Shape 319"/>
        <p:cNvGrpSpPr/>
        <p:nvPr/>
      </p:nvGrpSpPr>
      <p:grpSpPr>
        <a:xfrm>
          <a:off x="0" y="0"/>
          <a:ext cx="0" cy="0"/>
          <a:chOff x="0" y="0"/>
          <a:chExt cx="0" cy="0"/>
        </a:xfrm>
      </p:grpSpPr>
      <p:sp>
        <p:nvSpPr>
          <p:cNvPr id="320" name="Shape 320"/>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Heat Recovery</a:t>
            </a:r>
            <a:r>
              <a:rPr lang="en-US"/>
              <a:t> Process</a:t>
            </a:r>
          </a:p>
        </p:txBody>
      </p:sp>
      <p:pic>
        <p:nvPicPr>
          <p:cNvPr id="321" name="Shape 321"/>
          <p:cNvPicPr preferRelativeResize="0"/>
          <p:nvPr/>
        </p:nvPicPr>
        <p:blipFill rotWithShape="1">
          <a:blip r:embed="rId3">
            <a:alphaModFix/>
          </a:blip>
          <a:srcRect b="0" l="0" r="0" t="0"/>
          <a:stretch/>
        </p:blipFill>
        <p:spPr>
          <a:xfrm>
            <a:off x="609600" y="2209800"/>
            <a:ext cx="4495800" cy="4124399"/>
          </a:xfrm>
          <a:prstGeom prst="rect">
            <a:avLst/>
          </a:prstGeom>
          <a:noFill/>
          <a:ln>
            <a:noFill/>
          </a:ln>
        </p:spPr>
      </p:pic>
      <p:sp>
        <p:nvSpPr>
          <p:cNvPr id="322" name="Shape 322"/>
          <p:cNvSpPr txBox="1"/>
          <p:nvPr/>
        </p:nvSpPr>
        <p:spPr>
          <a:xfrm>
            <a:off x="1064395" y="6334201"/>
            <a:ext cx="3586199" cy="36929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1200">
                <a:solidFill>
                  <a:schemeClr val="lt1"/>
                </a:solidFill>
                <a:latin typeface="Calibri"/>
                <a:ea typeface="Calibri"/>
                <a:cs typeface="Calibri"/>
                <a:sym typeface="Calibri"/>
              </a:rPr>
              <a:t>www.carnationconstruction.com</a:t>
            </a:r>
          </a:p>
        </p:txBody>
      </p:sp>
      <p:pic>
        <p:nvPicPr>
          <p:cNvPr id="323" name="Shape 323"/>
          <p:cNvPicPr preferRelativeResize="0"/>
          <p:nvPr/>
        </p:nvPicPr>
        <p:blipFill rotWithShape="1">
          <a:blip r:embed="rId4">
            <a:alphaModFix/>
          </a:blip>
          <a:srcRect b="0" l="0" r="0" t="0"/>
          <a:stretch/>
        </p:blipFill>
        <p:spPr>
          <a:xfrm>
            <a:off x="6166694" y="2640167"/>
            <a:ext cx="5415599" cy="2799000"/>
          </a:xfrm>
          <a:prstGeom prst="rect">
            <a:avLst/>
          </a:prstGeom>
          <a:noFill/>
          <a:ln>
            <a:noFill/>
          </a:ln>
        </p:spPr>
      </p:pic>
      <p:sp>
        <p:nvSpPr>
          <p:cNvPr id="324" name="Shape 324"/>
          <p:cNvSpPr txBox="1"/>
          <p:nvPr/>
        </p:nvSpPr>
        <p:spPr>
          <a:xfrm>
            <a:off x="7439300" y="5439175"/>
            <a:ext cx="2870399" cy="36929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1200">
                <a:solidFill>
                  <a:schemeClr val="lt1"/>
                </a:solidFill>
                <a:latin typeface="Calibri"/>
                <a:ea typeface="Calibri"/>
                <a:cs typeface="Calibri"/>
                <a:sym typeface="Calibri"/>
              </a:rPr>
              <a:t>www.sustainablehomes.ie</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8" name="Shape 328"/>
        <p:cNvGrpSpPr/>
        <p:nvPr/>
      </p:nvGrpSpPr>
      <p:grpSpPr>
        <a:xfrm>
          <a:off x="0" y="0"/>
          <a:ext cx="0" cy="0"/>
          <a:chOff x="0" y="0"/>
          <a:chExt cx="0" cy="0"/>
        </a:xfrm>
      </p:grpSpPr>
      <p:sp>
        <p:nvSpPr>
          <p:cNvPr id="329" name="Shape 329"/>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Heat Recovery Model</a:t>
            </a:r>
          </a:p>
        </p:txBody>
      </p:sp>
      <p:sp>
        <p:nvSpPr>
          <p:cNvPr id="330" name="Shape 330"/>
          <p:cNvSpPr txBox="1"/>
          <p:nvPr/>
        </p:nvSpPr>
        <p:spPr>
          <a:xfrm>
            <a:off x="4862246" y="6263173"/>
            <a:ext cx="2467499" cy="3692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800" u="none" cap="none" strike="noStrike">
                <a:solidFill>
                  <a:schemeClr val="lt1"/>
                </a:solidFill>
                <a:latin typeface="Calibri"/>
                <a:ea typeface="Calibri"/>
                <a:cs typeface="Calibri"/>
                <a:sym typeface="Calibri"/>
              </a:rPr>
              <a:t>Figure </a:t>
            </a:r>
            <a:r>
              <a:rPr lang="en-US" sz="1800">
                <a:solidFill>
                  <a:schemeClr val="lt1"/>
                </a:solidFill>
                <a:latin typeface="Calibri"/>
                <a:ea typeface="Calibri"/>
                <a:cs typeface="Calibri"/>
                <a:sym typeface="Calibri"/>
              </a:rPr>
              <a:t>1</a:t>
            </a:r>
            <a:r>
              <a:rPr b="0" i="0" lang="en-US" sz="1800" u="none" cap="none" strike="noStrike">
                <a:solidFill>
                  <a:schemeClr val="lt1"/>
                </a:solidFill>
                <a:latin typeface="Calibri"/>
                <a:ea typeface="Calibri"/>
                <a:cs typeface="Calibri"/>
                <a:sym typeface="Calibri"/>
              </a:rPr>
              <a:t>. Building Model</a:t>
            </a:r>
          </a:p>
        </p:txBody>
      </p:sp>
      <p:pic>
        <p:nvPicPr>
          <p:cNvPr id="331" name="Shape 331"/>
          <p:cNvPicPr preferRelativeResize="0"/>
          <p:nvPr/>
        </p:nvPicPr>
        <p:blipFill>
          <a:blip r:embed="rId3">
            <a:alphaModFix/>
          </a:blip>
          <a:stretch>
            <a:fillRect/>
          </a:stretch>
        </p:blipFill>
        <p:spPr>
          <a:xfrm>
            <a:off x="1219450" y="2273262"/>
            <a:ext cx="9753100" cy="3989925"/>
          </a:xfrm>
          <a:prstGeom prst="rect">
            <a:avLst/>
          </a:prstGeom>
          <a:noFill/>
          <a:ln>
            <a:noFill/>
          </a:ln>
        </p:spPr>
      </p:pic>
      <p:pic>
        <p:nvPicPr>
          <p:cNvPr id="332" name="Shape 332"/>
          <p:cNvPicPr preferRelativeResize="0"/>
          <p:nvPr/>
        </p:nvPicPr>
        <p:blipFill>
          <a:blip r:embed="rId4">
            <a:alphaModFix/>
          </a:blip>
          <a:stretch>
            <a:fillRect/>
          </a:stretch>
        </p:blipFill>
        <p:spPr>
          <a:xfrm>
            <a:off x="1219450" y="2273250"/>
            <a:ext cx="9753111" cy="3989925"/>
          </a:xfrm>
          <a:prstGeom prst="rect">
            <a:avLst/>
          </a:prstGeom>
          <a:noFill/>
          <a:ln>
            <a:noFill/>
          </a:ln>
        </p:spPr>
      </p:pic>
      <p:sp>
        <p:nvSpPr>
          <p:cNvPr id="333" name="Shape 333"/>
          <p:cNvSpPr txBox="1"/>
          <p:nvPr/>
        </p:nvSpPr>
        <p:spPr>
          <a:xfrm>
            <a:off x="9013175" y="3160100"/>
            <a:ext cx="1840499" cy="547500"/>
          </a:xfrm>
          <a:prstGeom prst="rect">
            <a:avLst/>
          </a:prstGeom>
          <a:solidFill>
            <a:srgbClr val="FFFFFF"/>
          </a:solidFill>
          <a:ln>
            <a:noFill/>
          </a:ln>
        </p:spPr>
        <p:txBody>
          <a:bodyPr anchorCtr="0" anchor="t" bIns="91425" lIns="91425" rIns="91425" tIns="91425">
            <a:noAutofit/>
          </a:bodyPr>
          <a:lstStyle/>
          <a:p>
            <a:pPr lvl="0">
              <a:spcBef>
                <a:spcPts val="0"/>
              </a:spcBef>
              <a:buNone/>
            </a:pPr>
            <a:r>
              <a:rPr lang="en-US" sz="2400"/>
              <a:t>Fresh Air</a:t>
            </a:r>
          </a:p>
        </p:txBody>
      </p:sp>
      <p:sp>
        <p:nvSpPr>
          <p:cNvPr id="334" name="Shape 334"/>
          <p:cNvSpPr txBox="1"/>
          <p:nvPr/>
        </p:nvSpPr>
        <p:spPr>
          <a:xfrm>
            <a:off x="9013175" y="4465125"/>
            <a:ext cx="1840499" cy="547500"/>
          </a:xfrm>
          <a:prstGeom prst="rect">
            <a:avLst/>
          </a:prstGeom>
          <a:solidFill>
            <a:srgbClr val="FFFFFF"/>
          </a:solidFill>
          <a:ln>
            <a:noFill/>
          </a:ln>
        </p:spPr>
        <p:txBody>
          <a:bodyPr anchorCtr="0" anchor="t" bIns="91425" lIns="91425" rIns="91425" tIns="91425">
            <a:noAutofit/>
          </a:bodyPr>
          <a:lstStyle/>
          <a:p>
            <a:pPr lvl="0" rtl="0">
              <a:spcBef>
                <a:spcPts val="0"/>
              </a:spcBef>
              <a:buNone/>
            </a:pPr>
            <a:r>
              <a:rPr lang="en-US" sz="2400"/>
              <a:t>Stale Air</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9" name="Shape 339"/>
        <p:cNvGrpSpPr/>
        <p:nvPr/>
      </p:nvGrpSpPr>
      <p:grpSpPr>
        <a:xfrm>
          <a:off x="0" y="0"/>
          <a:ext cx="0" cy="0"/>
          <a:chOff x="0" y="0"/>
          <a:chExt cx="0" cy="0"/>
        </a:xfrm>
      </p:grpSpPr>
      <p:sp>
        <p:nvSpPr>
          <p:cNvPr id="340" name="Shape 340"/>
          <p:cNvSpPr txBox="1"/>
          <p:nvPr>
            <p:ph type="title"/>
          </p:nvPr>
        </p:nvSpPr>
        <p:spPr>
          <a:xfrm>
            <a:off x="609600" y="1143000"/>
            <a:ext cx="10972799" cy="1066799"/>
          </a:xfrm>
          <a:prstGeom prst="rect">
            <a:avLst/>
          </a:prstGeom>
        </p:spPr>
        <p:txBody>
          <a:bodyPr anchorCtr="0" anchor="ctr" bIns="91425" lIns="91425" rIns="91425" tIns="91425">
            <a:noAutofit/>
          </a:bodyPr>
          <a:lstStyle/>
          <a:p>
            <a:pPr lvl="0" rtl="0">
              <a:spcBef>
                <a:spcPts val="0"/>
              </a:spcBef>
              <a:buNone/>
            </a:pPr>
            <a:r>
              <a:rPr lang="en-US"/>
              <a:t>Heat Recovery Ventilator Model</a:t>
            </a:r>
          </a:p>
        </p:txBody>
      </p:sp>
      <p:sp>
        <p:nvSpPr>
          <p:cNvPr id="341" name="Shape 341"/>
          <p:cNvSpPr txBox="1"/>
          <p:nvPr/>
        </p:nvSpPr>
        <p:spPr>
          <a:xfrm>
            <a:off x="521575" y="2764400"/>
            <a:ext cx="2751300"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Air Flow Rate</a:t>
            </a:r>
          </a:p>
        </p:txBody>
      </p:sp>
      <p:sp>
        <p:nvSpPr>
          <p:cNvPr id="342" name="Shape 342"/>
          <p:cNvSpPr txBox="1"/>
          <p:nvPr/>
        </p:nvSpPr>
        <p:spPr>
          <a:xfrm>
            <a:off x="521575" y="3312200"/>
            <a:ext cx="2751300"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Interior and Exterior Temps</a:t>
            </a:r>
          </a:p>
        </p:txBody>
      </p:sp>
      <p:sp>
        <p:nvSpPr>
          <p:cNvPr id="343" name="Shape 343"/>
          <p:cNvSpPr txBox="1"/>
          <p:nvPr/>
        </p:nvSpPr>
        <p:spPr>
          <a:xfrm>
            <a:off x="521575" y="4220650"/>
            <a:ext cx="2925299"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Boiler Effectiveness</a:t>
            </a:r>
          </a:p>
        </p:txBody>
      </p:sp>
      <p:sp>
        <p:nvSpPr>
          <p:cNvPr id="344" name="Shape 344"/>
          <p:cNvSpPr txBox="1"/>
          <p:nvPr/>
        </p:nvSpPr>
        <p:spPr>
          <a:xfrm>
            <a:off x="521575" y="4810900"/>
            <a:ext cx="3025199"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HRV Effectiveness</a:t>
            </a:r>
          </a:p>
        </p:txBody>
      </p:sp>
      <p:sp>
        <p:nvSpPr>
          <p:cNvPr id="345" name="Shape 345"/>
          <p:cNvSpPr/>
          <p:nvPr/>
        </p:nvSpPr>
        <p:spPr>
          <a:xfrm>
            <a:off x="3446875" y="2868650"/>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46" name="Shape 346"/>
          <p:cNvSpPr/>
          <p:nvPr/>
        </p:nvSpPr>
        <p:spPr>
          <a:xfrm>
            <a:off x="3446875" y="3567550"/>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47" name="Shape 347"/>
          <p:cNvSpPr/>
          <p:nvPr/>
        </p:nvSpPr>
        <p:spPr>
          <a:xfrm>
            <a:off x="3446875" y="4241350"/>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48" name="Shape 348"/>
          <p:cNvSpPr/>
          <p:nvPr/>
        </p:nvSpPr>
        <p:spPr>
          <a:xfrm>
            <a:off x="3446875" y="5019400"/>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49" name="Shape 349"/>
          <p:cNvSpPr txBox="1"/>
          <p:nvPr/>
        </p:nvSpPr>
        <p:spPr>
          <a:xfrm>
            <a:off x="9205900" y="4241350"/>
            <a:ext cx="3025199" cy="547800"/>
          </a:xfrm>
          <a:prstGeom prst="rect">
            <a:avLst/>
          </a:prstGeom>
          <a:noFill/>
          <a:ln>
            <a:noFill/>
          </a:ln>
        </p:spPr>
        <p:txBody>
          <a:bodyPr anchorCtr="0" anchor="t" bIns="91425" lIns="91425" rIns="91425" tIns="91425">
            <a:noAutofit/>
          </a:bodyPr>
          <a:lstStyle/>
          <a:p>
            <a:pPr lvl="0" rtl="0" algn="l">
              <a:spcBef>
                <a:spcPts val="0"/>
              </a:spcBef>
              <a:buNone/>
            </a:pPr>
            <a:r>
              <a:rPr i="1" lang="en-US" sz="2400">
                <a:solidFill>
                  <a:schemeClr val="lt2"/>
                </a:solidFill>
              </a:rPr>
              <a:t>Cost Savings</a:t>
            </a:r>
          </a:p>
          <a:p>
            <a:pPr lvl="0" rtl="0">
              <a:spcBef>
                <a:spcPts val="0"/>
              </a:spcBef>
              <a:buNone/>
            </a:pPr>
            <a:r>
              <a:t/>
            </a:r>
            <a:endParaRPr i="1" sz="2400">
              <a:solidFill>
                <a:schemeClr val="lt2"/>
              </a:solidFill>
            </a:endParaRPr>
          </a:p>
        </p:txBody>
      </p:sp>
      <p:sp>
        <p:nvSpPr>
          <p:cNvPr id="350" name="Shape 350"/>
          <p:cNvSpPr/>
          <p:nvPr/>
        </p:nvSpPr>
        <p:spPr>
          <a:xfrm>
            <a:off x="7885004" y="4345600"/>
            <a:ext cx="1320899" cy="339299"/>
          </a:xfrm>
          <a:prstGeom prst="rightArrow">
            <a:avLst>
              <a:gd fmla="val 50000" name="adj1"/>
              <a:gd fmla="val 50000" name="adj2"/>
            </a:avLst>
          </a:prstGeom>
          <a:solidFill>
            <a:srgbClr val="00FF00"/>
          </a:solidFill>
          <a:ln cap="flat" cmpd="sng" w="9525">
            <a:solidFill>
              <a:srgbClr val="00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51" name="Shape 351"/>
          <p:cNvSpPr txBox="1"/>
          <p:nvPr/>
        </p:nvSpPr>
        <p:spPr>
          <a:xfrm>
            <a:off x="4799550" y="2895725"/>
            <a:ext cx="2690100" cy="2415599"/>
          </a:xfrm>
          <a:prstGeom prst="rect">
            <a:avLst/>
          </a:prstGeom>
          <a:solidFill>
            <a:srgbClr val="F3F3F3"/>
          </a:solidFill>
          <a:ln>
            <a:noFill/>
          </a:ln>
        </p:spPr>
        <p:txBody>
          <a:bodyPr anchorCtr="0" anchor="t" bIns="91425" lIns="91425" rIns="91425" tIns="91425">
            <a:noAutofit/>
          </a:bodyPr>
          <a:lstStyle/>
          <a:p>
            <a:pPr lvl="0" rtl="0">
              <a:spcBef>
                <a:spcPts val="0"/>
              </a:spcBef>
              <a:buNone/>
            </a:pPr>
            <a:r>
              <a:t/>
            </a:r>
            <a:endParaRPr/>
          </a:p>
        </p:txBody>
      </p:sp>
      <p:sp>
        <p:nvSpPr>
          <p:cNvPr id="352" name="Shape 352"/>
          <p:cNvSpPr txBox="1"/>
          <p:nvPr/>
        </p:nvSpPr>
        <p:spPr>
          <a:xfrm>
            <a:off x="4838587" y="2722750"/>
            <a:ext cx="1066500" cy="1476900"/>
          </a:xfrm>
          <a:prstGeom prst="rect">
            <a:avLst/>
          </a:prstGeom>
          <a:noFill/>
          <a:ln>
            <a:noFill/>
          </a:ln>
        </p:spPr>
        <p:txBody>
          <a:bodyPr anchorCtr="0" anchor="t" bIns="91425" lIns="91425" rIns="91425" tIns="91425">
            <a:noAutofit/>
          </a:bodyPr>
          <a:lstStyle/>
          <a:p>
            <a:pPr lvl="0" rtl="0">
              <a:spcBef>
                <a:spcPts val="0"/>
              </a:spcBef>
              <a:buNone/>
            </a:pPr>
            <a:r>
              <a:rPr b="1" lang="en-US" sz="9600">
                <a:solidFill>
                  <a:srgbClr val="980000"/>
                </a:solidFill>
                <a:latin typeface="Times New Roman"/>
                <a:ea typeface="Times New Roman"/>
                <a:cs typeface="Times New Roman"/>
                <a:sym typeface="Times New Roman"/>
              </a:rPr>
              <a:t>E</a:t>
            </a:r>
          </a:p>
        </p:txBody>
      </p:sp>
      <p:sp>
        <p:nvSpPr>
          <p:cNvPr id="353" name="Shape 353"/>
          <p:cNvSpPr txBox="1"/>
          <p:nvPr/>
        </p:nvSpPr>
        <p:spPr>
          <a:xfrm>
            <a:off x="5659650" y="3249525"/>
            <a:ext cx="1066500" cy="1476900"/>
          </a:xfrm>
          <a:prstGeom prst="rect">
            <a:avLst/>
          </a:prstGeom>
          <a:noFill/>
          <a:ln>
            <a:noFill/>
          </a:ln>
        </p:spPr>
        <p:txBody>
          <a:bodyPr anchorCtr="0" anchor="t" bIns="91425" lIns="91425" rIns="91425" tIns="91425">
            <a:noAutofit/>
          </a:bodyPr>
          <a:lstStyle/>
          <a:p>
            <a:pPr lvl="0" rtl="0">
              <a:spcBef>
                <a:spcPts val="0"/>
              </a:spcBef>
              <a:buNone/>
            </a:pPr>
            <a:r>
              <a:rPr b="1" lang="en-US" sz="9600">
                <a:solidFill>
                  <a:srgbClr val="980000"/>
                </a:solidFill>
                <a:latin typeface="Times New Roman"/>
                <a:ea typeface="Times New Roman"/>
                <a:cs typeface="Times New Roman"/>
                <a:sym typeface="Times New Roman"/>
              </a:rPr>
              <a:t>E</a:t>
            </a:r>
          </a:p>
        </p:txBody>
      </p:sp>
      <p:sp>
        <p:nvSpPr>
          <p:cNvPr id="354" name="Shape 354"/>
          <p:cNvSpPr txBox="1"/>
          <p:nvPr/>
        </p:nvSpPr>
        <p:spPr>
          <a:xfrm>
            <a:off x="6466825" y="3756100"/>
            <a:ext cx="1066500" cy="1476900"/>
          </a:xfrm>
          <a:prstGeom prst="rect">
            <a:avLst/>
          </a:prstGeom>
          <a:noFill/>
          <a:ln>
            <a:noFill/>
          </a:ln>
        </p:spPr>
        <p:txBody>
          <a:bodyPr anchorCtr="0" anchor="t" bIns="91425" lIns="91425" rIns="91425" tIns="91425">
            <a:noAutofit/>
          </a:bodyPr>
          <a:lstStyle/>
          <a:p>
            <a:pPr lvl="0" rtl="0">
              <a:spcBef>
                <a:spcPts val="0"/>
              </a:spcBef>
              <a:buNone/>
            </a:pPr>
            <a:r>
              <a:rPr b="1" lang="en-US" sz="9600">
                <a:solidFill>
                  <a:srgbClr val="980000"/>
                </a:solidFill>
                <a:latin typeface="Times New Roman"/>
                <a:ea typeface="Times New Roman"/>
                <a:cs typeface="Times New Roman"/>
                <a:sym typeface="Times New Roman"/>
              </a:rPr>
              <a:t>S</a:t>
            </a:r>
          </a:p>
        </p:txBody>
      </p:sp>
      <p:sp>
        <p:nvSpPr>
          <p:cNvPr id="355" name="Shape 355"/>
          <p:cNvSpPr/>
          <p:nvPr/>
        </p:nvSpPr>
        <p:spPr>
          <a:xfrm>
            <a:off x="7872725" y="3291550"/>
            <a:ext cx="13208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56" name="Shape 356"/>
          <p:cNvSpPr txBox="1"/>
          <p:nvPr/>
        </p:nvSpPr>
        <p:spPr>
          <a:xfrm>
            <a:off x="9205900" y="3155100"/>
            <a:ext cx="3025199" cy="547800"/>
          </a:xfrm>
          <a:prstGeom prst="rect">
            <a:avLst/>
          </a:prstGeom>
          <a:noFill/>
          <a:ln>
            <a:noFill/>
          </a:ln>
        </p:spPr>
        <p:txBody>
          <a:bodyPr anchorCtr="0" anchor="t" bIns="91425" lIns="91425" rIns="91425" tIns="91425">
            <a:noAutofit/>
          </a:bodyPr>
          <a:lstStyle/>
          <a:p>
            <a:pPr lvl="0" rtl="0" algn="l">
              <a:spcBef>
                <a:spcPts val="0"/>
              </a:spcBef>
              <a:buNone/>
            </a:pPr>
            <a:r>
              <a:rPr i="1" lang="en-US" sz="2400">
                <a:solidFill>
                  <a:schemeClr val="lt2"/>
                </a:solidFill>
              </a:rPr>
              <a:t>Q, heat transfer</a:t>
            </a:r>
          </a:p>
          <a:p>
            <a:pPr lvl="0" rtl="0">
              <a:spcBef>
                <a:spcPts val="0"/>
              </a:spcBef>
              <a:buNone/>
            </a:pPr>
            <a:r>
              <a:t/>
            </a:r>
            <a:endParaRPr i="1" sz="2400">
              <a:solidFill>
                <a:schemeClr val="lt2"/>
              </a:solidFill>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600"/>
                                        <p:tgtEl>
                                          <p:spTgt spid="349"/>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7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1" name="Shape 361"/>
        <p:cNvGrpSpPr/>
        <p:nvPr/>
      </p:nvGrpSpPr>
      <p:grpSpPr>
        <a:xfrm>
          <a:off x="0" y="0"/>
          <a:ext cx="0" cy="0"/>
          <a:chOff x="0" y="0"/>
          <a:chExt cx="0" cy="0"/>
        </a:xfrm>
      </p:grpSpPr>
      <p:sp>
        <p:nvSpPr>
          <p:cNvPr id="362" name="Shape 362"/>
          <p:cNvSpPr txBox="1"/>
          <p:nvPr>
            <p:ph idx="1" type="body"/>
          </p:nvPr>
        </p:nvSpPr>
        <p:spPr>
          <a:xfrm>
            <a:off x="609600" y="2249424"/>
            <a:ext cx="10972799" cy="4325099"/>
          </a:xfrm>
          <a:prstGeom prst="rect">
            <a:avLst/>
          </a:prstGeom>
        </p:spPr>
        <p:txBody>
          <a:bodyPr anchorCtr="0" anchor="t" bIns="91425" lIns="91425" rIns="91425" tIns="91425">
            <a:noAutofit/>
          </a:bodyPr>
          <a:lstStyle/>
          <a:p>
            <a:pPr lvl="0" rtl="0">
              <a:spcBef>
                <a:spcPts val="0"/>
              </a:spcBef>
              <a:buNone/>
            </a:pPr>
            <a:r>
              <a:t/>
            </a:r>
            <a:endParaRPr/>
          </a:p>
          <a:p>
            <a:pPr indent="0" lvl="0" marL="0" rtl="0">
              <a:spcBef>
                <a:spcPts val="0"/>
              </a:spcBef>
              <a:buNone/>
            </a:pPr>
            <a:r>
              <a:rPr i="1" lang="en-US"/>
              <a:t>  1. Temperature sensors at inlet and outlet of fresh air flow through HRV</a:t>
            </a:r>
          </a:p>
          <a:p>
            <a:pPr indent="0" lvl="0" marL="0" rtl="0">
              <a:spcBef>
                <a:spcPts val="0"/>
              </a:spcBef>
              <a:buNone/>
            </a:pPr>
            <a:r>
              <a:rPr i="1" lang="en-US"/>
              <a:t>  2. Flow meter in the fresh air flow</a:t>
            </a:r>
          </a:p>
        </p:txBody>
      </p:sp>
      <p:sp>
        <p:nvSpPr>
          <p:cNvPr id="363" name="Shape 363"/>
          <p:cNvSpPr txBox="1"/>
          <p:nvPr>
            <p:ph type="title"/>
          </p:nvPr>
        </p:nvSpPr>
        <p:spPr>
          <a:xfrm>
            <a:off x="609600" y="1143000"/>
            <a:ext cx="10972799" cy="1066799"/>
          </a:xfrm>
          <a:prstGeom prst="rect">
            <a:avLst/>
          </a:prstGeom>
        </p:spPr>
        <p:txBody>
          <a:bodyPr anchorCtr="0" anchor="ctr" bIns="91425" lIns="91425" rIns="91425" tIns="91425">
            <a:noAutofit/>
          </a:bodyPr>
          <a:lstStyle/>
          <a:p>
            <a:pPr lvl="0">
              <a:spcBef>
                <a:spcPts val="0"/>
              </a:spcBef>
              <a:buNone/>
            </a:pPr>
            <a:r>
              <a:rPr lang="en-US"/>
              <a:t>Heating Recovery: Measurement and Implementation</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8" name="Shape 368"/>
        <p:cNvGrpSpPr/>
        <p:nvPr/>
      </p:nvGrpSpPr>
      <p:grpSpPr>
        <a:xfrm>
          <a:off x="0" y="0"/>
          <a:ext cx="0" cy="0"/>
          <a:chOff x="0" y="0"/>
          <a:chExt cx="0" cy="0"/>
        </a:xfrm>
      </p:grpSpPr>
      <p:sp>
        <p:nvSpPr>
          <p:cNvPr id="369" name="Shape 369"/>
          <p:cNvSpPr txBox="1"/>
          <p:nvPr>
            <p:ph idx="1" type="body"/>
          </p:nvPr>
        </p:nvSpPr>
        <p:spPr>
          <a:xfrm>
            <a:off x="609600" y="2249424"/>
            <a:ext cx="10972799" cy="4325099"/>
          </a:xfrm>
          <a:prstGeom prst="rect">
            <a:avLst/>
          </a:prstGeom>
        </p:spPr>
        <p:txBody>
          <a:bodyPr anchorCtr="0" anchor="t" bIns="91425" lIns="91425" rIns="91425" tIns="91425">
            <a:noAutofit/>
          </a:bodyPr>
          <a:lstStyle/>
          <a:p>
            <a:pPr lvl="0" rtl="0">
              <a:spcBef>
                <a:spcPts val="0"/>
              </a:spcBef>
              <a:buNone/>
            </a:pPr>
            <a:r>
              <a:t/>
            </a:r>
            <a:endParaRPr i="1"/>
          </a:p>
          <a:p>
            <a:pPr lvl="0">
              <a:spcBef>
                <a:spcPts val="0"/>
              </a:spcBef>
              <a:buNone/>
            </a:pPr>
            <a:r>
              <a:rPr i="1" lang="en-US"/>
              <a:t>Recommend for new building constructions on campus and existing large buildings, such as SFC and CFAC. </a:t>
            </a:r>
          </a:p>
        </p:txBody>
      </p:sp>
      <p:sp>
        <p:nvSpPr>
          <p:cNvPr id="370" name="Shape 370"/>
          <p:cNvSpPr txBox="1"/>
          <p:nvPr>
            <p:ph type="title"/>
          </p:nvPr>
        </p:nvSpPr>
        <p:spPr>
          <a:xfrm>
            <a:off x="609600" y="1143000"/>
            <a:ext cx="10972799" cy="1066799"/>
          </a:xfrm>
          <a:prstGeom prst="rect">
            <a:avLst/>
          </a:prstGeom>
        </p:spPr>
        <p:txBody>
          <a:bodyPr anchorCtr="0" anchor="ctr" bIns="91425" lIns="91425" rIns="91425" tIns="91425">
            <a:noAutofit/>
          </a:bodyPr>
          <a:lstStyle/>
          <a:p>
            <a:pPr lvl="0">
              <a:spcBef>
                <a:spcPts val="0"/>
              </a:spcBef>
              <a:buNone/>
            </a:pPr>
            <a:r>
              <a:rPr lang="en-US"/>
              <a:t>Heat Recovery Ventilation: Implementation Suggestion</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4" name="Shape 374"/>
        <p:cNvGrpSpPr/>
        <p:nvPr/>
      </p:nvGrpSpPr>
      <p:grpSpPr>
        <a:xfrm>
          <a:off x="0" y="0"/>
          <a:ext cx="0" cy="0"/>
          <a:chOff x="0" y="0"/>
          <a:chExt cx="0" cy="0"/>
        </a:xfrm>
      </p:grpSpPr>
      <p:sp>
        <p:nvSpPr>
          <p:cNvPr id="375" name="Shape 375"/>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Water</a:t>
            </a:r>
            <a:r>
              <a:rPr lang="en-US"/>
              <a:t>: Reduce Shower Times </a:t>
            </a:r>
          </a:p>
        </p:txBody>
      </p:sp>
      <p:pic>
        <p:nvPicPr>
          <p:cNvPr id="376" name="Shape 376"/>
          <p:cNvPicPr preferRelativeResize="0"/>
          <p:nvPr/>
        </p:nvPicPr>
        <p:blipFill>
          <a:blip r:embed="rId3">
            <a:alphaModFix/>
          </a:blip>
          <a:stretch>
            <a:fillRect/>
          </a:stretch>
        </p:blipFill>
        <p:spPr>
          <a:xfrm>
            <a:off x="1874725" y="2209800"/>
            <a:ext cx="3406849" cy="3406849"/>
          </a:xfrm>
          <a:prstGeom prst="rect">
            <a:avLst/>
          </a:prstGeom>
          <a:noFill/>
          <a:ln>
            <a:noFill/>
          </a:ln>
        </p:spPr>
      </p:pic>
      <p:pic>
        <p:nvPicPr>
          <p:cNvPr id="377" name="Shape 377"/>
          <p:cNvPicPr preferRelativeResize="0"/>
          <p:nvPr/>
        </p:nvPicPr>
        <p:blipFill rotWithShape="1">
          <a:blip r:embed="rId4">
            <a:alphaModFix/>
          </a:blip>
          <a:srcRect b="27202" l="0" r="0" t="17112"/>
          <a:stretch/>
        </p:blipFill>
        <p:spPr>
          <a:xfrm>
            <a:off x="6394087" y="2748362"/>
            <a:ext cx="4820674" cy="2684424"/>
          </a:xfrm>
          <a:prstGeom prst="rect">
            <a:avLst/>
          </a:prstGeom>
          <a:noFill/>
          <a:ln>
            <a:noFill/>
          </a:ln>
        </p:spPr>
      </p:pic>
      <p:sp>
        <p:nvSpPr>
          <p:cNvPr id="378" name="Shape 378"/>
          <p:cNvSpPr txBox="1"/>
          <p:nvPr/>
        </p:nvSpPr>
        <p:spPr>
          <a:xfrm>
            <a:off x="7101025" y="5539400"/>
            <a:ext cx="3406799" cy="403499"/>
          </a:xfrm>
          <a:prstGeom prst="rect">
            <a:avLst/>
          </a:prstGeom>
          <a:noFill/>
          <a:ln>
            <a:noFill/>
          </a:ln>
        </p:spPr>
        <p:txBody>
          <a:bodyPr anchorCtr="0" anchor="ctr" bIns="91425" lIns="91425" rIns="91425" tIns="91425">
            <a:noAutofit/>
          </a:bodyPr>
          <a:lstStyle/>
          <a:p>
            <a:pPr lvl="0" rtl="0">
              <a:spcBef>
                <a:spcPts val="0"/>
              </a:spcBef>
              <a:buNone/>
            </a:pPr>
            <a:r>
              <a:rPr lang="en-US" sz="600">
                <a:solidFill>
                  <a:srgbClr val="FFFFFF"/>
                </a:solidFill>
              </a:rPr>
              <a:t>https://www.inkhead.com/eco-water-saver-shower-timer/14729/?reftypeid=11&amp;adpos=1o2&amp;creative=58961556743&amp;device=c&amp;matchtype=&amp;network=g&amp;gclid=CI7Vv6ezmckCFYM_aQodg_AMAQ</a:t>
            </a:r>
          </a:p>
        </p:txBody>
      </p:sp>
      <p:sp>
        <p:nvSpPr>
          <p:cNvPr id="379" name="Shape 379"/>
          <p:cNvSpPr txBox="1"/>
          <p:nvPr/>
        </p:nvSpPr>
        <p:spPr>
          <a:xfrm>
            <a:off x="2078150" y="5561287"/>
            <a:ext cx="3000000" cy="359700"/>
          </a:xfrm>
          <a:prstGeom prst="rect">
            <a:avLst/>
          </a:prstGeom>
          <a:noFill/>
          <a:ln>
            <a:noFill/>
          </a:ln>
        </p:spPr>
        <p:txBody>
          <a:bodyPr anchorCtr="0" anchor="ctr" bIns="91425" lIns="91425" rIns="91425" tIns="91425">
            <a:noAutofit/>
          </a:bodyPr>
          <a:lstStyle/>
          <a:p>
            <a:pPr lvl="0" rtl="0">
              <a:spcBef>
                <a:spcPts val="0"/>
              </a:spcBef>
              <a:buNone/>
            </a:pPr>
            <a:r>
              <a:rPr lang="en-US" sz="600">
                <a:solidFill>
                  <a:srgbClr val="F3F3F3"/>
                </a:solidFill>
              </a:rPr>
              <a:t>http://www.macdonaldindustries.co.nz/Cache/Pictures/1177197/6_DE711000-Image.jpg</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4" name="Shape 384"/>
        <p:cNvGrpSpPr/>
        <p:nvPr/>
      </p:nvGrpSpPr>
      <p:grpSpPr>
        <a:xfrm>
          <a:off x="0" y="0"/>
          <a:ext cx="0" cy="0"/>
          <a:chOff x="0" y="0"/>
          <a:chExt cx="0" cy="0"/>
        </a:xfrm>
      </p:grpSpPr>
      <p:sp>
        <p:nvSpPr>
          <p:cNvPr id="385" name="Shape 385"/>
          <p:cNvSpPr txBox="1"/>
          <p:nvPr>
            <p:ph type="title"/>
          </p:nvPr>
        </p:nvSpPr>
        <p:spPr>
          <a:xfrm>
            <a:off x="609600" y="1143000"/>
            <a:ext cx="10972799" cy="1066799"/>
          </a:xfrm>
          <a:prstGeom prst="rect">
            <a:avLst/>
          </a:prstGeom>
        </p:spPr>
        <p:txBody>
          <a:bodyPr anchorCtr="0" anchor="ctr" bIns="91425" lIns="91425" rIns="91425" tIns="91425">
            <a:noAutofit/>
          </a:bodyPr>
          <a:lstStyle/>
          <a:p>
            <a:pPr lvl="0" rtl="0">
              <a:spcBef>
                <a:spcPts val="0"/>
              </a:spcBef>
              <a:buNone/>
            </a:pPr>
            <a:r>
              <a:rPr lang="en-US"/>
              <a:t>Shower Time Reduction Model</a:t>
            </a:r>
          </a:p>
        </p:txBody>
      </p:sp>
      <p:sp>
        <p:nvSpPr>
          <p:cNvPr id="386" name="Shape 386"/>
          <p:cNvSpPr txBox="1"/>
          <p:nvPr/>
        </p:nvSpPr>
        <p:spPr>
          <a:xfrm>
            <a:off x="596300" y="3474550"/>
            <a:ext cx="2751300"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Student Utilization</a:t>
            </a:r>
          </a:p>
        </p:txBody>
      </p:sp>
      <p:sp>
        <p:nvSpPr>
          <p:cNvPr id="387" name="Shape 387"/>
          <p:cNvSpPr txBox="1"/>
          <p:nvPr/>
        </p:nvSpPr>
        <p:spPr>
          <a:xfrm>
            <a:off x="509300" y="4171162"/>
            <a:ext cx="2925299"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Initial Shower Time</a:t>
            </a:r>
          </a:p>
        </p:txBody>
      </p:sp>
      <p:sp>
        <p:nvSpPr>
          <p:cNvPr id="388" name="Shape 388"/>
          <p:cNvSpPr txBox="1"/>
          <p:nvPr/>
        </p:nvSpPr>
        <p:spPr>
          <a:xfrm>
            <a:off x="509300" y="4867800"/>
            <a:ext cx="2925299"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Water Heating Cost</a:t>
            </a:r>
          </a:p>
        </p:txBody>
      </p:sp>
      <p:sp>
        <p:nvSpPr>
          <p:cNvPr id="389" name="Shape 389"/>
          <p:cNvSpPr/>
          <p:nvPr/>
        </p:nvSpPr>
        <p:spPr>
          <a:xfrm>
            <a:off x="3534062" y="2895725"/>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0" name="Shape 390"/>
          <p:cNvSpPr/>
          <p:nvPr/>
        </p:nvSpPr>
        <p:spPr>
          <a:xfrm>
            <a:off x="3534075" y="4261862"/>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1" name="Shape 391"/>
          <p:cNvSpPr/>
          <p:nvPr/>
        </p:nvSpPr>
        <p:spPr>
          <a:xfrm>
            <a:off x="3534075" y="4972025"/>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2" name="Shape 392"/>
          <p:cNvSpPr txBox="1"/>
          <p:nvPr/>
        </p:nvSpPr>
        <p:spPr>
          <a:xfrm>
            <a:off x="9205900" y="3714075"/>
            <a:ext cx="3025199" cy="547800"/>
          </a:xfrm>
          <a:prstGeom prst="rect">
            <a:avLst/>
          </a:prstGeom>
          <a:noFill/>
          <a:ln>
            <a:noFill/>
          </a:ln>
        </p:spPr>
        <p:txBody>
          <a:bodyPr anchorCtr="0" anchor="t" bIns="91425" lIns="91425" rIns="91425" tIns="91425">
            <a:noAutofit/>
          </a:bodyPr>
          <a:lstStyle/>
          <a:p>
            <a:pPr lvl="0" rtl="0" algn="l">
              <a:spcBef>
                <a:spcPts val="0"/>
              </a:spcBef>
              <a:buNone/>
            </a:pPr>
            <a:r>
              <a:rPr i="1" lang="en-US" sz="2400">
                <a:solidFill>
                  <a:schemeClr val="lt2"/>
                </a:solidFill>
              </a:rPr>
              <a:t>Cost Savings</a:t>
            </a:r>
          </a:p>
          <a:p>
            <a:pPr lvl="0" rtl="0">
              <a:spcBef>
                <a:spcPts val="0"/>
              </a:spcBef>
              <a:buNone/>
            </a:pPr>
            <a:r>
              <a:t/>
            </a:r>
            <a:endParaRPr i="1" sz="2400">
              <a:solidFill>
                <a:schemeClr val="lt2"/>
              </a:solidFill>
            </a:endParaRPr>
          </a:p>
        </p:txBody>
      </p:sp>
      <p:sp>
        <p:nvSpPr>
          <p:cNvPr id="393" name="Shape 393"/>
          <p:cNvSpPr/>
          <p:nvPr/>
        </p:nvSpPr>
        <p:spPr>
          <a:xfrm>
            <a:off x="7885004" y="3818325"/>
            <a:ext cx="1320899" cy="339299"/>
          </a:xfrm>
          <a:prstGeom prst="rightArrow">
            <a:avLst>
              <a:gd fmla="val 50000" name="adj1"/>
              <a:gd fmla="val 50000" name="adj2"/>
            </a:avLst>
          </a:prstGeom>
          <a:solidFill>
            <a:srgbClr val="00FF00"/>
          </a:solidFill>
          <a:ln cap="flat" cmpd="sng" w="9525">
            <a:solidFill>
              <a:srgbClr val="00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4" name="Shape 394"/>
          <p:cNvSpPr txBox="1"/>
          <p:nvPr/>
        </p:nvSpPr>
        <p:spPr>
          <a:xfrm>
            <a:off x="4799550" y="2895725"/>
            <a:ext cx="2690100" cy="2415599"/>
          </a:xfrm>
          <a:prstGeom prst="rect">
            <a:avLst/>
          </a:prstGeom>
          <a:solidFill>
            <a:srgbClr val="F3F3F3"/>
          </a:solidFill>
          <a:ln>
            <a:noFill/>
          </a:ln>
        </p:spPr>
        <p:txBody>
          <a:bodyPr anchorCtr="0" anchor="t" bIns="91425" lIns="91425" rIns="91425" tIns="91425">
            <a:noAutofit/>
          </a:bodyPr>
          <a:lstStyle/>
          <a:p>
            <a:pPr lvl="0" rtl="0">
              <a:spcBef>
                <a:spcPts val="0"/>
              </a:spcBef>
              <a:buNone/>
            </a:pPr>
            <a:r>
              <a:t/>
            </a:r>
            <a:endParaRPr/>
          </a:p>
        </p:txBody>
      </p:sp>
      <p:sp>
        <p:nvSpPr>
          <p:cNvPr id="395" name="Shape 395"/>
          <p:cNvSpPr txBox="1"/>
          <p:nvPr/>
        </p:nvSpPr>
        <p:spPr>
          <a:xfrm>
            <a:off x="4838587" y="2722750"/>
            <a:ext cx="1066500" cy="1476900"/>
          </a:xfrm>
          <a:prstGeom prst="rect">
            <a:avLst/>
          </a:prstGeom>
          <a:noFill/>
          <a:ln>
            <a:noFill/>
          </a:ln>
        </p:spPr>
        <p:txBody>
          <a:bodyPr anchorCtr="0" anchor="t" bIns="91425" lIns="91425" rIns="91425" tIns="91425">
            <a:noAutofit/>
          </a:bodyPr>
          <a:lstStyle/>
          <a:p>
            <a:pPr lvl="0" rtl="0">
              <a:spcBef>
                <a:spcPts val="0"/>
              </a:spcBef>
              <a:buNone/>
            </a:pPr>
            <a:r>
              <a:rPr b="1" lang="en-US" sz="9600">
                <a:solidFill>
                  <a:srgbClr val="980000"/>
                </a:solidFill>
                <a:latin typeface="Times New Roman"/>
                <a:ea typeface="Times New Roman"/>
                <a:cs typeface="Times New Roman"/>
                <a:sym typeface="Times New Roman"/>
              </a:rPr>
              <a:t>E</a:t>
            </a:r>
          </a:p>
        </p:txBody>
      </p:sp>
      <p:sp>
        <p:nvSpPr>
          <p:cNvPr id="396" name="Shape 396"/>
          <p:cNvSpPr txBox="1"/>
          <p:nvPr/>
        </p:nvSpPr>
        <p:spPr>
          <a:xfrm>
            <a:off x="5659650" y="3249525"/>
            <a:ext cx="1066500" cy="1476900"/>
          </a:xfrm>
          <a:prstGeom prst="rect">
            <a:avLst/>
          </a:prstGeom>
          <a:noFill/>
          <a:ln>
            <a:noFill/>
          </a:ln>
        </p:spPr>
        <p:txBody>
          <a:bodyPr anchorCtr="0" anchor="t" bIns="91425" lIns="91425" rIns="91425" tIns="91425">
            <a:noAutofit/>
          </a:bodyPr>
          <a:lstStyle/>
          <a:p>
            <a:pPr lvl="0" rtl="0">
              <a:spcBef>
                <a:spcPts val="0"/>
              </a:spcBef>
              <a:buNone/>
            </a:pPr>
            <a:r>
              <a:rPr b="1" lang="en-US" sz="9600">
                <a:solidFill>
                  <a:srgbClr val="980000"/>
                </a:solidFill>
                <a:latin typeface="Times New Roman"/>
                <a:ea typeface="Times New Roman"/>
                <a:cs typeface="Times New Roman"/>
                <a:sym typeface="Times New Roman"/>
              </a:rPr>
              <a:t>E</a:t>
            </a:r>
          </a:p>
        </p:txBody>
      </p:sp>
      <p:sp>
        <p:nvSpPr>
          <p:cNvPr id="397" name="Shape 397"/>
          <p:cNvSpPr txBox="1"/>
          <p:nvPr/>
        </p:nvSpPr>
        <p:spPr>
          <a:xfrm>
            <a:off x="6466825" y="3756100"/>
            <a:ext cx="1066500" cy="1476900"/>
          </a:xfrm>
          <a:prstGeom prst="rect">
            <a:avLst/>
          </a:prstGeom>
          <a:noFill/>
          <a:ln>
            <a:noFill/>
          </a:ln>
        </p:spPr>
        <p:txBody>
          <a:bodyPr anchorCtr="0" anchor="t" bIns="91425" lIns="91425" rIns="91425" tIns="91425">
            <a:noAutofit/>
          </a:bodyPr>
          <a:lstStyle/>
          <a:p>
            <a:pPr lvl="0" rtl="0">
              <a:spcBef>
                <a:spcPts val="0"/>
              </a:spcBef>
              <a:buNone/>
            </a:pPr>
            <a:r>
              <a:rPr b="1" lang="en-US" sz="9600">
                <a:solidFill>
                  <a:srgbClr val="980000"/>
                </a:solidFill>
                <a:latin typeface="Times New Roman"/>
                <a:ea typeface="Times New Roman"/>
                <a:cs typeface="Times New Roman"/>
                <a:sym typeface="Times New Roman"/>
              </a:rPr>
              <a:t>S</a:t>
            </a:r>
          </a:p>
        </p:txBody>
      </p:sp>
      <p:sp>
        <p:nvSpPr>
          <p:cNvPr id="398" name="Shape 398"/>
          <p:cNvSpPr/>
          <p:nvPr/>
        </p:nvSpPr>
        <p:spPr>
          <a:xfrm>
            <a:off x="3531200" y="3578800"/>
            <a:ext cx="969599" cy="339299"/>
          </a:xfrm>
          <a:prstGeom prst="rightArrow">
            <a:avLst>
              <a:gd fmla="val 50000" name="adj1"/>
              <a:gd fmla="val 50000" name="adj2"/>
            </a:avLst>
          </a:prstGeom>
          <a:solidFill>
            <a:srgbClr val="CC0000"/>
          </a:solid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9" name="Shape 399"/>
          <p:cNvSpPr txBox="1"/>
          <p:nvPr/>
        </p:nvSpPr>
        <p:spPr>
          <a:xfrm>
            <a:off x="509300" y="2777925"/>
            <a:ext cx="2925299" cy="547800"/>
          </a:xfrm>
          <a:prstGeom prst="rect">
            <a:avLst/>
          </a:prstGeom>
          <a:noFill/>
          <a:ln>
            <a:noFill/>
          </a:ln>
        </p:spPr>
        <p:txBody>
          <a:bodyPr anchorCtr="0" anchor="t" bIns="91425" lIns="91425" rIns="91425" tIns="91425">
            <a:noAutofit/>
          </a:bodyPr>
          <a:lstStyle/>
          <a:p>
            <a:pPr lvl="0" rtl="0">
              <a:spcBef>
                <a:spcPts val="0"/>
              </a:spcBef>
              <a:buNone/>
            </a:pPr>
            <a:r>
              <a:rPr i="1" lang="en-US" sz="2400">
                <a:solidFill>
                  <a:schemeClr val="lt2"/>
                </a:solidFill>
              </a:rPr>
              <a:t>Number of Students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3" name="Shape 403"/>
        <p:cNvGrpSpPr/>
        <p:nvPr/>
      </p:nvGrpSpPr>
      <p:grpSpPr>
        <a:xfrm>
          <a:off x="0" y="0"/>
          <a:ext cx="0" cy="0"/>
          <a:chOff x="0" y="0"/>
          <a:chExt cx="0" cy="0"/>
        </a:xfrm>
      </p:grpSpPr>
      <p:sp>
        <p:nvSpPr>
          <p:cNvPr id="404" name="Shape 404"/>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Extra Buildings</a:t>
            </a:r>
          </a:p>
        </p:txBody>
      </p:sp>
      <p:pic>
        <p:nvPicPr>
          <p:cNvPr id="405" name="Shape 405"/>
          <p:cNvPicPr preferRelativeResize="0"/>
          <p:nvPr/>
        </p:nvPicPr>
        <p:blipFill rotWithShape="1">
          <a:blip r:embed="rId3">
            <a:alphaModFix/>
          </a:blip>
          <a:srcRect b="7133" l="5150" r="0" t="9912"/>
          <a:stretch/>
        </p:blipFill>
        <p:spPr>
          <a:xfrm>
            <a:off x="4254300" y="560650"/>
            <a:ext cx="3591775" cy="6226250"/>
          </a:xfrm>
          <a:prstGeom prst="rect">
            <a:avLst/>
          </a:prstGeom>
          <a:noFill/>
          <a:ln>
            <a:noFill/>
          </a:ln>
        </p:spPr>
      </p:pic>
      <p:sp>
        <p:nvSpPr>
          <p:cNvPr id="406" name="Shape 406"/>
          <p:cNvSpPr/>
          <p:nvPr/>
        </p:nvSpPr>
        <p:spPr>
          <a:xfrm>
            <a:off x="4426050" y="3058600"/>
            <a:ext cx="477599" cy="3690899"/>
          </a:xfrm>
          <a:prstGeom prst="flowChartAlternateProcess">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7" name="Shape 407"/>
          <p:cNvSpPr/>
          <p:nvPr/>
        </p:nvSpPr>
        <p:spPr>
          <a:xfrm>
            <a:off x="6736000" y="2970425"/>
            <a:ext cx="477599" cy="284999"/>
          </a:xfrm>
          <a:prstGeom prst="flowChartAlternateProcess">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8" name="Shape 408"/>
          <p:cNvSpPr/>
          <p:nvPr/>
        </p:nvSpPr>
        <p:spPr>
          <a:xfrm>
            <a:off x="5973425" y="5323800"/>
            <a:ext cx="477599" cy="521400"/>
          </a:xfrm>
          <a:prstGeom prst="flowChartAlternateProcess">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3" name="Shape 413"/>
        <p:cNvGrpSpPr/>
        <p:nvPr/>
      </p:nvGrpSpPr>
      <p:grpSpPr>
        <a:xfrm>
          <a:off x="0" y="0"/>
          <a:ext cx="0" cy="0"/>
          <a:chOff x="0" y="0"/>
          <a:chExt cx="0" cy="0"/>
        </a:xfrm>
      </p:grpSpPr>
      <p:sp>
        <p:nvSpPr>
          <p:cNvPr id="414" name="Shape 414"/>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Extra Buildings: Hekman </a:t>
            </a:r>
            <a:r>
              <a:rPr b="0" i="0" lang="en-US" sz="4000" u="none" cap="none" strike="noStrike">
                <a:solidFill>
                  <a:schemeClr val="lt2"/>
                </a:solidFill>
                <a:latin typeface="Calibri"/>
                <a:ea typeface="Calibri"/>
                <a:cs typeface="Calibri"/>
                <a:sym typeface="Calibri"/>
              </a:rPr>
              <a:t>Library</a:t>
            </a:r>
          </a:p>
        </p:txBody>
      </p:sp>
      <p:sp>
        <p:nvSpPr>
          <p:cNvPr id="415" name="Shape 415"/>
          <p:cNvSpPr txBox="1"/>
          <p:nvPr/>
        </p:nvSpPr>
        <p:spPr>
          <a:xfrm>
            <a:off x="10958375" y="1568050"/>
            <a:ext cx="937200" cy="531600"/>
          </a:xfrm>
          <a:prstGeom prst="rect">
            <a:avLst/>
          </a:prstGeom>
          <a:noFill/>
          <a:ln>
            <a:noFill/>
          </a:ln>
        </p:spPr>
        <p:txBody>
          <a:bodyPr anchorCtr="0" anchor="t" bIns="91425" lIns="91425" rIns="91425" tIns="91425">
            <a:noAutofit/>
          </a:bodyPr>
          <a:lstStyle/>
          <a:p>
            <a:pPr indent="0" lvl="0" marL="0" marR="0" rtl="0" algn="l">
              <a:spcBef>
                <a:spcPts val="0"/>
              </a:spcBef>
              <a:buClr>
                <a:schemeClr val="lt1"/>
              </a:buClr>
              <a:buFont typeface="Calibri"/>
              <a:buNone/>
            </a:pPr>
            <a:r>
              <a:t/>
            </a:r>
            <a:endParaRPr b="0" i="0" sz="1800" u="none" cap="none" strike="noStrike">
              <a:solidFill>
                <a:schemeClr val="lt1"/>
              </a:solidFill>
              <a:latin typeface="Calibri"/>
              <a:ea typeface="Calibri"/>
              <a:cs typeface="Calibri"/>
              <a:sym typeface="Calibri"/>
            </a:endParaRPr>
          </a:p>
        </p:txBody>
      </p:sp>
      <p:pic>
        <p:nvPicPr>
          <p:cNvPr id="416" name="Shape 416"/>
          <p:cNvPicPr preferRelativeResize="0"/>
          <p:nvPr/>
        </p:nvPicPr>
        <p:blipFill rotWithShape="1">
          <a:blip r:embed="rId3">
            <a:alphaModFix/>
          </a:blip>
          <a:srcRect b="0" l="0" r="7893" t="0"/>
          <a:stretch/>
        </p:blipFill>
        <p:spPr>
          <a:xfrm>
            <a:off x="2667599" y="2099650"/>
            <a:ext cx="6856799" cy="4188000"/>
          </a:xfrm>
          <a:prstGeom prst="rect">
            <a:avLst/>
          </a:prstGeom>
          <a:noFill/>
          <a:ln>
            <a:noFill/>
          </a:ln>
        </p:spPr>
      </p:pic>
      <p:sp>
        <p:nvSpPr>
          <p:cNvPr id="417" name="Shape 417"/>
          <p:cNvSpPr txBox="1"/>
          <p:nvPr/>
        </p:nvSpPr>
        <p:spPr>
          <a:xfrm>
            <a:off x="4414800" y="6287650"/>
            <a:ext cx="3362400" cy="414900"/>
          </a:xfrm>
          <a:prstGeom prst="rect">
            <a:avLst/>
          </a:prstGeom>
          <a:noFill/>
          <a:ln>
            <a:noFill/>
          </a:ln>
        </p:spPr>
        <p:txBody>
          <a:bodyPr anchorCtr="0" anchor="t" bIns="91425" lIns="91425" rIns="91425" tIns="91425">
            <a:noAutofit/>
          </a:bodyPr>
          <a:lstStyle/>
          <a:p>
            <a:pPr indent="0" lvl="0" marL="0" marR="0" rtl="0" algn="l">
              <a:spcBef>
                <a:spcPts val="0"/>
              </a:spcBef>
              <a:buClr>
                <a:srgbClr val="FFFFFF"/>
              </a:buClr>
              <a:buSzPct val="25000"/>
              <a:buFont typeface="Calibri"/>
              <a:buNone/>
            </a:pPr>
            <a:r>
              <a:rPr b="0" i="0" lang="en-US" sz="700" u="none" cap="none" strike="noStrike">
                <a:solidFill>
                  <a:srgbClr val="FFFFFF"/>
                </a:solidFill>
                <a:latin typeface="Calibri"/>
                <a:ea typeface="Calibri"/>
                <a:cs typeface="Calibri"/>
                <a:sym typeface="Calibri"/>
              </a:rPr>
              <a:t>http://www.calvin.edu/chimes/wp-content/uploads/2014/09/hekman-564x272.jpg</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2" name="Shape 422"/>
        <p:cNvGrpSpPr/>
        <p:nvPr/>
      </p:nvGrpSpPr>
      <p:grpSpPr>
        <a:xfrm>
          <a:off x="0" y="0"/>
          <a:ext cx="0" cy="0"/>
          <a:chOff x="0" y="0"/>
          <a:chExt cx="0" cy="0"/>
        </a:xfrm>
      </p:grpSpPr>
      <p:sp>
        <p:nvSpPr>
          <p:cNvPr id="423" name="Shape 423"/>
          <p:cNvSpPr txBox="1"/>
          <p:nvPr/>
        </p:nvSpPr>
        <p:spPr>
          <a:xfrm>
            <a:off x="10958375" y="1568050"/>
            <a:ext cx="937200" cy="531600"/>
          </a:xfrm>
          <a:prstGeom prst="rect">
            <a:avLst/>
          </a:prstGeom>
          <a:noFill/>
          <a:ln>
            <a:noFill/>
          </a:ln>
        </p:spPr>
        <p:txBody>
          <a:bodyPr anchorCtr="0" anchor="t" bIns="91425" lIns="91425" rIns="91425" tIns="91425">
            <a:noAutofit/>
          </a:bodyPr>
          <a:lstStyle/>
          <a:p>
            <a:pPr indent="0" lvl="0" marL="0" marR="0" rtl="0" algn="l">
              <a:spcBef>
                <a:spcPts val="0"/>
              </a:spcBef>
              <a:buClr>
                <a:schemeClr val="lt1"/>
              </a:buClr>
              <a:buFont typeface="Calibri"/>
              <a:buNone/>
            </a:pPr>
            <a:r>
              <a:t/>
            </a:r>
            <a:endParaRPr b="0" i="0" sz="1800" u="none" cap="none" strike="noStrike">
              <a:solidFill>
                <a:schemeClr val="lt1"/>
              </a:solidFill>
              <a:latin typeface="Calibri"/>
              <a:ea typeface="Calibri"/>
              <a:cs typeface="Calibri"/>
              <a:sym typeface="Calibri"/>
            </a:endParaRPr>
          </a:p>
        </p:txBody>
      </p:sp>
      <p:pic>
        <p:nvPicPr>
          <p:cNvPr id="424" name="Shape 424"/>
          <p:cNvPicPr preferRelativeResize="0"/>
          <p:nvPr/>
        </p:nvPicPr>
        <p:blipFill rotWithShape="1">
          <a:blip r:embed="rId3">
            <a:alphaModFix/>
          </a:blip>
          <a:srcRect b="0" l="0" r="0" t="0"/>
          <a:stretch/>
        </p:blipFill>
        <p:spPr>
          <a:xfrm>
            <a:off x="3449100" y="2209800"/>
            <a:ext cx="5293800" cy="4122599"/>
          </a:xfrm>
          <a:prstGeom prst="rect">
            <a:avLst/>
          </a:prstGeom>
          <a:noFill/>
          <a:ln>
            <a:noFill/>
          </a:ln>
        </p:spPr>
      </p:pic>
      <p:sp>
        <p:nvSpPr>
          <p:cNvPr id="425" name="Shape 425"/>
          <p:cNvSpPr txBox="1"/>
          <p:nvPr/>
        </p:nvSpPr>
        <p:spPr>
          <a:xfrm>
            <a:off x="3713269" y="6257642"/>
            <a:ext cx="4645499" cy="307199"/>
          </a:xfrm>
          <a:prstGeom prst="rect">
            <a:avLst/>
          </a:prstGeom>
          <a:noFill/>
          <a:ln>
            <a:noFill/>
          </a:ln>
        </p:spPr>
        <p:txBody>
          <a:bodyPr anchorCtr="0" anchor="ctr" bIns="91425" lIns="91425" rIns="91425" tIns="91425">
            <a:noAutofit/>
          </a:bodyPr>
          <a:lstStyle/>
          <a:p>
            <a:pPr indent="0" lvl="0" marL="0" marR="0" rtl="0" algn="ctr">
              <a:spcBef>
                <a:spcPts val="0"/>
              </a:spcBef>
              <a:buClr>
                <a:srgbClr val="FFFFFF"/>
              </a:buClr>
              <a:buSzPct val="25000"/>
              <a:buFont typeface="Calibri"/>
              <a:buNone/>
            </a:pPr>
            <a:r>
              <a:rPr b="0" i="0" lang="en-US" sz="600" u="none" cap="none" strike="noStrike">
                <a:solidFill>
                  <a:srgbClr val="FFFFFF"/>
                </a:solidFill>
                <a:latin typeface="Calibri"/>
                <a:ea typeface="Calibri"/>
                <a:cs typeface="Calibri"/>
                <a:sym typeface="Calibri"/>
              </a:rPr>
              <a:t>http://www.burnhamcommercial.com/assets/images/product-high-eff-steam.jpg</a:t>
            </a:r>
          </a:p>
        </p:txBody>
      </p:sp>
      <p:sp>
        <p:nvSpPr>
          <p:cNvPr id="426" name="Shape 426"/>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Extra Buildings: KDH Steam Boiler Replacement</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sp>
        <p:nvSpPr>
          <p:cNvPr id="127" name="Shape 127"/>
          <p:cNvSpPr txBox="1"/>
          <p:nvPr>
            <p:ph idx="1" type="body"/>
          </p:nvPr>
        </p:nvSpPr>
        <p:spPr>
          <a:xfrm>
            <a:off x="609600" y="2249424"/>
            <a:ext cx="10972799" cy="4325099"/>
          </a:xfrm>
          <a:prstGeom prst="rect">
            <a:avLst/>
          </a:prstGeom>
          <a:noFill/>
          <a:ln>
            <a:noFill/>
          </a:ln>
        </p:spPr>
        <p:txBody>
          <a:bodyPr anchorCtr="0" anchor="t" bIns="45700" lIns="91425" rIns="91425" tIns="45700">
            <a:noAutofit/>
          </a:bodyPr>
          <a:lstStyle/>
          <a:p>
            <a:pPr indent="0" lvl="0" marL="0" marR="0" rtl="0" algn="l">
              <a:spcBef>
                <a:spcPts val="0"/>
              </a:spcBef>
              <a:buNone/>
            </a:pPr>
            <a:r>
              <a:rPr lang="en-US"/>
              <a:t>O</a:t>
            </a:r>
            <a:r>
              <a:rPr b="0" i="0" lang="en-US" sz="2800" u="none" cap="none" strike="noStrike">
                <a:solidFill>
                  <a:schemeClr val="lt2"/>
                </a:solidFill>
                <a:latin typeface="Calibri"/>
                <a:ea typeface="Calibri"/>
                <a:cs typeface="Calibri"/>
                <a:sym typeface="Calibri"/>
              </a:rPr>
              <a:t>ffer - $600,000 savings </a:t>
            </a:r>
          </a:p>
          <a:p>
            <a:pPr indent="0" lvl="0" marL="0" marR="0" rtl="0" algn="l">
              <a:spcBef>
                <a:spcPts val="0"/>
              </a:spcBef>
              <a:buNone/>
            </a:pPr>
            <a:r>
              <a:t/>
            </a:r>
            <a:endParaRPr/>
          </a:p>
          <a:p>
            <a:pPr indent="0" lvl="0" marL="0" marR="0" rtl="0" algn="l">
              <a:spcBef>
                <a:spcPts val="0"/>
              </a:spcBef>
              <a:buNone/>
            </a:pPr>
            <a:r>
              <a:rPr lang="en-US"/>
              <a:t>Challenges</a:t>
            </a:r>
            <a:r>
              <a:rPr b="0" i="0" lang="en-US" sz="2800" u="none" cap="none" strike="noStrike">
                <a:solidFill>
                  <a:schemeClr val="lt2"/>
                </a:solidFill>
                <a:latin typeface="Calibri"/>
                <a:ea typeface="Calibri"/>
                <a:cs typeface="Calibri"/>
                <a:sym typeface="Calibri"/>
              </a:rPr>
              <a:t> – Measurement and verification</a:t>
            </a:r>
          </a:p>
          <a:p>
            <a:pPr indent="0" lvl="0" marL="0" marR="0" rtl="0" algn="l">
              <a:spcBef>
                <a:spcPts val="0"/>
              </a:spcBef>
              <a:buNone/>
            </a:pPr>
            <a:r>
              <a:t/>
            </a:r>
            <a:endParaRPr/>
          </a:p>
          <a:p>
            <a:pPr indent="0" lvl="0" marL="0" marR="0" rtl="0" algn="l">
              <a:spcBef>
                <a:spcPts val="300"/>
              </a:spcBef>
              <a:buNone/>
            </a:pPr>
            <a:r>
              <a:t/>
            </a:r>
            <a:endParaRPr b="0" i="0" sz="2800" u="none" cap="none" strike="noStrike">
              <a:solidFill>
                <a:schemeClr val="lt2"/>
              </a:solidFill>
              <a:latin typeface="Calibri"/>
              <a:ea typeface="Calibri"/>
              <a:cs typeface="Calibri"/>
              <a:sym typeface="Calibri"/>
            </a:endParaRPr>
          </a:p>
        </p:txBody>
      </p:sp>
      <p:sp>
        <p:nvSpPr>
          <p:cNvPr id="128" name="Shape 128"/>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The Proposal (2014-2015)</a:t>
            </a:r>
          </a:p>
        </p:txBody>
      </p:sp>
      <p:sp>
        <p:nvSpPr>
          <p:cNvPr id="129" name="Shape 129"/>
          <p:cNvSpPr txBox="1"/>
          <p:nvPr/>
        </p:nvSpPr>
        <p:spPr>
          <a:xfrm>
            <a:off x="3045750" y="4770075"/>
            <a:ext cx="6100499" cy="8352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tIns="91425">
            <a:noAutofit/>
          </a:bodyPr>
          <a:lstStyle/>
          <a:p>
            <a:pPr lvl="0" rtl="0">
              <a:spcBef>
                <a:spcPts val="300"/>
              </a:spcBef>
              <a:buNone/>
            </a:pPr>
            <a:r>
              <a:rPr lang="en-US" sz="3600">
                <a:solidFill>
                  <a:schemeClr val="lt1"/>
                </a:solidFill>
                <a:latin typeface="Calibri"/>
                <a:ea typeface="Calibri"/>
                <a:cs typeface="Calibri"/>
                <a:sym typeface="Calibri"/>
              </a:rPr>
              <a:t>Opt to pursue savings internally</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4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1" name="Shape 431"/>
        <p:cNvGrpSpPr/>
        <p:nvPr/>
      </p:nvGrpSpPr>
      <p:grpSpPr>
        <a:xfrm>
          <a:off x="0" y="0"/>
          <a:ext cx="0" cy="0"/>
          <a:chOff x="0" y="0"/>
          <a:chExt cx="0" cy="0"/>
        </a:xfrm>
      </p:grpSpPr>
      <p:sp>
        <p:nvSpPr>
          <p:cNvPr id="432" name="Shape 432"/>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Extra Buildings: Parking Lot Lighting</a:t>
            </a:r>
          </a:p>
        </p:txBody>
      </p:sp>
      <p:sp>
        <p:nvSpPr>
          <p:cNvPr id="433" name="Shape 433"/>
          <p:cNvSpPr txBox="1"/>
          <p:nvPr/>
        </p:nvSpPr>
        <p:spPr>
          <a:xfrm>
            <a:off x="10958375" y="1568050"/>
            <a:ext cx="937200" cy="531600"/>
          </a:xfrm>
          <a:prstGeom prst="rect">
            <a:avLst/>
          </a:prstGeom>
          <a:noFill/>
          <a:ln>
            <a:noFill/>
          </a:ln>
        </p:spPr>
        <p:txBody>
          <a:bodyPr anchorCtr="0" anchor="t" bIns="91425" lIns="91425" rIns="91425" tIns="91425">
            <a:noAutofit/>
          </a:bodyPr>
          <a:lstStyle/>
          <a:p>
            <a:pPr indent="0" lvl="0" marL="0" marR="0" rtl="0" algn="l">
              <a:spcBef>
                <a:spcPts val="0"/>
              </a:spcBef>
              <a:buClr>
                <a:schemeClr val="lt1"/>
              </a:buClr>
              <a:buFont typeface="Calibri"/>
              <a:buNone/>
            </a:pPr>
            <a:r>
              <a:t/>
            </a:r>
            <a:endParaRPr b="0" i="0" sz="1800" u="none" cap="none" strike="noStrike">
              <a:solidFill>
                <a:schemeClr val="lt1"/>
              </a:solidFill>
              <a:latin typeface="Calibri"/>
              <a:ea typeface="Calibri"/>
              <a:cs typeface="Calibri"/>
              <a:sym typeface="Calibri"/>
            </a:endParaRPr>
          </a:p>
        </p:txBody>
      </p:sp>
      <p:pic>
        <p:nvPicPr>
          <p:cNvPr id="434" name="Shape 434"/>
          <p:cNvPicPr preferRelativeResize="0"/>
          <p:nvPr/>
        </p:nvPicPr>
        <p:blipFill rotWithShape="1">
          <a:blip r:embed="rId3">
            <a:alphaModFix/>
          </a:blip>
          <a:srcRect b="0" l="0" r="0" t="0"/>
          <a:stretch/>
        </p:blipFill>
        <p:spPr>
          <a:xfrm>
            <a:off x="7601934" y="2305701"/>
            <a:ext cx="2950199" cy="3669599"/>
          </a:xfrm>
          <a:prstGeom prst="rect">
            <a:avLst/>
          </a:prstGeom>
          <a:noFill/>
          <a:ln>
            <a:noFill/>
          </a:ln>
        </p:spPr>
      </p:pic>
      <p:sp>
        <p:nvSpPr>
          <p:cNvPr id="435" name="Shape 435"/>
          <p:cNvSpPr txBox="1"/>
          <p:nvPr/>
        </p:nvSpPr>
        <p:spPr>
          <a:xfrm>
            <a:off x="7601925" y="5920450"/>
            <a:ext cx="3000000" cy="585299"/>
          </a:xfrm>
          <a:prstGeom prst="rect">
            <a:avLst/>
          </a:prstGeom>
          <a:noFill/>
          <a:ln>
            <a:noFill/>
          </a:ln>
        </p:spPr>
        <p:txBody>
          <a:bodyPr anchorCtr="0" anchor="ctr" bIns="91425" lIns="91425" rIns="91425" tIns="91425">
            <a:noAutofit/>
          </a:bodyPr>
          <a:lstStyle/>
          <a:p>
            <a:pPr indent="0" lvl="0" marL="0" marR="0" rtl="0" algn="l">
              <a:spcBef>
                <a:spcPts val="0"/>
              </a:spcBef>
              <a:buClr>
                <a:srgbClr val="FFFFFF"/>
              </a:buClr>
              <a:buSzPct val="25000"/>
              <a:buFont typeface="Calibri"/>
              <a:buNone/>
            </a:pPr>
            <a:r>
              <a:rPr b="0" i="0" lang="en-US" sz="600" u="none" cap="none" strike="noStrike">
                <a:solidFill>
                  <a:srgbClr val="FFFFFF"/>
                </a:solidFill>
                <a:latin typeface="Calibri"/>
                <a:ea typeface="Calibri"/>
                <a:cs typeface="Calibri"/>
                <a:sym typeface="Calibri"/>
              </a:rPr>
              <a:t>http://cms.ipressroom.com.s3.amazonaws.com/149/files/20131/512258e629371a50fe000cd1_GE_EvolveScalableAreaLight/GE_EvolveScalableAreaLight_88028037-55d3-4446-9641-a668cb51f827-prv.jpg</a:t>
            </a:r>
          </a:p>
        </p:txBody>
      </p:sp>
      <p:pic>
        <p:nvPicPr>
          <p:cNvPr id="436" name="Shape 436"/>
          <p:cNvPicPr preferRelativeResize="0"/>
          <p:nvPr/>
        </p:nvPicPr>
        <p:blipFill rotWithShape="1">
          <a:blip r:embed="rId4">
            <a:alphaModFix/>
          </a:blip>
          <a:srcRect b="2350" l="2890" r="1707" t="11871"/>
          <a:stretch/>
        </p:blipFill>
        <p:spPr>
          <a:xfrm>
            <a:off x="1336125" y="2266375"/>
            <a:ext cx="4114799" cy="3748249"/>
          </a:xfrm>
          <a:prstGeom prst="rect">
            <a:avLst/>
          </a:prstGeom>
          <a:noFill/>
          <a:ln>
            <a:noFill/>
          </a:ln>
        </p:spPr>
      </p:pic>
      <p:sp>
        <p:nvSpPr>
          <p:cNvPr id="437" name="Shape 437"/>
          <p:cNvSpPr txBox="1"/>
          <p:nvPr/>
        </p:nvSpPr>
        <p:spPr>
          <a:xfrm>
            <a:off x="1822575" y="6071200"/>
            <a:ext cx="3000000" cy="283799"/>
          </a:xfrm>
          <a:prstGeom prst="rect">
            <a:avLst/>
          </a:prstGeom>
          <a:noFill/>
          <a:ln>
            <a:noFill/>
          </a:ln>
        </p:spPr>
        <p:txBody>
          <a:bodyPr anchorCtr="0" anchor="ctr" bIns="91425" lIns="91425" rIns="91425" tIns="91425">
            <a:noAutofit/>
          </a:bodyPr>
          <a:lstStyle/>
          <a:p>
            <a:pPr lvl="0" rtl="0">
              <a:spcBef>
                <a:spcPts val="0"/>
              </a:spcBef>
              <a:buNone/>
            </a:pPr>
            <a:r>
              <a:rPr lang="en-US" sz="600">
                <a:solidFill>
                  <a:srgbClr val="FFFFFF"/>
                </a:solidFill>
              </a:rPr>
              <a:t>http://www.wayfair.com/150w-MHPS-MT-Roadway-Cobra-Post-Head-with-Flat-Glass-in-Gray-DEK1853.html?</a:t>
            </a:r>
          </a:p>
        </p:txBody>
      </p:sp>
      <p:cxnSp>
        <p:nvCxnSpPr>
          <p:cNvPr id="438" name="Shape 438"/>
          <p:cNvCxnSpPr/>
          <p:nvPr/>
        </p:nvCxnSpPr>
        <p:spPr>
          <a:xfrm flipH="1" rot="10800000">
            <a:off x="5946962" y="4134650"/>
            <a:ext cx="1158899" cy="11699"/>
          </a:xfrm>
          <a:prstGeom prst="straightConnector1">
            <a:avLst/>
          </a:prstGeom>
          <a:noFill/>
          <a:ln cap="flat" cmpd="sng" w="76200">
            <a:solidFill>
              <a:srgbClr val="CC0000"/>
            </a:solidFill>
            <a:prstDash val="solid"/>
            <a:round/>
            <a:headEnd len="lg" w="lg" type="none"/>
            <a:tailEnd len="lg" w="lg" type="triangle"/>
          </a:ln>
        </p:spPr>
      </p:cxn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700"/>
                                        <p:tgtEl>
                                          <p:spTgt spid="434"/>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4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7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2" name="Shape 442"/>
        <p:cNvGrpSpPr/>
        <p:nvPr/>
      </p:nvGrpSpPr>
      <p:grpSpPr>
        <a:xfrm>
          <a:off x="0" y="0"/>
          <a:ext cx="0" cy="0"/>
          <a:chOff x="0" y="0"/>
          <a:chExt cx="0" cy="0"/>
        </a:xfrm>
      </p:grpSpPr>
      <p:pic>
        <p:nvPicPr>
          <p:cNvPr id="443" name="Shape 443"/>
          <p:cNvPicPr preferRelativeResize="0"/>
          <p:nvPr/>
        </p:nvPicPr>
        <p:blipFill>
          <a:blip r:embed="rId3">
            <a:alphaModFix/>
          </a:blip>
          <a:stretch>
            <a:fillRect/>
          </a:stretch>
        </p:blipFill>
        <p:spPr>
          <a:xfrm>
            <a:off x="336725" y="-2"/>
            <a:ext cx="11518543" cy="6858000"/>
          </a:xfrm>
          <a:prstGeom prst="rect">
            <a:avLst/>
          </a:prstGeom>
          <a:noFill/>
          <a:ln>
            <a:noFill/>
          </a:ln>
        </p:spPr>
      </p:pic>
      <p:sp>
        <p:nvSpPr>
          <p:cNvPr id="444" name="Shape 444"/>
          <p:cNvSpPr/>
          <p:nvPr/>
        </p:nvSpPr>
        <p:spPr>
          <a:xfrm>
            <a:off x="2325000" y="3667900"/>
            <a:ext cx="200399" cy="2174099"/>
          </a:xfrm>
          <a:prstGeom prst="leftBracket">
            <a:avLst>
              <a:gd fmla="val 8333" name="adj"/>
            </a:avLst>
          </a:prstGeom>
          <a:noFill/>
          <a:ln cap="flat" cmpd="sng" w="1905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45" name="Shape 445"/>
          <p:cNvSpPr txBox="1"/>
          <p:nvPr/>
        </p:nvSpPr>
        <p:spPr>
          <a:xfrm>
            <a:off x="2388050" y="4478612"/>
            <a:ext cx="886799" cy="496500"/>
          </a:xfrm>
          <a:prstGeom prst="rect">
            <a:avLst/>
          </a:prstGeom>
          <a:noFill/>
          <a:ln>
            <a:noFill/>
          </a:ln>
        </p:spPr>
        <p:txBody>
          <a:bodyPr anchorCtr="0" anchor="t" bIns="91425" lIns="91425" rIns="91425" tIns="91425">
            <a:noAutofit/>
          </a:bodyPr>
          <a:lstStyle/>
          <a:p>
            <a:pPr lvl="0" rtl="0">
              <a:spcBef>
                <a:spcPts val="0"/>
              </a:spcBef>
              <a:buNone/>
            </a:pPr>
            <a:r>
              <a:rPr lang="en-US" sz="1800">
                <a:solidFill>
                  <a:srgbClr val="FF0000"/>
                </a:solidFill>
              </a:rPr>
              <a:t>Initial Cost</a:t>
            </a:r>
          </a:p>
        </p:txBody>
      </p:sp>
      <p:sp>
        <p:nvSpPr>
          <p:cNvPr id="446" name="Shape 446"/>
          <p:cNvSpPr/>
          <p:nvPr/>
        </p:nvSpPr>
        <p:spPr>
          <a:xfrm>
            <a:off x="2727700" y="5712100"/>
            <a:ext cx="47399" cy="129899"/>
          </a:xfrm>
          <a:prstGeom prst="rightBracket">
            <a:avLst>
              <a:gd fmla="val 8333" name="adj"/>
            </a:avLst>
          </a:prstGeom>
          <a:noFill/>
          <a:ln cap="flat" cmpd="sng" w="1905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47" name="Shape 447"/>
          <p:cNvSpPr txBox="1"/>
          <p:nvPr/>
        </p:nvSpPr>
        <p:spPr>
          <a:xfrm>
            <a:off x="2775100" y="5528800"/>
            <a:ext cx="1774800" cy="496500"/>
          </a:xfrm>
          <a:prstGeom prst="rect">
            <a:avLst/>
          </a:prstGeom>
          <a:noFill/>
          <a:ln>
            <a:noFill/>
          </a:ln>
        </p:spPr>
        <p:txBody>
          <a:bodyPr anchorCtr="0" anchor="t" bIns="91425" lIns="91425" rIns="91425" tIns="91425">
            <a:noAutofit/>
          </a:bodyPr>
          <a:lstStyle/>
          <a:p>
            <a:pPr lvl="0" rtl="0">
              <a:spcBef>
                <a:spcPts val="0"/>
              </a:spcBef>
              <a:buNone/>
            </a:pPr>
            <a:r>
              <a:rPr lang="en-US" sz="1800">
                <a:solidFill>
                  <a:srgbClr val="FF0000"/>
                </a:solidFill>
              </a:rPr>
              <a:t>Rebates</a:t>
            </a:r>
          </a:p>
        </p:txBody>
      </p:sp>
      <p:sp>
        <p:nvSpPr>
          <p:cNvPr id="448" name="Shape 448"/>
          <p:cNvSpPr txBox="1"/>
          <p:nvPr/>
        </p:nvSpPr>
        <p:spPr>
          <a:xfrm>
            <a:off x="6410625" y="2424200"/>
            <a:ext cx="1988999" cy="496500"/>
          </a:xfrm>
          <a:prstGeom prst="rect">
            <a:avLst/>
          </a:prstGeom>
          <a:noFill/>
          <a:ln>
            <a:noFill/>
          </a:ln>
        </p:spPr>
        <p:txBody>
          <a:bodyPr anchorCtr="0" anchor="t" bIns="91425" lIns="91425" rIns="91425" tIns="91425">
            <a:noAutofit/>
          </a:bodyPr>
          <a:lstStyle/>
          <a:p>
            <a:pPr lvl="0" rtl="0">
              <a:spcBef>
                <a:spcPts val="0"/>
              </a:spcBef>
              <a:buNone/>
            </a:pPr>
            <a:r>
              <a:rPr lang="en-US" sz="1800">
                <a:solidFill>
                  <a:srgbClr val="FF0000"/>
                </a:solidFill>
              </a:rPr>
              <a:t>Savings Rate</a:t>
            </a:r>
          </a:p>
        </p:txBody>
      </p:sp>
      <p:cxnSp>
        <p:nvCxnSpPr>
          <p:cNvPr id="449" name="Shape 449"/>
          <p:cNvCxnSpPr/>
          <p:nvPr/>
        </p:nvCxnSpPr>
        <p:spPr>
          <a:xfrm>
            <a:off x="7728750" y="3182650"/>
            <a:ext cx="810299" cy="6299"/>
          </a:xfrm>
          <a:prstGeom prst="straightConnector1">
            <a:avLst/>
          </a:prstGeom>
          <a:noFill/>
          <a:ln cap="flat" cmpd="sng" w="19050">
            <a:solidFill>
              <a:srgbClr val="FF0000"/>
            </a:solidFill>
            <a:prstDash val="solid"/>
            <a:round/>
            <a:headEnd len="lg" w="lg" type="none"/>
            <a:tailEnd len="lg" w="lg" type="triangle"/>
          </a:ln>
        </p:spPr>
      </p:cxnSp>
      <p:cxnSp>
        <p:nvCxnSpPr>
          <p:cNvPr id="450" name="Shape 450"/>
          <p:cNvCxnSpPr/>
          <p:nvPr/>
        </p:nvCxnSpPr>
        <p:spPr>
          <a:xfrm rot="10800000">
            <a:off x="8539050" y="2695150"/>
            <a:ext cx="0" cy="487499"/>
          </a:xfrm>
          <a:prstGeom prst="straightConnector1">
            <a:avLst/>
          </a:prstGeom>
          <a:noFill/>
          <a:ln cap="flat" cmpd="sng" w="19050">
            <a:solidFill>
              <a:srgbClr val="FF0000"/>
            </a:solidFill>
            <a:prstDash val="solid"/>
            <a:round/>
            <a:headEnd len="lg" w="lg" type="none"/>
            <a:tailEnd len="lg" w="lg" type="triangle"/>
          </a:ln>
        </p:spPr>
      </p:cxnSp>
      <p:cxnSp>
        <p:nvCxnSpPr>
          <p:cNvPr id="451" name="Shape 451"/>
          <p:cNvCxnSpPr/>
          <p:nvPr/>
        </p:nvCxnSpPr>
        <p:spPr>
          <a:xfrm flipH="1" rot="10800000">
            <a:off x="7728750" y="2668349"/>
            <a:ext cx="810299" cy="478200"/>
          </a:xfrm>
          <a:prstGeom prst="straightConnector1">
            <a:avLst/>
          </a:prstGeom>
          <a:noFill/>
          <a:ln cap="flat" cmpd="sng" w="19050">
            <a:solidFill>
              <a:srgbClr val="FF0000"/>
            </a:solidFill>
            <a:prstDash val="solid"/>
            <a:round/>
            <a:headEnd len="lg" w="lg" type="none"/>
            <a:tailEnd len="lg" w="lg" type="triangle"/>
          </a:ln>
        </p:spPr>
      </p:cxnSp>
      <p:sp>
        <p:nvSpPr>
          <p:cNvPr id="452" name="Shape 452"/>
          <p:cNvSpPr txBox="1"/>
          <p:nvPr/>
        </p:nvSpPr>
        <p:spPr>
          <a:xfrm>
            <a:off x="8539050" y="2690650"/>
            <a:ext cx="2150100" cy="496500"/>
          </a:xfrm>
          <a:prstGeom prst="rect">
            <a:avLst/>
          </a:prstGeom>
          <a:noFill/>
          <a:ln>
            <a:noFill/>
          </a:ln>
        </p:spPr>
        <p:txBody>
          <a:bodyPr anchorCtr="0" anchor="t" bIns="91425" lIns="91425" rIns="91425" tIns="91425">
            <a:noAutofit/>
          </a:bodyPr>
          <a:lstStyle/>
          <a:p>
            <a:pPr lvl="0" rtl="0">
              <a:spcBef>
                <a:spcPts val="0"/>
              </a:spcBef>
              <a:buNone/>
            </a:pPr>
            <a:r>
              <a:rPr lang="en-US" sz="1800">
                <a:solidFill>
                  <a:srgbClr val="FF0000"/>
                </a:solidFill>
              </a:rPr>
              <a:t>Annual Savings</a:t>
            </a:r>
          </a:p>
        </p:txBody>
      </p:sp>
      <p:sp>
        <p:nvSpPr>
          <p:cNvPr id="453" name="Shape 453"/>
          <p:cNvSpPr txBox="1"/>
          <p:nvPr/>
        </p:nvSpPr>
        <p:spPr>
          <a:xfrm>
            <a:off x="7728750" y="3225050"/>
            <a:ext cx="886799" cy="496500"/>
          </a:xfrm>
          <a:prstGeom prst="rect">
            <a:avLst/>
          </a:prstGeom>
          <a:noFill/>
          <a:ln>
            <a:noFill/>
          </a:ln>
        </p:spPr>
        <p:txBody>
          <a:bodyPr anchorCtr="0" anchor="t" bIns="91425" lIns="91425" rIns="91425" tIns="91425">
            <a:noAutofit/>
          </a:bodyPr>
          <a:lstStyle/>
          <a:p>
            <a:pPr lvl="0" rtl="0">
              <a:spcBef>
                <a:spcPts val="0"/>
              </a:spcBef>
              <a:buNone/>
            </a:pPr>
            <a:r>
              <a:rPr lang="en-US" sz="1800">
                <a:solidFill>
                  <a:srgbClr val="FF0000"/>
                </a:solidFill>
              </a:rPr>
              <a:t>Year</a:t>
            </a:r>
          </a:p>
        </p:txBody>
      </p:sp>
      <p:sp>
        <p:nvSpPr>
          <p:cNvPr id="454" name="Shape 454"/>
          <p:cNvSpPr txBox="1"/>
          <p:nvPr/>
        </p:nvSpPr>
        <p:spPr>
          <a:xfrm>
            <a:off x="6210475" y="2424200"/>
            <a:ext cx="1988999" cy="367500"/>
          </a:xfrm>
          <a:prstGeom prst="rect">
            <a:avLst/>
          </a:prstGeom>
          <a:noFill/>
          <a:ln>
            <a:noFill/>
          </a:ln>
        </p:spPr>
        <p:txBody>
          <a:bodyPr anchorCtr="0" anchor="t" bIns="91425" lIns="91425" rIns="91425" tIns="91425">
            <a:noAutofit/>
          </a:bodyPr>
          <a:lstStyle/>
          <a:p>
            <a:pPr lvl="0">
              <a:spcBef>
                <a:spcPts val="0"/>
              </a:spcBef>
              <a:buNone/>
            </a:pPr>
            <a:r>
              <a:rPr lang="en-US" sz="2400"/>
              <a:t>$81,677 /yr</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par>
                                <p:cTn fill="hold" nodeType="with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900"/>
                                        <p:tgtEl>
                                          <p:spTgt spid="449"/>
                                        </p:tgtEl>
                                      </p:cBhvr>
                                    </p:animEffect>
                                  </p:childTnLst>
                                </p:cTn>
                              </p:par>
                              <p:par>
                                <p:cTn fill="hold" nodeType="with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1000"/>
                                        <p:tgtEl>
                                          <p:spTgt spid="450"/>
                                        </p:tgtEl>
                                      </p:cBhvr>
                                    </p:animEffect>
                                  </p:childTnLst>
                                </p:cTn>
                              </p:par>
                              <p:par>
                                <p:cTn fill="hold" nodeType="with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1000"/>
                                        <p:tgtEl>
                                          <p:spTgt spid="451"/>
                                        </p:tgtEl>
                                      </p:cBhvr>
                                    </p:animEffect>
                                  </p:childTnLst>
                                </p:cTn>
                              </p:par>
                              <p:par>
                                <p:cTn fill="hold" nodeType="with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par>
                                <p:cTn fill="hold" nodeType="with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par>
                                <p:cTn fill="hold" nodeType="withEffect" presetClass="exit" presetID="10" presetSubtype="0">
                                  <p:stCondLst>
                                    <p:cond delay="0"/>
                                  </p:stCondLst>
                                  <p:childTnLst>
                                    <p:animEffect filter="fade" transition="out">
                                      <p:cBhvr>
                                        <p:cTn dur="400"/>
                                        <p:tgtEl>
                                          <p:spTgt spid="448"/>
                                        </p:tgtEl>
                                      </p:cBhvr>
                                    </p:animEffect>
                                    <p:set>
                                      <p:cBhvr>
                                        <p:cTn dur="1" fill="hold">
                                          <p:stCondLst>
                                            <p:cond delay="400"/>
                                          </p:stCondLst>
                                        </p:cTn>
                                        <p:tgtEl>
                                          <p:spTgt spid="44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9" name="Shape 459"/>
        <p:cNvGrpSpPr/>
        <p:nvPr/>
      </p:nvGrpSpPr>
      <p:grpSpPr>
        <a:xfrm>
          <a:off x="0" y="0"/>
          <a:ext cx="0" cy="0"/>
          <a:chOff x="0" y="0"/>
          <a:chExt cx="0" cy="0"/>
        </a:xfrm>
      </p:grpSpPr>
      <p:sp>
        <p:nvSpPr>
          <p:cNvPr id="460" name="Shape 460"/>
          <p:cNvSpPr txBox="1"/>
          <p:nvPr>
            <p:ph type="title"/>
          </p:nvPr>
        </p:nvSpPr>
        <p:spPr>
          <a:xfrm>
            <a:off x="609600" y="2895600"/>
            <a:ext cx="10972799" cy="1066799"/>
          </a:xfrm>
          <a:prstGeom prst="rect">
            <a:avLst/>
          </a:prstGeom>
        </p:spPr>
        <p:txBody>
          <a:bodyPr anchorCtr="0" anchor="ctr" bIns="91425" lIns="91425" rIns="91425" tIns="91425">
            <a:noAutofit/>
          </a:bodyPr>
          <a:lstStyle/>
          <a:p>
            <a:pPr lvl="0" algn="ctr">
              <a:spcBef>
                <a:spcPts val="0"/>
              </a:spcBef>
              <a:buNone/>
            </a:pPr>
            <a:r>
              <a:rPr lang="en-US"/>
              <a:t>Building Team Summaries</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5" name="Shape 465"/>
        <p:cNvGrpSpPr/>
        <p:nvPr/>
      </p:nvGrpSpPr>
      <p:grpSpPr>
        <a:xfrm>
          <a:off x="0" y="0"/>
          <a:ext cx="0" cy="0"/>
          <a:chOff x="0" y="0"/>
          <a:chExt cx="0" cy="0"/>
        </a:xfrm>
      </p:grpSpPr>
      <p:sp>
        <p:nvSpPr>
          <p:cNvPr id="466" name="Shape 466"/>
          <p:cNvSpPr txBox="1"/>
          <p:nvPr>
            <p:ph idx="1" type="subTitle"/>
          </p:nvPr>
        </p:nvSpPr>
        <p:spPr>
          <a:xfrm>
            <a:off x="7213600" y="4237428"/>
            <a:ext cx="3284398" cy="2235000"/>
          </a:xfrm>
          <a:prstGeom prst="rect">
            <a:avLst/>
          </a:prstGeom>
          <a:noFill/>
          <a:ln>
            <a:noFill/>
          </a:ln>
        </p:spPr>
        <p:txBody>
          <a:bodyPr anchorCtr="0" anchor="t" bIns="45700" lIns="91425" rIns="91425" tIns="45700">
            <a:noAutofit/>
          </a:bodyPr>
          <a:lstStyle/>
          <a:p>
            <a:pPr indent="0" lvl="0" marL="63500" marR="0" rtl="0" algn="l">
              <a:spcBef>
                <a:spcPts val="0"/>
              </a:spcBef>
              <a:buClr>
                <a:schemeClr val="accent3"/>
              </a:buClr>
              <a:buSzPct val="25000"/>
              <a:buFont typeface="Georgia"/>
              <a:buNone/>
            </a:pPr>
            <a:r>
              <a:rPr b="0" i="0" lang="en-US" sz="2400" u="none" cap="none" strike="noStrike">
                <a:solidFill>
                  <a:schemeClr val="accent2"/>
                </a:solidFill>
                <a:latin typeface="Calibri"/>
                <a:ea typeface="Calibri"/>
                <a:cs typeface="Calibri"/>
                <a:sym typeface="Calibri"/>
              </a:rPr>
              <a:t>Team Members:</a:t>
            </a:r>
          </a:p>
          <a:p>
            <a:pPr indent="-507" lvl="0" marL="6400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Justin Cooper</a:t>
            </a:r>
          </a:p>
          <a:p>
            <a:pPr indent="-507" lvl="0" marL="6400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Ross Tenney</a:t>
            </a:r>
          </a:p>
          <a:p>
            <a:pPr indent="-507" lvl="0" marL="6400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Philip Van Strien</a:t>
            </a:r>
          </a:p>
          <a:p>
            <a:pPr indent="-507" lvl="0" marL="6400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Zach Veenstra</a:t>
            </a:r>
          </a:p>
        </p:txBody>
      </p:sp>
      <p:sp>
        <p:nvSpPr>
          <p:cNvPr id="467" name="Shape 467"/>
          <p:cNvSpPr txBox="1"/>
          <p:nvPr>
            <p:ph type="ctrTitle"/>
          </p:nvPr>
        </p:nvSpPr>
        <p:spPr>
          <a:xfrm>
            <a:off x="7213600" y="1337857"/>
            <a:ext cx="4598099" cy="2341199"/>
          </a:xfrm>
          <a:prstGeom prst="rect">
            <a:avLst/>
          </a:prstGeom>
          <a:noFill/>
          <a:ln>
            <a:noFill/>
          </a:ln>
        </p:spPr>
        <p:txBody>
          <a:bodyPr anchorCtr="0" anchor="b" bIns="45700" lIns="91425" rIns="91425" tIns="45700">
            <a:noAutofit/>
          </a:bodyPr>
          <a:lstStyle/>
          <a:p>
            <a:pPr indent="0" lvl="0" marL="0" marR="0" rtl="0" algn="l">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Spoelhof Fieldhouse Complex</a:t>
            </a:r>
          </a:p>
        </p:txBody>
      </p:sp>
      <p:pic>
        <p:nvPicPr>
          <p:cNvPr id="468" name="Shape 468"/>
          <p:cNvPicPr preferRelativeResize="0"/>
          <p:nvPr/>
        </p:nvPicPr>
        <p:blipFill rotWithShape="1">
          <a:blip r:embed="rId3">
            <a:alphaModFix/>
          </a:blip>
          <a:srcRect b="0" l="0" r="0" t="0"/>
          <a:stretch/>
        </p:blipFill>
        <p:spPr>
          <a:xfrm>
            <a:off x="539604" y="1530059"/>
            <a:ext cx="6095400" cy="4571400"/>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2" name="Shape 472"/>
        <p:cNvGrpSpPr/>
        <p:nvPr/>
      </p:nvGrpSpPr>
      <p:grpSpPr>
        <a:xfrm>
          <a:off x="0" y="0"/>
          <a:ext cx="0" cy="0"/>
          <a:chOff x="0" y="0"/>
          <a:chExt cx="0" cy="0"/>
        </a:xfrm>
      </p:grpSpPr>
      <p:sp>
        <p:nvSpPr>
          <p:cNvPr id="473" name="Shape 473"/>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Performance</a:t>
            </a:r>
            <a:r>
              <a:rPr b="0" i="0" lang="en-US" sz="4000" u="none" cap="none" strike="noStrike">
                <a:solidFill>
                  <a:schemeClr val="lt2"/>
                </a:solidFill>
                <a:latin typeface="Calibri"/>
                <a:ea typeface="Calibri"/>
                <a:cs typeface="Calibri"/>
                <a:sym typeface="Calibri"/>
              </a:rPr>
              <a:t> Lights</a:t>
            </a:r>
          </a:p>
        </p:txBody>
      </p:sp>
      <p:pic>
        <p:nvPicPr>
          <p:cNvPr id="474" name="Shape 474"/>
          <p:cNvPicPr preferRelativeResize="0"/>
          <p:nvPr/>
        </p:nvPicPr>
        <p:blipFill>
          <a:blip r:embed="rId3">
            <a:alphaModFix/>
          </a:blip>
          <a:stretch>
            <a:fillRect/>
          </a:stretch>
        </p:blipFill>
        <p:spPr>
          <a:xfrm>
            <a:off x="1803034" y="2035499"/>
            <a:ext cx="8585940" cy="4539025"/>
          </a:xfrm>
          <a:prstGeom prst="rect">
            <a:avLst/>
          </a:prstGeom>
          <a:noFill/>
          <a:ln>
            <a:noFill/>
          </a:ln>
        </p:spPr>
      </p:pic>
      <p:sp>
        <p:nvSpPr>
          <p:cNvPr id="475" name="Shape 475"/>
          <p:cNvSpPr txBox="1"/>
          <p:nvPr/>
        </p:nvSpPr>
        <p:spPr>
          <a:xfrm>
            <a:off x="4596000" y="6574525"/>
            <a:ext cx="3000000" cy="305400"/>
          </a:xfrm>
          <a:prstGeom prst="rect">
            <a:avLst/>
          </a:prstGeom>
          <a:noFill/>
          <a:ln>
            <a:noFill/>
          </a:ln>
        </p:spPr>
        <p:txBody>
          <a:bodyPr anchorCtr="0" anchor="ctr" bIns="91425" lIns="91425" rIns="91425" tIns="91425">
            <a:noAutofit/>
          </a:bodyPr>
          <a:lstStyle/>
          <a:p>
            <a:pPr lvl="0" rtl="0" algn="ctr">
              <a:spcBef>
                <a:spcPts val="0"/>
              </a:spcBef>
              <a:buNone/>
            </a:pPr>
            <a:r>
              <a:rPr lang="en-US" sz="600">
                <a:solidFill>
                  <a:srgbClr val="F3F3F3"/>
                </a:solidFill>
              </a:rPr>
              <a:t>http://www.youvisit.com/tour/panoramas/calvin/80759?id=24455</a:t>
            </a:r>
          </a:p>
        </p:txBody>
      </p:sp>
      <p:sp>
        <p:nvSpPr>
          <p:cNvPr id="476" name="Shape 476"/>
          <p:cNvSpPr/>
          <p:nvPr/>
        </p:nvSpPr>
        <p:spPr>
          <a:xfrm rot="-1286">
            <a:off x="1685499" y="3056521"/>
            <a:ext cx="8820900" cy="394500"/>
          </a:xfrm>
          <a:prstGeom prst="roundRect">
            <a:avLst>
              <a:gd fmla="val 16667" name="adj"/>
            </a:avLst>
          </a:prstGeom>
          <a:noFill/>
          <a:ln cap="flat" cmpd="sng" w="7620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500"/>
                                        <p:tgtEl>
                                          <p:spTgt spid="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0" name="Shape 480"/>
        <p:cNvGrpSpPr/>
        <p:nvPr/>
      </p:nvGrpSpPr>
      <p:grpSpPr>
        <a:xfrm>
          <a:off x="0" y="0"/>
          <a:ext cx="0" cy="0"/>
          <a:chOff x="0" y="0"/>
          <a:chExt cx="0" cy="0"/>
        </a:xfrm>
      </p:grpSpPr>
      <p:sp>
        <p:nvSpPr>
          <p:cNvPr id="481" name="Shape 481"/>
          <p:cNvSpPr txBox="1"/>
          <p:nvPr>
            <p:ph idx="1" type="body"/>
          </p:nvPr>
        </p:nvSpPr>
        <p:spPr>
          <a:xfrm>
            <a:off x="609600" y="2249424"/>
            <a:ext cx="10972799" cy="4325099"/>
          </a:xfrm>
          <a:prstGeom prst="rect">
            <a:avLst/>
          </a:prstGeom>
          <a:noFill/>
          <a:ln>
            <a:noFill/>
          </a:ln>
        </p:spPr>
        <p:txBody>
          <a:bodyPr anchorCtr="0" anchor="t" bIns="45700" lIns="91425" rIns="91425" tIns="45700">
            <a:noAutofit/>
          </a:bodyPr>
          <a:lstStyle/>
          <a:p>
            <a:pPr indent="-264160" lvl="0" marL="365760" marR="0" rtl="0" algn="l">
              <a:spcBef>
                <a:spcPts val="0"/>
              </a:spcBef>
              <a:buClr>
                <a:schemeClr val="accent3"/>
              </a:buClr>
              <a:buSzPct val="100000"/>
              <a:buFont typeface="Georgia"/>
              <a:buNone/>
            </a:pPr>
            <a:r>
              <a:t/>
            </a:r>
            <a:endParaRPr b="0" i="0" sz="2800" u="none" cap="none" strike="noStrike">
              <a:solidFill>
                <a:schemeClr val="lt2"/>
              </a:solidFill>
              <a:latin typeface="Calibri"/>
              <a:ea typeface="Calibri"/>
              <a:cs typeface="Calibri"/>
              <a:sym typeface="Calibri"/>
            </a:endParaRPr>
          </a:p>
        </p:txBody>
      </p:sp>
      <p:sp>
        <p:nvSpPr>
          <p:cNvPr id="482" name="Shape 482"/>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Performance</a:t>
            </a:r>
            <a:r>
              <a:rPr b="0" i="0" lang="en-US" sz="4000" u="none" cap="none" strike="noStrike">
                <a:solidFill>
                  <a:schemeClr val="lt2"/>
                </a:solidFill>
                <a:latin typeface="Calibri"/>
                <a:ea typeface="Calibri"/>
                <a:cs typeface="Calibri"/>
                <a:sym typeface="Calibri"/>
              </a:rPr>
              <a:t> Lights</a:t>
            </a:r>
          </a:p>
        </p:txBody>
      </p:sp>
      <p:grpSp>
        <p:nvGrpSpPr>
          <p:cNvPr id="483" name="Shape 483"/>
          <p:cNvGrpSpPr/>
          <p:nvPr/>
        </p:nvGrpSpPr>
        <p:grpSpPr>
          <a:xfrm>
            <a:off x="333900" y="2294505"/>
            <a:ext cx="11612180" cy="3615366"/>
            <a:chOff x="-218747" y="1433309"/>
            <a:chExt cx="9213822" cy="3174995"/>
          </a:xfrm>
        </p:grpSpPr>
        <p:pic>
          <p:nvPicPr>
            <p:cNvPr id="484" name="Shape 484"/>
            <p:cNvPicPr preferRelativeResize="0"/>
            <p:nvPr/>
          </p:nvPicPr>
          <p:blipFill>
            <a:blip r:embed="rId3">
              <a:alphaModFix/>
            </a:blip>
            <a:stretch>
              <a:fillRect/>
            </a:stretch>
          </p:blipFill>
          <p:spPr>
            <a:xfrm>
              <a:off x="-218747" y="1433309"/>
              <a:ext cx="9144000" cy="3174995"/>
            </a:xfrm>
            <a:prstGeom prst="rect">
              <a:avLst/>
            </a:prstGeom>
            <a:noFill/>
            <a:ln>
              <a:noFill/>
            </a:ln>
          </p:spPr>
        </p:pic>
        <p:cxnSp>
          <p:nvCxnSpPr>
            <p:cNvPr id="485" name="Shape 485"/>
            <p:cNvCxnSpPr/>
            <p:nvPr/>
          </p:nvCxnSpPr>
          <p:spPr>
            <a:xfrm>
              <a:off x="535625" y="2126725"/>
              <a:ext cx="8404500" cy="0"/>
            </a:xfrm>
            <a:prstGeom prst="straightConnector1">
              <a:avLst/>
            </a:prstGeom>
            <a:noFill/>
            <a:ln cap="flat" cmpd="sng" w="28575">
              <a:solidFill>
                <a:srgbClr val="FF0000"/>
              </a:solidFill>
              <a:prstDash val="solid"/>
              <a:round/>
              <a:headEnd len="lg" w="lg" type="none"/>
              <a:tailEnd len="lg" w="lg" type="none"/>
            </a:ln>
          </p:spPr>
        </p:cxnSp>
        <p:cxnSp>
          <p:nvCxnSpPr>
            <p:cNvPr id="486" name="Shape 486"/>
            <p:cNvCxnSpPr/>
            <p:nvPr/>
          </p:nvCxnSpPr>
          <p:spPr>
            <a:xfrm>
              <a:off x="511975" y="3190075"/>
              <a:ext cx="8455799" cy="47399"/>
            </a:xfrm>
            <a:prstGeom prst="straightConnector1">
              <a:avLst/>
            </a:prstGeom>
            <a:noFill/>
            <a:ln cap="flat" cmpd="sng" w="28575">
              <a:solidFill>
                <a:srgbClr val="FF9900"/>
              </a:solidFill>
              <a:prstDash val="solid"/>
              <a:round/>
              <a:headEnd len="lg" w="lg" type="none"/>
              <a:tailEnd len="lg" w="lg" type="none"/>
            </a:ln>
          </p:spPr>
        </p:cxnSp>
        <p:cxnSp>
          <p:nvCxnSpPr>
            <p:cNvPr id="487" name="Shape 487"/>
            <p:cNvCxnSpPr/>
            <p:nvPr/>
          </p:nvCxnSpPr>
          <p:spPr>
            <a:xfrm>
              <a:off x="511975" y="3489400"/>
              <a:ext cx="8483099" cy="39300"/>
            </a:xfrm>
            <a:prstGeom prst="straightConnector1">
              <a:avLst/>
            </a:prstGeom>
            <a:noFill/>
            <a:ln cap="flat" cmpd="sng" w="38100">
              <a:solidFill>
                <a:srgbClr val="00FF00"/>
              </a:solidFill>
              <a:prstDash val="solid"/>
              <a:round/>
              <a:headEnd len="lg" w="lg" type="none"/>
              <a:tailEnd len="lg" w="lg" type="none"/>
            </a:ln>
          </p:spPr>
        </p:cxnSp>
        <p:sp>
          <p:nvSpPr>
            <p:cNvPr id="488" name="Shape 488"/>
            <p:cNvSpPr txBox="1"/>
            <p:nvPr/>
          </p:nvSpPr>
          <p:spPr>
            <a:xfrm>
              <a:off x="535614" y="1692306"/>
              <a:ext cx="1919099" cy="434400"/>
            </a:xfrm>
            <a:prstGeom prst="rect">
              <a:avLst/>
            </a:prstGeom>
            <a:noFill/>
            <a:ln>
              <a:noFill/>
            </a:ln>
          </p:spPr>
          <p:txBody>
            <a:bodyPr anchorCtr="0" anchor="t" bIns="91425" lIns="91425" rIns="91425" tIns="91425">
              <a:noAutofit/>
            </a:bodyPr>
            <a:lstStyle/>
            <a:p>
              <a:pPr lvl="0" rtl="0">
                <a:spcBef>
                  <a:spcPts val="0"/>
                </a:spcBef>
                <a:buNone/>
              </a:pPr>
              <a:r>
                <a:rPr lang="en-US" sz="2400"/>
                <a:t>Performance</a:t>
              </a:r>
            </a:p>
            <a:p>
              <a:pPr lvl="0" rtl="0">
                <a:spcBef>
                  <a:spcPts val="0"/>
                </a:spcBef>
                <a:buNone/>
              </a:pPr>
              <a:r>
                <a:t/>
              </a:r>
              <a:endParaRPr/>
            </a:p>
          </p:txBody>
        </p:sp>
        <p:sp>
          <p:nvSpPr>
            <p:cNvPr id="489" name="Shape 489"/>
            <p:cNvSpPr txBox="1"/>
            <p:nvPr/>
          </p:nvSpPr>
          <p:spPr>
            <a:xfrm>
              <a:off x="535625" y="2755666"/>
              <a:ext cx="1512300" cy="434400"/>
            </a:xfrm>
            <a:prstGeom prst="rect">
              <a:avLst/>
            </a:prstGeom>
            <a:noFill/>
            <a:ln>
              <a:noFill/>
            </a:ln>
          </p:spPr>
          <p:txBody>
            <a:bodyPr anchorCtr="0" anchor="t" bIns="91425" lIns="91425" rIns="91425" tIns="91425">
              <a:noAutofit/>
            </a:bodyPr>
            <a:lstStyle/>
            <a:p>
              <a:pPr lvl="0" rtl="0">
                <a:spcBef>
                  <a:spcPts val="0"/>
                </a:spcBef>
                <a:buNone/>
              </a:pPr>
              <a:r>
                <a:rPr lang="en-US" sz="2400"/>
                <a:t>Practice</a:t>
              </a:r>
            </a:p>
            <a:p>
              <a:pPr lvl="0" rtl="0">
                <a:spcBef>
                  <a:spcPts val="0"/>
                </a:spcBef>
                <a:buNone/>
              </a:pPr>
              <a:r>
                <a:t/>
              </a:r>
              <a:endParaRPr/>
            </a:p>
          </p:txBody>
        </p:sp>
        <p:sp>
          <p:nvSpPr>
            <p:cNvPr id="490" name="Shape 490"/>
            <p:cNvSpPr txBox="1"/>
            <p:nvPr/>
          </p:nvSpPr>
          <p:spPr>
            <a:xfrm>
              <a:off x="535625" y="3551926"/>
              <a:ext cx="1512300" cy="434400"/>
            </a:xfrm>
            <a:prstGeom prst="rect">
              <a:avLst/>
            </a:prstGeom>
            <a:noFill/>
            <a:ln>
              <a:noFill/>
            </a:ln>
          </p:spPr>
          <p:txBody>
            <a:bodyPr anchorCtr="0" anchor="t" bIns="91425" lIns="91425" rIns="91425" tIns="91425">
              <a:noAutofit/>
            </a:bodyPr>
            <a:lstStyle/>
            <a:p>
              <a:pPr lvl="0" rtl="0">
                <a:spcBef>
                  <a:spcPts val="0"/>
                </a:spcBef>
                <a:buNone/>
              </a:pPr>
              <a:r>
                <a:rPr lang="en-US" sz="2400"/>
                <a:t>LED’s Only</a:t>
              </a:r>
            </a:p>
            <a:p>
              <a:pPr lvl="0" rtl="0">
                <a:spcBef>
                  <a:spcPts val="0"/>
                </a:spcBef>
                <a:buNone/>
              </a:pPr>
              <a:r>
                <a:t/>
              </a:r>
              <a:endParaRPr/>
            </a:p>
          </p:txBody>
        </p:sp>
      </p:gr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5" name="Shape 495"/>
        <p:cNvGrpSpPr/>
        <p:nvPr/>
      </p:nvGrpSpPr>
      <p:grpSpPr>
        <a:xfrm>
          <a:off x="0" y="0"/>
          <a:ext cx="0" cy="0"/>
          <a:chOff x="0" y="0"/>
          <a:chExt cx="0" cy="0"/>
        </a:xfrm>
      </p:grpSpPr>
      <p:sp>
        <p:nvSpPr>
          <p:cNvPr id="496" name="Shape 496"/>
          <p:cNvSpPr txBox="1"/>
          <p:nvPr>
            <p:ph type="title"/>
          </p:nvPr>
        </p:nvSpPr>
        <p:spPr>
          <a:xfrm>
            <a:off x="609600" y="1143000"/>
            <a:ext cx="8407200"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Lighting - </a:t>
            </a:r>
            <a:r>
              <a:rPr lang="en-US"/>
              <a:t>Sporting Event Lights</a:t>
            </a:r>
          </a:p>
        </p:txBody>
      </p:sp>
      <p:sp>
        <p:nvSpPr>
          <p:cNvPr id="497" name="Shape 497"/>
          <p:cNvSpPr txBox="1"/>
          <p:nvPr/>
        </p:nvSpPr>
        <p:spPr>
          <a:xfrm>
            <a:off x="10958375" y="1568050"/>
            <a:ext cx="937200" cy="531600"/>
          </a:xfrm>
          <a:prstGeom prst="rect">
            <a:avLst/>
          </a:prstGeom>
          <a:noFill/>
          <a:ln>
            <a:noFill/>
          </a:ln>
        </p:spPr>
        <p:txBody>
          <a:bodyPr anchorCtr="0" anchor="t" bIns="91425" lIns="91425" rIns="91425" tIns="91425">
            <a:noAutofit/>
          </a:bodyPr>
          <a:lstStyle/>
          <a:p>
            <a:pPr lvl="0" rtl="0">
              <a:spcBef>
                <a:spcPts val="0"/>
              </a:spcBef>
              <a:buNone/>
            </a:pPr>
            <a:r>
              <a:t/>
            </a:r>
            <a:endParaRPr/>
          </a:p>
        </p:txBody>
      </p:sp>
      <p:pic>
        <p:nvPicPr>
          <p:cNvPr id="498" name="Shape 498"/>
          <p:cNvPicPr preferRelativeResize="0"/>
          <p:nvPr/>
        </p:nvPicPr>
        <p:blipFill rotWithShape="1">
          <a:blip r:embed="rId3">
            <a:alphaModFix/>
          </a:blip>
          <a:srcRect b="20773" l="0" r="0" t="0"/>
          <a:stretch/>
        </p:blipFill>
        <p:spPr>
          <a:xfrm>
            <a:off x="132700" y="2366825"/>
            <a:ext cx="3752125" cy="3965475"/>
          </a:xfrm>
          <a:prstGeom prst="rect">
            <a:avLst/>
          </a:prstGeom>
          <a:noFill/>
          <a:ln>
            <a:noFill/>
          </a:ln>
        </p:spPr>
      </p:pic>
      <p:pic>
        <p:nvPicPr>
          <p:cNvPr id="499" name="Shape 499"/>
          <p:cNvPicPr preferRelativeResize="0"/>
          <p:nvPr/>
        </p:nvPicPr>
        <p:blipFill rotWithShape="1">
          <a:blip r:embed="rId4">
            <a:alphaModFix/>
          </a:blip>
          <a:srcRect b="0" l="0" r="29473" t="0"/>
          <a:stretch/>
        </p:blipFill>
        <p:spPr>
          <a:xfrm>
            <a:off x="4006325" y="3050650"/>
            <a:ext cx="4006999" cy="3003625"/>
          </a:xfrm>
          <a:prstGeom prst="rect">
            <a:avLst/>
          </a:prstGeom>
          <a:noFill/>
          <a:ln>
            <a:noFill/>
          </a:ln>
        </p:spPr>
      </p:pic>
      <p:sp>
        <p:nvSpPr>
          <p:cNvPr id="500" name="Shape 500"/>
          <p:cNvSpPr txBox="1"/>
          <p:nvPr/>
        </p:nvSpPr>
        <p:spPr>
          <a:xfrm>
            <a:off x="4509825" y="6054275"/>
            <a:ext cx="3000000" cy="305400"/>
          </a:xfrm>
          <a:prstGeom prst="rect">
            <a:avLst/>
          </a:prstGeom>
          <a:noFill/>
          <a:ln>
            <a:noFill/>
          </a:ln>
        </p:spPr>
        <p:txBody>
          <a:bodyPr anchorCtr="0" anchor="ctr" bIns="91425" lIns="91425" rIns="91425" tIns="91425">
            <a:noAutofit/>
          </a:bodyPr>
          <a:lstStyle/>
          <a:p>
            <a:pPr lvl="0" rtl="0" algn="ctr">
              <a:spcBef>
                <a:spcPts val="0"/>
              </a:spcBef>
              <a:buNone/>
            </a:pPr>
            <a:r>
              <a:rPr lang="en-US" sz="600">
                <a:solidFill>
                  <a:srgbClr val="F3F3F3"/>
                </a:solidFill>
              </a:rPr>
              <a:t>http://www.youvisit.com/tour/panoramas/calvin/80759?id=24455</a:t>
            </a:r>
          </a:p>
        </p:txBody>
      </p:sp>
      <p:pic>
        <p:nvPicPr>
          <p:cNvPr id="501" name="Shape 501"/>
          <p:cNvPicPr preferRelativeResize="0"/>
          <p:nvPr/>
        </p:nvPicPr>
        <p:blipFill rotWithShape="1">
          <a:blip r:embed="rId5">
            <a:alphaModFix/>
          </a:blip>
          <a:srcRect b="0" l="27103" r="0" t="0"/>
          <a:stretch/>
        </p:blipFill>
        <p:spPr>
          <a:xfrm>
            <a:off x="8134825" y="3050650"/>
            <a:ext cx="3892125" cy="3003624"/>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6" name="Shape 506"/>
        <p:cNvGrpSpPr/>
        <p:nvPr/>
      </p:nvGrpSpPr>
      <p:grpSpPr>
        <a:xfrm>
          <a:off x="0" y="0"/>
          <a:ext cx="0" cy="0"/>
          <a:chOff x="0" y="0"/>
          <a:chExt cx="0" cy="0"/>
        </a:xfrm>
      </p:grpSpPr>
      <p:sp>
        <p:nvSpPr>
          <p:cNvPr id="507" name="Shape 507"/>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Pool Cover</a:t>
            </a:r>
          </a:p>
        </p:txBody>
      </p:sp>
      <p:sp>
        <p:nvSpPr>
          <p:cNvPr id="508" name="Shape 508"/>
          <p:cNvSpPr txBox="1"/>
          <p:nvPr/>
        </p:nvSpPr>
        <p:spPr>
          <a:xfrm>
            <a:off x="10958375" y="1568050"/>
            <a:ext cx="937200" cy="531600"/>
          </a:xfrm>
          <a:prstGeom prst="rect">
            <a:avLst/>
          </a:prstGeom>
          <a:noFill/>
          <a:ln>
            <a:noFill/>
          </a:ln>
        </p:spPr>
        <p:txBody>
          <a:bodyPr anchorCtr="0" anchor="t" bIns="91425" lIns="91425" rIns="91425" tIns="91425">
            <a:noAutofit/>
          </a:bodyPr>
          <a:lstStyle/>
          <a:p>
            <a:pPr indent="0" lvl="0" marL="0" marR="0" rtl="0" algn="l">
              <a:spcBef>
                <a:spcPts val="0"/>
              </a:spcBef>
              <a:buClr>
                <a:schemeClr val="lt1"/>
              </a:buClr>
              <a:buFont typeface="Calibri"/>
              <a:buNone/>
            </a:pPr>
            <a:r>
              <a:t/>
            </a:r>
            <a:endParaRPr b="0" i="0" sz="1800" u="none" cap="none" strike="noStrike">
              <a:solidFill>
                <a:schemeClr val="lt1"/>
              </a:solidFill>
              <a:latin typeface="Calibri"/>
              <a:ea typeface="Calibri"/>
              <a:cs typeface="Calibri"/>
              <a:sym typeface="Calibri"/>
            </a:endParaRPr>
          </a:p>
        </p:txBody>
      </p:sp>
      <p:pic>
        <p:nvPicPr>
          <p:cNvPr id="509" name="Shape 509"/>
          <p:cNvPicPr preferRelativeResize="0"/>
          <p:nvPr/>
        </p:nvPicPr>
        <p:blipFill rotWithShape="1">
          <a:blip r:embed="rId3">
            <a:alphaModFix/>
          </a:blip>
          <a:srcRect b="0" l="0" r="7201" t="0"/>
          <a:stretch/>
        </p:blipFill>
        <p:spPr>
          <a:xfrm>
            <a:off x="2631449" y="2209800"/>
            <a:ext cx="6929100" cy="3772799"/>
          </a:xfrm>
          <a:prstGeom prst="rect">
            <a:avLst/>
          </a:prstGeom>
          <a:noFill/>
          <a:ln>
            <a:noFill/>
          </a:ln>
        </p:spPr>
      </p:pic>
      <p:sp>
        <p:nvSpPr>
          <p:cNvPr id="510" name="Shape 510"/>
          <p:cNvSpPr txBox="1"/>
          <p:nvPr/>
        </p:nvSpPr>
        <p:spPr>
          <a:xfrm>
            <a:off x="3915300" y="5982600"/>
            <a:ext cx="4361399" cy="363600"/>
          </a:xfrm>
          <a:prstGeom prst="rect">
            <a:avLst/>
          </a:prstGeom>
          <a:noFill/>
          <a:ln>
            <a:noFill/>
          </a:ln>
        </p:spPr>
        <p:txBody>
          <a:bodyPr anchorCtr="0" anchor="ctr" bIns="91425" lIns="91425" rIns="91425" tIns="91425">
            <a:noAutofit/>
          </a:bodyPr>
          <a:lstStyle/>
          <a:p>
            <a:pPr lvl="0" rtl="0" algn="ctr">
              <a:spcBef>
                <a:spcPts val="0"/>
              </a:spcBef>
              <a:buNone/>
            </a:pPr>
            <a:r>
              <a:rPr lang="en-US" sz="1200">
                <a:solidFill>
                  <a:srgbClr val="FFFFFF"/>
                </a:solidFill>
                <a:latin typeface="Questrial"/>
                <a:ea typeface="Questrial"/>
                <a:cs typeface="Questrial"/>
                <a:sym typeface="Questrial"/>
              </a:rPr>
              <a:t>http://www.calvin.edu/academic/pe/facilities/venema.htm</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4" name="Shape 514"/>
        <p:cNvGrpSpPr/>
        <p:nvPr/>
      </p:nvGrpSpPr>
      <p:grpSpPr>
        <a:xfrm>
          <a:off x="0" y="0"/>
          <a:ext cx="0" cy="0"/>
          <a:chOff x="0" y="0"/>
          <a:chExt cx="0" cy="0"/>
        </a:xfrm>
      </p:grpSpPr>
      <p:sp>
        <p:nvSpPr>
          <p:cNvPr id="515" name="Shape 515"/>
          <p:cNvSpPr txBox="1"/>
          <p:nvPr>
            <p:ph type="title"/>
          </p:nvPr>
        </p:nvSpPr>
        <p:spPr>
          <a:xfrm>
            <a:off x="609600" y="57525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Fieldhouse Savings Opportunities</a:t>
            </a:r>
          </a:p>
        </p:txBody>
      </p:sp>
      <p:graphicFrame>
        <p:nvGraphicFramePr>
          <p:cNvPr id="516" name="Shape 516"/>
          <p:cNvGraphicFramePr/>
          <p:nvPr/>
        </p:nvGraphicFramePr>
        <p:xfrm>
          <a:off x="1307592" y="1503315"/>
          <a:ext cx="3000000" cy="3000000"/>
        </p:xfrm>
        <a:graphic>
          <a:graphicData uri="http://schemas.openxmlformats.org/drawingml/2006/table">
            <a:tbl>
              <a:tblPr bandRow="1" firstRow="1">
                <a:noFill/>
                <a:tableStyleId>{F48BE0B2-8199-4F3C-B522-B95DE06C32AA}</a:tableStyleId>
              </a:tblPr>
              <a:tblGrid>
                <a:gridCol w="3725375"/>
                <a:gridCol w="1599150"/>
                <a:gridCol w="1049925"/>
                <a:gridCol w="1647075"/>
                <a:gridCol w="1663425"/>
              </a:tblGrid>
              <a:tr h="354375">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Project</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Initial Cost</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Rebate</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Annual Savings</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Payback Period</a:t>
                      </a:r>
                    </a:p>
                  </a:txBody>
                  <a:tcPr marT="91425" marB="91425" marR="91425" marL="91425" anchor="ctr"/>
                </a:tc>
              </a:tr>
              <a:tr h="426300">
                <a:tc>
                  <a:txBody>
                    <a:bodyPr>
                      <a:noAutofit/>
                    </a:bodyPr>
                    <a:lstStyle/>
                    <a:p>
                      <a:pPr indent="0" lvl="0" marL="0" marR="0" rtl="0" algn="ctr">
                        <a:spcBef>
                          <a:spcPts val="0"/>
                        </a:spcBef>
                        <a:buClr>
                          <a:srgbClr val="3F3F3F"/>
                        </a:buClr>
                        <a:buSzPct val="25000"/>
                        <a:buFont typeface="Calibri"/>
                        <a:buNone/>
                      </a:pPr>
                      <a:r>
                        <a:rPr lang="en-US" sz="1600">
                          <a:solidFill>
                            <a:srgbClr val="3F3F3F"/>
                          </a:solidFill>
                        </a:rPr>
                        <a:t>LED </a:t>
                      </a:r>
                      <a:r>
                        <a:rPr lang="en-US" sz="1600" u="none" cap="none" strike="noStrike">
                          <a:solidFill>
                            <a:srgbClr val="3F3F3F"/>
                          </a:solidFill>
                        </a:rPr>
                        <a:t>Lighting Conversion</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$ 94,120 </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$ 14</a:t>
                      </a:r>
                      <a:r>
                        <a:rPr lang="en-US" sz="1600">
                          <a:solidFill>
                            <a:srgbClr val="3F3F3F"/>
                          </a:solidFill>
                        </a:rPr>
                        <a:t>,620</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$ 8,768 </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a:solidFill>
                            <a:srgbClr val="3F3F3F"/>
                          </a:solidFill>
                        </a:rPr>
                        <a:t>9.07 </a:t>
                      </a:r>
                      <a:r>
                        <a:rPr lang="en-US" sz="1600" u="none" cap="none" strike="noStrike">
                          <a:solidFill>
                            <a:srgbClr val="3F3F3F"/>
                          </a:solidFill>
                        </a:rPr>
                        <a:t>years</a:t>
                      </a:r>
                    </a:p>
                  </a:txBody>
                  <a:tcPr marT="91425" marB="91425" marR="91425" marL="91425" anchor="ctr"/>
                </a:tc>
              </a:tr>
              <a:tr h="425225">
                <a:tc>
                  <a:txBody>
                    <a:bodyPr>
                      <a:noAutofit/>
                    </a:bodyPr>
                    <a:lstStyle/>
                    <a:p>
                      <a:pPr indent="0" lvl="0" marL="0" marR="0" rtl="0" algn="ctr">
                        <a:spcBef>
                          <a:spcPts val="0"/>
                        </a:spcBef>
                        <a:buClr>
                          <a:srgbClr val="3F3F3F"/>
                        </a:buClr>
                        <a:buSzPct val="25000"/>
                        <a:buFont typeface="Calibri"/>
                        <a:buNone/>
                      </a:pPr>
                      <a:r>
                        <a:rPr lang="en-US" sz="1600">
                          <a:solidFill>
                            <a:srgbClr val="3F3F3F"/>
                          </a:solidFill>
                        </a:rPr>
                        <a:t>Windows - </a:t>
                      </a:r>
                      <a:r>
                        <a:rPr lang="en-US" sz="1600" u="none" cap="none" strike="noStrike">
                          <a:solidFill>
                            <a:srgbClr val="3F3F3F"/>
                          </a:solidFill>
                        </a:rPr>
                        <a:t>Reflective Coating</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$ 7,740</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$ 1,461</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$ 9,009</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a:solidFill>
                            <a:srgbClr val="3F3F3F"/>
                          </a:solidFill>
                        </a:rPr>
                        <a:t>0.70 </a:t>
                      </a:r>
                      <a:r>
                        <a:rPr lang="en-US" sz="1600" u="none" cap="none" strike="noStrike">
                          <a:solidFill>
                            <a:srgbClr val="3F3F3F"/>
                          </a:solidFill>
                        </a:rPr>
                        <a:t>years</a:t>
                      </a:r>
                    </a:p>
                  </a:txBody>
                  <a:tcPr marT="91425" marB="91425" marR="91425" marL="91425" anchor="ctr"/>
                </a:tc>
              </a:tr>
              <a:tr h="425225">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Heat </a:t>
                      </a:r>
                      <a:r>
                        <a:rPr lang="en-US" sz="1600">
                          <a:solidFill>
                            <a:srgbClr val="3F3F3F"/>
                          </a:solidFill>
                        </a:rPr>
                        <a:t>Recovery</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$ 33,195</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$ 0</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$ 4,732</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a:solidFill>
                            <a:srgbClr val="3F3F3F"/>
                          </a:solidFill>
                        </a:rPr>
                        <a:t>7.02 </a:t>
                      </a:r>
                      <a:r>
                        <a:rPr lang="en-US" sz="1600" u="none" cap="none" strike="noStrike">
                          <a:solidFill>
                            <a:srgbClr val="3F3F3F"/>
                          </a:solidFill>
                        </a:rPr>
                        <a:t>years</a:t>
                      </a:r>
                    </a:p>
                  </a:txBody>
                  <a:tcPr marT="91425" marB="91425" marR="91425" marL="91425" anchor="ctr"/>
                </a:tc>
              </a:tr>
              <a:tr h="425225">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T</a:t>
                      </a:r>
                      <a:r>
                        <a:rPr lang="en-US" sz="1600">
                          <a:solidFill>
                            <a:srgbClr val="3F3F3F"/>
                          </a:solidFill>
                        </a:rPr>
                        <a:t>hermostat</a:t>
                      </a:r>
                      <a:r>
                        <a:rPr lang="en-US" sz="1600" u="none" cap="none" strike="noStrike">
                          <a:solidFill>
                            <a:srgbClr val="3F3F3F"/>
                          </a:solidFill>
                        </a:rPr>
                        <a:t> Change</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$ 0</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$ 0</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u="none" cap="none" strike="noStrike">
                          <a:solidFill>
                            <a:srgbClr val="3F3F3F"/>
                          </a:solidFill>
                        </a:rPr>
                        <a:t>$ 31,500</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600">
                          <a:solidFill>
                            <a:srgbClr val="3F3F3F"/>
                          </a:solidFill>
                        </a:rPr>
                        <a:t>0</a:t>
                      </a:r>
                      <a:r>
                        <a:rPr lang="en-US" sz="1600" u="none" cap="none" strike="noStrike">
                          <a:solidFill>
                            <a:srgbClr val="3F3F3F"/>
                          </a:solidFill>
                        </a:rPr>
                        <a:t> years</a:t>
                      </a:r>
                    </a:p>
                  </a:txBody>
                  <a:tcPr marT="91425" marB="91425" marR="91425" marL="91425" anchor="ctr"/>
                </a:tc>
              </a:tr>
              <a:tr h="425225">
                <a:tc>
                  <a:txBody>
                    <a:bodyPr>
                      <a:noAutofit/>
                    </a:bodyPr>
                    <a:lstStyle/>
                    <a:p>
                      <a:pPr lvl="0" rtl="0" algn="ctr">
                        <a:spcBef>
                          <a:spcPts val="0"/>
                        </a:spcBef>
                        <a:buNone/>
                      </a:pPr>
                      <a:r>
                        <a:rPr lang="en-US" sz="1600">
                          <a:solidFill>
                            <a:srgbClr val="3F3F3F"/>
                          </a:solidFill>
                        </a:rPr>
                        <a:t>Behavioral- Shower Time Reduction</a:t>
                      </a:r>
                    </a:p>
                  </a:txBody>
                  <a:tcPr marT="91425" marB="91425" marR="91425" marL="91425" anchor="ctr"/>
                </a:tc>
                <a:tc>
                  <a:txBody>
                    <a:bodyPr>
                      <a:noAutofit/>
                    </a:bodyPr>
                    <a:lstStyle/>
                    <a:p>
                      <a:pPr lvl="0" rtl="0" algn="ctr">
                        <a:spcBef>
                          <a:spcPts val="0"/>
                        </a:spcBef>
                        <a:buNone/>
                      </a:pPr>
                      <a:r>
                        <a:rPr lang="en-US" sz="1600">
                          <a:solidFill>
                            <a:srgbClr val="3F3F3F"/>
                          </a:solidFill>
                        </a:rPr>
                        <a:t>$ 482</a:t>
                      </a:r>
                    </a:p>
                  </a:txBody>
                  <a:tcPr marT="91425" marB="91425" marR="91425" marL="91425" anchor="ctr"/>
                </a:tc>
                <a:tc>
                  <a:txBody>
                    <a:bodyPr>
                      <a:noAutofit/>
                    </a:bodyPr>
                    <a:lstStyle/>
                    <a:p>
                      <a:pPr lvl="0" rtl="0" algn="ctr">
                        <a:spcBef>
                          <a:spcPts val="0"/>
                        </a:spcBef>
                        <a:buClr>
                          <a:schemeClr val="dk1"/>
                        </a:buClr>
                        <a:buSzPct val="68750"/>
                        <a:buFont typeface="Arial"/>
                        <a:buNone/>
                      </a:pPr>
                      <a:r>
                        <a:rPr lang="en-US" sz="1600">
                          <a:solidFill>
                            <a:srgbClr val="3F3F3F"/>
                          </a:solidFill>
                        </a:rPr>
                        <a:t>$ 0</a:t>
                      </a:r>
                    </a:p>
                  </a:txBody>
                  <a:tcPr marT="91425" marB="91425" marR="91425" marL="91425" anchor="ctr"/>
                </a:tc>
                <a:tc>
                  <a:txBody>
                    <a:bodyPr>
                      <a:noAutofit/>
                    </a:bodyPr>
                    <a:lstStyle/>
                    <a:p>
                      <a:pPr lvl="0" rtl="0" algn="ctr">
                        <a:spcBef>
                          <a:spcPts val="0"/>
                        </a:spcBef>
                        <a:buClr>
                          <a:schemeClr val="dk1"/>
                        </a:buClr>
                        <a:buSzPct val="68750"/>
                        <a:buFont typeface="Arial"/>
                        <a:buNone/>
                      </a:pPr>
                      <a:r>
                        <a:rPr lang="en-US" sz="1600">
                          <a:solidFill>
                            <a:srgbClr val="3F3F3F"/>
                          </a:solidFill>
                        </a:rPr>
                        <a:t>$ 373</a:t>
                      </a:r>
                    </a:p>
                  </a:txBody>
                  <a:tcPr marT="91425" marB="91425" marR="91425" marL="91425" anchor="ctr"/>
                </a:tc>
                <a:tc>
                  <a:txBody>
                    <a:bodyPr>
                      <a:noAutofit/>
                    </a:bodyPr>
                    <a:lstStyle/>
                    <a:p>
                      <a:pPr lvl="0" rtl="0" algn="ctr">
                        <a:spcBef>
                          <a:spcPts val="0"/>
                        </a:spcBef>
                        <a:buClr>
                          <a:srgbClr val="3F3F3F"/>
                        </a:buClr>
                        <a:buSzPct val="25000"/>
                        <a:buFont typeface="Calibri"/>
                        <a:buNone/>
                      </a:pPr>
                      <a:r>
                        <a:rPr lang="en-US" sz="1600">
                          <a:solidFill>
                            <a:srgbClr val="3F3F3F"/>
                          </a:solidFill>
                        </a:rPr>
                        <a:t>1.29 years</a:t>
                      </a:r>
                    </a:p>
                  </a:txBody>
                  <a:tcPr marT="91425" marB="91425" marR="91425" marL="91425" anchor="ctr"/>
                </a:tc>
              </a:tr>
              <a:tr h="425225">
                <a:tc>
                  <a:txBody>
                    <a:bodyPr>
                      <a:noAutofit/>
                    </a:bodyPr>
                    <a:lstStyle/>
                    <a:p>
                      <a:pPr indent="0" lvl="0" marL="0" marR="0" rtl="0" algn="ctr">
                        <a:spcBef>
                          <a:spcPts val="0"/>
                        </a:spcBef>
                        <a:buNone/>
                      </a:pPr>
                      <a:r>
                        <a:rPr lang="en-US" sz="1600">
                          <a:solidFill>
                            <a:srgbClr val="3F3F3F"/>
                          </a:solidFill>
                        </a:rPr>
                        <a:t>Legacy Lighting</a:t>
                      </a:r>
                    </a:p>
                  </a:txBody>
                  <a:tcPr marT="91425" marB="91425" marR="91425" marL="91425" anchor="ctr"/>
                </a:tc>
                <a:tc>
                  <a:txBody>
                    <a:bodyPr>
                      <a:noAutofit/>
                    </a:bodyPr>
                    <a:lstStyle/>
                    <a:p>
                      <a:pPr indent="0" lvl="0" marL="0" marR="0" rtl="0" algn="ctr">
                        <a:spcBef>
                          <a:spcPts val="0"/>
                        </a:spcBef>
                        <a:buNone/>
                      </a:pPr>
                      <a:r>
                        <a:rPr lang="en-US" sz="1600">
                          <a:solidFill>
                            <a:srgbClr val="3F3F3F"/>
                          </a:solidFill>
                        </a:rPr>
                        <a:t>$ 0</a:t>
                      </a:r>
                    </a:p>
                  </a:txBody>
                  <a:tcPr marT="91425" marB="91425" marR="91425" marL="91425" anchor="ctr"/>
                </a:tc>
                <a:tc>
                  <a:txBody>
                    <a:bodyPr>
                      <a:noAutofit/>
                    </a:bodyPr>
                    <a:lstStyle/>
                    <a:p>
                      <a:pPr indent="0" lvl="0" marL="0" marR="0" rtl="0" algn="ctr">
                        <a:spcBef>
                          <a:spcPts val="0"/>
                        </a:spcBef>
                        <a:buNone/>
                      </a:pPr>
                      <a:r>
                        <a:rPr lang="en-US" sz="1600">
                          <a:solidFill>
                            <a:srgbClr val="3F3F3F"/>
                          </a:solidFill>
                        </a:rPr>
                        <a:t>$ 0</a:t>
                      </a:r>
                    </a:p>
                  </a:txBody>
                  <a:tcPr marT="91425" marB="91425" marR="91425" marL="91425" anchor="ctr"/>
                </a:tc>
                <a:tc>
                  <a:txBody>
                    <a:bodyPr>
                      <a:noAutofit/>
                    </a:bodyPr>
                    <a:lstStyle/>
                    <a:p>
                      <a:pPr indent="0" lvl="0" marL="0" marR="0" rtl="0" algn="ctr">
                        <a:spcBef>
                          <a:spcPts val="0"/>
                        </a:spcBef>
                        <a:buNone/>
                      </a:pPr>
                      <a:r>
                        <a:rPr lang="en-US" sz="1600">
                          <a:solidFill>
                            <a:srgbClr val="3F3F3F"/>
                          </a:solidFill>
                        </a:rPr>
                        <a:t>$ 750</a:t>
                      </a:r>
                    </a:p>
                  </a:txBody>
                  <a:tcPr marT="91425" marB="91425" marR="91425" marL="91425" anchor="ctr"/>
                </a:tc>
                <a:tc>
                  <a:txBody>
                    <a:bodyPr>
                      <a:noAutofit/>
                    </a:bodyPr>
                    <a:lstStyle/>
                    <a:p>
                      <a:pPr lvl="0" rtl="0" algn="ctr">
                        <a:spcBef>
                          <a:spcPts val="0"/>
                        </a:spcBef>
                        <a:buClr>
                          <a:srgbClr val="3F3F3F"/>
                        </a:buClr>
                        <a:buSzPct val="25000"/>
                        <a:buFont typeface="Calibri"/>
                        <a:buNone/>
                      </a:pPr>
                      <a:r>
                        <a:rPr lang="en-US" sz="1600">
                          <a:solidFill>
                            <a:srgbClr val="3F3F3F"/>
                          </a:solidFill>
                        </a:rPr>
                        <a:t>0 years</a:t>
                      </a:r>
                    </a:p>
                  </a:txBody>
                  <a:tcPr marT="91425" marB="91425" marR="91425" marL="91425" anchor="ctr"/>
                </a:tc>
              </a:tr>
              <a:tr h="523650">
                <a:tc>
                  <a:txBody>
                    <a:bodyPr>
                      <a:noAutofit/>
                    </a:bodyPr>
                    <a:lstStyle/>
                    <a:p>
                      <a:pPr indent="0" lvl="0" marL="0" marR="0" rtl="0" algn="ctr">
                        <a:spcBef>
                          <a:spcPts val="0"/>
                        </a:spcBef>
                        <a:buNone/>
                      </a:pPr>
                      <a:r>
                        <a:rPr lang="en-US" sz="1600">
                          <a:solidFill>
                            <a:srgbClr val="3F3F3F"/>
                          </a:solidFill>
                        </a:rPr>
                        <a:t>Game Lighting Restrictions</a:t>
                      </a:r>
                    </a:p>
                  </a:txBody>
                  <a:tcPr marT="91425" marB="91425" marR="91425" marL="91425" anchor="ctr"/>
                </a:tc>
                <a:tc>
                  <a:txBody>
                    <a:bodyPr>
                      <a:noAutofit/>
                    </a:bodyPr>
                    <a:lstStyle/>
                    <a:p>
                      <a:pPr indent="0" lvl="0" marL="0" marR="0" rtl="0" algn="ctr">
                        <a:spcBef>
                          <a:spcPts val="0"/>
                        </a:spcBef>
                        <a:buNone/>
                      </a:pPr>
                      <a:r>
                        <a:rPr lang="en-US" sz="1600">
                          <a:solidFill>
                            <a:srgbClr val="3F3F3F"/>
                          </a:solidFill>
                        </a:rPr>
                        <a:t>$ 0</a:t>
                      </a:r>
                    </a:p>
                  </a:txBody>
                  <a:tcPr marT="91425" marB="91425" marR="91425" marL="91425" anchor="ctr"/>
                </a:tc>
                <a:tc>
                  <a:txBody>
                    <a:bodyPr>
                      <a:noAutofit/>
                    </a:bodyPr>
                    <a:lstStyle/>
                    <a:p>
                      <a:pPr indent="0" lvl="0" marL="0" marR="0" rtl="0" algn="ctr">
                        <a:spcBef>
                          <a:spcPts val="0"/>
                        </a:spcBef>
                        <a:buNone/>
                      </a:pPr>
                      <a:r>
                        <a:rPr lang="en-US" sz="1600">
                          <a:solidFill>
                            <a:srgbClr val="3F3F3F"/>
                          </a:solidFill>
                        </a:rPr>
                        <a:t>$ 0</a:t>
                      </a:r>
                    </a:p>
                  </a:txBody>
                  <a:tcPr marT="91425" marB="91425" marR="91425" marL="91425" anchor="ctr"/>
                </a:tc>
                <a:tc>
                  <a:txBody>
                    <a:bodyPr>
                      <a:noAutofit/>
                    </a:bodyPr>
                    <a:lstStyle/>
                    <a:p>
                      <a:pPr indent="0" lvl="0" marL="0" marR="0" rtl="0" algn="ctr">
                        <a:spcBef>
                          <a:spcPts val="0"/>
                        </a:spcBef>
                        <a:buNone/>
                      </a:pPr>
                      <a:r>
                        <a:rPr lang="en-US" sz="1600">
                          <a:solidFill>
                            <a:srgbClr val="3F3F3F"/>
                          </a:solidFill>
                        </a:rPr>
                        <a:t>$ 1,500</a:t>
                      </a:r>
                    </a:p>
                  </a:txBody>
                  <a:tcPr marT="91425" marB="91425" marR="91425" marL="91425" anchor="ctr"/>
                </a:tc>
                <a:tc>
                  <a:txBody>
                    <a:bodyPr>
                      <a:noAutofit/>
                    </a:bodyPr>
                    <a:lstStyle/>
                    <a:p>
                      <a:pPr lvl="0" rtl="0" algn="ctr">
                        <a:spcBef>
                          <a:spcPts val="0"/>
                        </a:spcBef>
                        <a:buClr>
                          <a:srgbClr val="3F3F3F"/>
                        </a:buClr>
                        <a:buSzPct val="25000"/>
                        <a:buFont typeface="Calibri"/>
                        <a:buNone/>
                      </a:pPr>
                      <a:r>
                        <a:rPr lang="en-US" sz="1600">
                          <a:solidFill>
                            <a:srgbClr val="3F3F3F"/>
                          </a:solidFill>
                        </a:rPr>
                        <a:t>0 years</a:t>
                      </a:r>
                    </a:p>
                  </a:txBody>
                  <a:tcPr marT="91425" marB="91425" marR="91425" marL="91425" anchor="ctr"/>
                </a:tc>
              </a:tr>
              <a:tr h="720375">
                <a:tc>
                  <a:txBody>
                    <a:bodyPr>
                      <a:noAutofit/>
                    </a:bodyPr>
                    <a:lstStyle/>
                    <a:p>
                      <a:pPr indent="0" lvl="0" marL="0" marR="0" rtl="0" algn="ctr">
                        <a:spcBef>
                          <a:spcPts val="0"/>
                        </a:spcBef>
                        <a:buNone/>
                      </a:pPr>
                      <a:r>
                        <a:rPr lang="en-US" sz="1600">
                          <a:solidFill>
                            <a:srgbClr val="3F3F3F"/>
                          </a:solidFill>
                        </a:rPr>
                        <a:t>Aquatic Center Practice Lighting Reduction</a:t>
                      </a:r>
                    </a:p>
                  </a:txBody>
                  <a:tcPr marT="91425" marB="91425" marR="91425" marL="91425" anchor="ctr"/>
                </a:tc>
                <a:tc>
                  <a:txBody>
                    <a:bodyPr>
                      <a:noAutofit/>
                    </a:bodyPr>
                    <a:lstStyle/>
                    <a:p>
                      <a:pPr indent="0" lvl="0" marL="0" marR="0" rtl="0" algn="ctr">
                        <a:spcBef>
                          <a:spcPts val="0"/>
                        </a:spcBef>
                        <a:buNone/>
                      </a:pPr>
                      <a:r>
                        <a:rPr lang="en-US" sz="1600">
                          <a:solidFill>
                            <a:srgbClr val="3F3F3F"/>
                          </a:solidFill>
                        </a:rPr>
                        <a:t>$ 0</a:t>
                      </a:r>
                    </a:p>
                  </a:txBody>
                  <a:tcPr marT="91425" marB="91425" marR="91425" marL="91425" anchor="ctr"/>
                </a:tc>
                <a:tc>
                  <a:txBody>
                    <a:bodyPr>
                      <a:noAutofit/>
                    </a:bodyPr>
                    <a:lstStyle/>
                    <a:p>
                      <a:pPr indent="0" lvl="0" marL="0" marR="0" rtl="0" algn="ctr">
                        <a:spcBef>
                          <a:spcPts val="0"/>
                        </a:spcBef>
                        <a:buNone/>
                      </a:pPr>
                      <a:r>
                        <a:rPr lang="en-US" sz="1600">
                          <a:solidFill>
                            <a:srgbClr val="3F3F3F"/>
                          </a:solidFill>
                        </a:rPr>
                        <a:t>$ 0</a:t>
                      </a:r>
                    </a:p>
                  </a:txBody>
                  <a:tcPr marT="91425" marB="91425" marR="91425" marL="91425" anchor="ctr"/>
                </a:tc>
                <a:tc>
                  <a:txBody>
                    <a:bodyPr>
                      <a:noAutofit/>
                    </a:bodyPr>
                    <a:lstStyle/>
                    <a:p>
                      <a:pPr indent="0" lvl="0" marL="0" marR="0" rtl="0" algn="ctr">
                        <a:spcBef>
                          <a:spcPts val="0"/>
                        </a:spcBef>
                        <a:buNone/>
                      </a:pPr>
                      <a:r>
                        <a:rPr lang="en-US" sz="1600">
                          <a:solidFill>
                            <a:srgbClr val="3F3F3F"/>
                          </a:solidFill>
                        </a:rPr>
                        <a:t>$ 3,374</a:t>
                      </a:r>
                    </a:p>
                  </a:txBody>
                  <a:tcPr marT="91425" marB="91425" marR="91425" marL="91425" anchor="ctr"/>
                </a:tc>
                <a:tc>
                  <a:txBody>
                    <a:bodyPr>
                      <a:noAutofit/>
                    </a:bodyPr>
                    <a:lstStyle/>
                    <a:p>
                      <a:pPr lvl="0" rtl="0" algn="ctr">
                        <a:spcBef>
                          <a:spcPts val="0"/>
                        </a:spcBef>
                        <a:buClr>
                          <a:srgbClr val="3F3F3F"/>
                        </a:buClr>
                        <a:buSzPct val="25000"/>
                        <a:buFont typeface="Calibri"/>
                        <a:buNone/>
                      </a:pPr>
                      <a:r>
                        <a:rPr lang="en-US" sz="1600">
                          <a:solidFill>
                            <a:srgbClr val="3F3F3F"/>
                          </a:solidFill>
                        </a:rPr>
                        <a:t>0 years</a:t>
                      </a:r>
                    </a:p>
                  </a:txBody>
                  <a:tcPr marT="91425" marB="91425" marR="91425" marL="91425" anchor="ctr"/>
                </a:tc>
              </a:tr>
              <a:tr h="425225">
                <a:tc>
                  <a:txBody>
                    <a:bodyPr>
                      <a:noAutofit/>
                    </a:bodyPr>
                    <a:lstStyle/>
                    <a:p>
                      <a:pPr indent="0" lvl="0" marL="0" marR="0" rtl="0" algn="ctr">
                        <a:spcBef>
                          <a:spcPts val="0"/>
                        </a:spcBef>
                        <a:buNone/>
                      </a:pPr>
                      <a:r>
                        <a:rPr lang="en-US" sz="1600">
                          <a:solidFill>
                            <a:srgbClr val="3F3F3F"/>
                          </a:solidFill>
                        </a:rPr>
                        <a:t>Pool Cover</a:t>
                      </a:r>
                    </a:p>
                  </a:txBody>
                  <a:tcPr marT="91425" marB="91425" marR="91425" marL="91425" anchor="ctr"/>
                </a:tc>
                <a:tc>
                  <a:txBody>
                    <a:bodyPr>
                      <a:noAutofit/>
                    </a:bodyPr>
                    <a:lstStyle/>
                    <a:p>
                      <a:pPr indent="0" lvl="0" marL="0" marR="0" rtl="0" algn="ctr">
                        <a:spcBef>
                          <a:spcPts val="0"/>
                        </a:spcBef>
                        <a:buNone/>
                      </a:pPr>
                      <a:r>
                        <a:rPr lang="en-US" sz="1600">
                          <a:solidFill>
                            <a:srgbClr val="3F3F3F"/>
                          </a:solidFill>
                        </a:rPr>
                        <a:t>$ 27,000</a:t>
                      </a:r>
                    </a:p>
                  </a:txBody>
                  <a:tcPr marT="91425" marB="91425" marR="91425" marL="91425" anchor="ctr"/>
                </a:tc>
                <a:tc>
                  <a:txBody>
                    <a:bodyPr>
                      <a:noAutofit/>
                    </a:bodyPr>
                    <a:lstStyle/>
                    <a:p>
                      <a:pPr indent="0" lvl="0" marL="0" marR="0" rtl="0" algn="ctr">
                        <a:spcBef>
                          <a:spcPts val="0"/>
                        </a:spcBef>
                        <a:buNone/>
                      </a:pPr>
                      <a:r>
                        <a:rPr lang="en-US" sz="1600">
                          <a:solidFill>
                            <a:srgbClr val="3F3F3F"/>
                          </a:solidFill>
                        </a:rPr>
                        <a:t>$ 6,728</a:t>
                      </a:r>
                    </a:p>
                  </a:txBody>
                  <a:tcPr marT="91425" marB="91425" marR="91425" marL="91425" anchor="ctr"/>
                </a:tc>
                <a:tc>
                  <a:txBody>
                    <a:bodyPr>
                      <a:noAutofit/>
                    </a:bodyPr>
                    <a:lstStyle/>
                    <a:p>
                      <a:pPr indent="0" lvl="0" marL="0" marR="0" rtl="0" algn="ctr">
                        <a:spcBef>
                          <a:spcPts val="0"/>
                        </a:spcBef>
                        <a:buNone/>
                      </a:pPr>
                      <a:r>
                        <a:rPr lang="en-US" sz="1600">
                          <a:solidFill>
                            <a:srgbClr val="3F3F3F"/>
                          </a:solidFill>
                        </a:rPr>
                        <a:t>$ 18,073</a:t>
                      </a:r>
                    </a:p>
                  </a:txBody>
                  <a:tcPr marT="91425" marB="91425" marR="91425" marL="91425" anchor="ctr"/>
                </a:tc>
                <a:tc>
                  <a:txBody>
                    <a:bodyPr>
                      <a:noAutofit/>
                    </a:bodyPr>
                    <a:lstStyle/>
                    <a:p>
                      <a:pPr lvl="0" rtl="0" algn="ctr">
                        <a:spcBef>
                          <a:spcPts val="0"/>
                        </a:spcBef>
                        <a:buClr>
                          <a:srgbClr val="3F3F3F"/>
                        </a:buClr>
                        <a:buSzPct val="25000"/>
                        <a:buFont typeface="Calibri"/>
                        <a:buNone/>
                      </a:pPr>
                      <a:r>
                        <a:rPr lang="en-US" sz="1600">
                          <a:solidFill>
                            <a:srgbClr val="3F3F3F"/>
                          </a:solidFill>
                        </a:rPr>
                        <a:t>1.12 years</a:t>
                      </a:r>
                    </a:p>
                  </a:txBody>
                  <a:tcPr marT="91425" marB="91425" marR="91425" marL="91425" anchor="ctr"/>
                </a:tc>
              </a:tr>
              <a:tr h="425225">
                <a:tc>
                  <a:txBody>
                    <a:bodyPr>
                      <a:noAutofit/>
                    </a:bodyPr>
                    <a:lstStyle/>
                    <a:p>
                      <a:pPr indent="0" lvl="0" marL="0" marR="0" rtl="0" algn="ctr">
                        <a:spcBef>
                          <a:spcPts val="0"/>
                        </a:spcBef>
                        <a:buClr>
                          <a:srgbClr val="3F3F3F"/>
                        </a:buClr>
                        <a:buSzPct val="25000"/>
                        <a:buFont typeface="Calibri"/>
                        <a:buNone/>
                      </a:pPr>
                      <a:r>
                        <a:rPr b="1" lang="en-US" sz="1600" u="none" cap="none" strike="noStrike">
                          <a:solidFill>
                            <a:srgbClr val="3F3F3F"/>
                          </a:solidFill>
                        </a:rPr>
                        <a:t>Totals</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b="1" lang="en-US" sz="1600" u="none" cap="none" strike="noStrike">
                          <a:solidFill>
                            <a:srgbClr val="3F3F3F"/>
                          </a:solidFill>
                        </a:rPr>
                        <a:t>$ 162,537</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b="1" lang="en-US" sz="1600" u="none" cap="none" strike="noStrike">
                          <a:solidFill>
                            <a:srgbClr val="3F3F3F"/>
                          </a:solidFill>
                        </a:rPr>
                        <a:t>$ 22,809</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b="1" lang="en-US" sz="1600" u="none" cap="none" strike="noStrike">
                          <a:solidFill>
                            <a:srgbClr val="3F3F3F"/>
                          </a:solidFill>
                        </a:rPr>
                        <a:t>$ 78,079</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b="1" lang="en-US" sz="1600">
                          <a:solidFill>
                            <a:srgbClr val="3F3F3F"/>
                          </a:solidFill>
                        </a:rPr>
                        <a:t>1.79 </a:t>
                      </a:r>
                      <a:r>
                        <a:rPr b="1" lang="en-US" sz="1600" u="none" cap="none" strike="noStrike">
                          <a:solidFill>
                            <a:srgbClr val="3F3F3F"/>
                          </a:solidFill>
                        </a:rPr>
                        <a:t>years</a:t>
                      </a:r>
                    </a:p>
                  </a:txBody>
                  <a:tcPr marT="91425" marB="91425" marR="91425" marL="91425" anchor="ctr"/>
                </a:tc>
              </a:tr>
            </a:tbl>
          </a:graphicData>
        </a:graphic>
      </p:graphicFrame>
      <p:sp>
        <p:nvSpPr>
          <p:cNvPr id="517" name="Shape 517"/>
          <p:cNvSpPr txBox="1"/>
          <p:nvPr/>
        </p:nvSpPr>
        <p:spPr>
          <a:xfrm>
            <a:off x="457200" y="457200"/>
            <a:ext cx="3000000" cy="30000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2" name="Shape 522"/>
        <p:cNvGrpSpPr/>
        <p:nvPr/>
      </p:nvGrpSpPr>
      <p:grpSpPr>
        <a:xfrm>
          <a:off x="0" y="0"/>
          <a:ext cx="0" cy="0"/>
          <a:chOff x="0" y="0"/>
          <a:chExt cx="0" cy="0"/>
        </a:xfrm>
      </p:grpSpPr>
      <p:sp>
        <p:nvSpPr>
          <p:cNvPr id="523" name="Shape 523"/>
          <p:cNvSpPr txBox="1"/>
          <p:nvPr>
            <p:ph type="title"/>
          </p:nvPr>
        </p:nvSpPr>
        <p:spPr>
          <a:xfrm>
            <a:off x="92475" y="249525"/>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Project Breakdown Chart</a:t>
            </a:r>
          </a:p>
        </p:txBody>
      </p:sp>
      <p:pic>
        <p:nvPicPr>
          <p:cNvPr id="524" name="Shape 524"/>
          <p:cNvPicPr preferRelativeResize="0"/>
          <p:nvPr/>
        </p:nvPicPr>
        <p:blipFill rotWithShape="1">
          <a:blip r:embed="rId3">
            <a:alphaModFix/>
          </a:blip>
          <a:srcRect b="0" l="0" r="0" t="0"/>
          <a:stretch/>
        </p:blipFill>
        <p:spPr>
          <a:xfrm>
            <a:off x="1805848" y="1246450"/>
            <a:ext cx="8580300" cy="5428199"/>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3" name="Shape 133"/>
        <p:cNvGrpSpPr/>
        <p:nvPr/>
      </p:nvGrpSpPr>
      <p:grpSpPr>
        <a:xfrm>
          <a:off x="0" y="0"/>
          <a:ext cx="0" cy="0"/>
          <a:chOff x="0" y="0"/>
          <a:chExt cx="0" cy="0"/>
        </a:xfrm>
      </p:grpSpPr>
      <p:sp>
        <p:nvSpPr>
          <p:cNvPr id="134" name="Shape 134"/>
          <p:cNvSpPr txBox="1"/>
          <p:nvPr>
            <p:ph idx="1" type="body"/>
          </p:nvPr>
        </p:nvSpPr>
        <p:spPr>
          <a:xfrm>
            <a:off x="609600" y="2249424"/>
            <a:ext cx="10972799" cy="4325112"/>
          </a:xfrm>
          <a:prstGeom prst="rect">
            <a:avLst/>
          </a:prstGeom>
          <a:noFill/>
          <a:ln>
            <a:noFill/>
          </a:ln>
        </p:spPr>
        <p:txBody>
          <a:bodyPr anchorCtr="0" anchor="t" bIns="45700" lIns="91425" rIns="91425" tIns="45700">
            <a:noAutofit/>
          </a:bodyPr>
          <a:lstStyle/>
          <a:p>
            <a:pPr indent="0" lvl="0" marL="0" marR="0" rtl="0" algn="ctr">
              <a:spcBef>
                <a:spcPts val="0"/>
              </a:spcBef>
              <a:buNone/>
            </a:pPr>
            <a:r>
              <a:rPr b="0" i="1" lang="en-US" sz="2800" u="none" cap="none" strike="noStrike">
                <a:solidFill>
                  <a:schemeClr val="lt2"/>
                </a:solidFill>
                <a:latin typeface="Calibri"/>
                <a:ea typeface="Calibri"/>
                <a:cs typeface="Calibri"/>
                <a:sym typeface="Calibri"/>
              </a:rPr>
              <a:t>What would it take for Calvin College to save</a:t>
            </a:r>
          </a:p>
          <a:p>
            <a:pPr indent="0" lvl="0" marL="0" marR="0" rtl="0" algn="ctr">
              <a:spcBef>
                <a:spcPts val="0"/>
              </a:spcBef>
              <a:buNone/>
            </a:pPr>
            <a:r>
              <a:t/>
            </a:r>
            <a:endParaRPr i="1"/>
          </a:p>
          <a:p>
            <a:pPr indent="0" lvl="0" marL="0" marR="0" rtl="0" algn="ctr">
              <a:spcBef>
                <a:spcPts val="0"/>
              </a:spcBef>
              <a:buNone/>
            </a:pPr>
            <a:r>
              <a:rPr b="0" i="1" lang="en-US" sz="6000" u="none" cap="none" strike="noStrike">
                <a:solidFill>
                  <a:schemeClr val="lt2"/>
                </a:solidFill>
                <a:latin typeface="Calibri"/>
                <a:ea typeface="Calibri"/>
                <a:cs typeface="Calibri"/>
                <a:sym typeface="Calibri"/>
              </a:rPr>
              <a:t> $600,000</a:t>
            </a:r>
            <a:r>
              <a:rPr i="1" lang="en-US" sz="6000"/>
              <a:t> per </a:t>
            </a:r>
            <a:r>
              <a:rPr b="0" i="1" lang="en-US" sz="6000" u="none" cap="none" strike="noStrike">
                <a:solidFill>
                  <a:schemeClr val="lt2"/>
                </a:solidFill>
                <a:latin typeface="Calibri"/>
                <a:ea typeface="Calibri"/>
                <a:cs typeface="Calibri"/>
                <a:sym typeface="Calibri"/>
              </a:rPr>
              <a:t>year </a:t>
            </a:r>
          </a:p>
          <a:p>
            <a:pPr indent="0" lvl="0" marL="0" marR="0" rtl="0" algn="l">
              <a:spcBef>
                <a:spcPts val="0"/>
              </a:spcBef>
              <a:buNone/>
            </a:pPr>
            <a:r>
              <a:t/>
            </a:r>
            <a:endParaRPr i="1"/>
          </a:p>
          <a:p>
            <a:pPr indent="0" lvl="0" marL="0" marR="0" rtl="0" algn="ctr">
              <a:spcBef>
                <a:spcPts val="0"/>
              </a:spcBef>
              <a:buNone/>
            </a:pPr>
            <a:r>
              <a:rPr b="0" i="1" lang="en-US" sz="2800" u="none" cap="none" strike="noStrike">
                <a:solidFill>
                  <a:schemeClr val="lt2"/>
                </a:solidFill>
                <a:latin typeface="Calibri"/>
                <a:ea typeface="Calibri"/>
                <a:cs typeface="Calibri"/>
                <a:sym typeface="Calibri"/>
              </a:rPr>
              <a:t>on campus operations?</a:t>
            </a:r>
          </a:p>
          <a:p>
            <a:pPr indent="-8128" lvl="0" marL="109728" marR="0" rtl="0" algn="l">
              <a:spcBef>
                <a:spcPts val="300"/>
              </a:spcBef>
              <a:buClr>
                <a:schemeClr val="accent3"/>
              </a:buClr>
              <a:buSzPct val="25000"/>
              <a:buFont typeface="Georgia"/>
              <a:buNone/>
            </a:pPr>
            <a:r>
              <a:t/>
            </a:r>
            <a:endParaRPr b="0" i="0" sz="2800" u="none" cap="none" strike="noStrike">
              <a:solidFill>
                <a:schemeClr val="lt2"/>
              </a:solidFill>
              <a:latin typeface="Calibri"/>
              <a:ea typeface="Calibri"/>
              <a:cs typeface="Calibri"/>
              <a:sym typeface="Calibri"/>
            </a:endParaRPr>
          </a:p>
        </p:txBody>
      </p:sp>
      <p:sp>
        <p:nvSpPr>
          <p:cNvPr id="135" name="Shape 135"/>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The Project</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9" name="Shape 529"/>
        <p:cNvGrpSpPr/>
        <p:nvPr/>
      </p:nvGrpSpPr>
      <p:grpSpPr>
        <a:xfrm>
          <a:off x="0" y="0"/>
          <a:ext cx="0" cy="0"/>
          <a:chOff x="0" y="0"/>
          <a:chExt cx="0" cy="0"/>
        </a:xfrm>
      </p:grpSpPr>
      <p:sp>
        <p:nvSpPr>
          <p:cNvPr id="530" name="Shape 530"/>
          <p:cNvSpPr txBox="1"/>
          <p:nvPr>
            <p:ph type="title"/>
          </p:nvPr>
        </p:nvSpPr>
        <p:spPr>
          <a:xfrm>
            <a:off x="92475" y="249525"/>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Fieldhouse </a:t>
            </a:r>
            <a:r>
              <a:rPr b="0" i="0" lang="en-US" sz="4000" u="none" cap="none" strike="noStrike">
                <a:solidFill>
                  <a:schemeClr val="lt2"/>
                </a:solidFill>
                <a:latin typeface="Calibri"/>
                <a:ea typeface="Calibri"/>
                <a:cs typeface="Calibri"/>
                <a:sym typeface="Calibri"/>
              </a:rPr>
              <a:t>Savings Opportunities</a:t>
            </a:r>
          </a:p>
        </p:txBody>
      </p:sp>
      <p:pic>
        <p:nvPicPr>
          <p:cNvPr id="531" name="Shape 531"/>
          <p:cNvPicPr preferRelativeResize="0"/>
          <p:nvPr/>
        </p:nvPicPr>
        <p:blipFill rotWithShape="1">
          <a:blip r:embed="rId3">
            <a:alphaModFix/>
          </a:blip>
          <a:srcRect b="0" l="0" r="0" t="0"/>
          <a:stretch/>
        </p:blipFill>
        <p:spPr>
          <a:xfrm>
            <a:off x="1745050" y="760999"/>
            <a:ext cx="7743000" cy="5892600"/>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5" name="Shape 535"/>
        <p:cNvGrpSpPr/>
        <p:nvPr/>
      </p:nvGrpSpPr>
      <p:grpSpPr>
        <a:xfrm>
          <a:off x="0" y="0"/>
          <a:ext cx="0" cy="0"/>
          <a:chOff x="0" y="0"/>
          <a:chExt cx="0" cy="0"/>
        </a:xfrm>
      </p:grpSpPr>
      <p:pic>
        <p:nvPicPr>
          <p:cNvPr id="536" name="Shape 536"/>
          <p:cNvPicPr preferRelativeResize="0"/>
          <p:nvPr/>
        </p:nvPicPr>
        <p:blipFill>
          <a:blip r:embed="rId3">
            <a:alphaModFix/>
          </a:blip>
          <a:stretch>
            <a:fillRect/>
          </a:stretch>
        </p:blipFill>
        <p:spPr>
          <a:xfrm>
            <a:off x="148837" y="1"/>
            <a:ext cx="11894328" cy="6858000"/>
          </a:xfrm>
          <a:prstGeom prst="rect">
            <a:avLst/>
          </a:prstGeom>
          <a:noFill/>
          <a:ln>
            <a:noFill/>
          </a:ln>
        </p:spPr>
      </p:pic>
      <p:sp>
        <p:nvSpPr>
          <p:cNvPr id="537" name="Shape 537"/>
          <p:cNvSpPr txBox="1"/>
          <p:nvPr/>
        </p:nvSpPr>
        <p:spPr>
          <a:xfrm>
            <a:off x="4895074" y="2813775"/>
            <a:ext cx="2146199" cy="403199"/>
          </a:xfrm>
          <a:prstGeom prst="rect">
            <a:avLst/>
          </a:prstGeom>
          <a:noFill/>
          <a:ln>
            <a:noFill/>
          </a:ln>
        </p:spPr>
        <p:txBody>
          <a:bodyPr anchorCtr="0" anchor="t" bIns="91425" lIns="91425" rIns="91425" tIns="91425">
            <a:noAutofit/>
          </a:bodyPr>
          <a:lstStyle/>
          <a:p>
            <a:pPr lvl="0">
              <a:spcBef>
                <a:spcPts val="0"/>
              </a:spcBef>
              <a:buNone/>
            </a:pPr>
            <a:r>
              <a:rPr lang="en-US" sz="3000"/>
              <a:t>$78,709 /yr</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500"/>
                                        <p:tgtEl>
                                          <p:spTgt spid="5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2" name="Shape 542"/>
        <p:cNvGrpSpPr/>
        <p:nvPr/>
      </p:nvGrpSpPr>
      <p:grpSpPr>
        <a:xfrm>
          <a:off x="0" y="0"/>
          <a:ext cx="0" cy="0"/>
          <a:chOff x="0" y="0"/>
          <a:chExt cx="0" cy="0"/>
        </a:xfrm>
      </p:grpSpPr>
      <p:sp>
        <p:nvSpPr>
          <p:cNvPr id="543" name="Shape 543"/>
          <p:cNvSpPr txBox="1"/>
          <p:nvPr>
            <p:ph idx="1" type="subTitle"/>
          </p:nvPr>
        </p:nvSpPr>
        <p:spPr>
          <a:xfrm>
            <a:off x="7249332" y="4203303"/>
            <a:ext cx="4319239" cy="1752600"/>
          </a:xfrm>
          <a:prstGeom prst="rect">
            <a:avLst/>
          </a:prstGeom>
          <a:noFill/>
          <a:ln>
            <a:noFill/>
          </a:ln>
        </p:spPr>
        <p:txBody>
          <a:bodyPr anchorCtr="0" anchor="t" bIns="45700" lIns="91425" rIns="91425" tIns="45700">
            <a:noAutofit/>
          </a:bodyPr>
          <a:lstStyle/>
          <a:p>
            <a:pPr indent="-507" lvl="0" marL="64008" marR="0" rtl="0" algn="l">
              <a:lnSpc>
                <a:spcPct val="100000"/>
              </a:lnSpc>
              <a:spcBef>
                <a:spcPts val="0"/>
              </a:spcBef>
              <a:spcAft>
                <a:spcPts val="0"/>
              </a:spcAft>
              <a:buClr>
                <a:schemeClr val="accent3"/>
              </a:buClr>
              <a:buSzPct val="25000"/>
              <a:buFont typeface="Georgia"/>
              <a:buNone/>
            </a:pPr>
            <a:r>
              <a:rPr b="0" i="0" lang="en-US" sz="2400" u="none" cap="none" strike="noStrike">
                <a:solidFill>
                  <a:schemeClr val="accent2"/>
                </a:solidFill>
                <a:latin typeface="Calibri"/>
                <a:ea typeface="Calibri"/>
                <a:cs typeface="Calibri"/>
                <a:sym typeface="Calibri"/>
                <a:rtl val="0"/>
              </a:rPr>
              <a:t>Tea</a:t>
            </a:r>
            <a:r>
              <a:rPr lang="en-US">
                <a:solidFill>
                  <a:schemeClr val="accent2"/>
                </a:solidFill>
                <a:rtl val="0"/>
              </a:rPr>
              <a:t>m Members:</a:t>
            </a:r>
          </a:p>
          <a:p>
            <a:pPr indent="-507" lvl="0" marL="64008" marR="0" rtl="0" algn="l">
              <a:lnSpc>
                <a:spcPct val="100000"/>
              </a:lnSpc>
              <a:spcBef>
                <a:spcPts val="300"/>
              </a:spcBef>
              <a:spcAft>
                <a:spcPts val="0"/>
              </a:spcAft>
              <a:buClr>
                <a:schemeClr val="accent3"/>
              </a:buClr>
              <a:buSzPct val="25000"/>
              <a:buFont typeface="Georgia"/>
              <a:buNone/>
            </a:pPr>
            <a:r>
              <a:rPr b="0" i="0" lang="en-US" sz="2400" u="none" cap="none" strike="noStrike">
                <a:solidFill>
                  <a:schemeClr val="lt2"/>
                </a:solidFill>
                <a:latin typeface="Calibri"/>
                <a:ea typeface="Calibri"/>
                <a:cs typeface="Calibri"/>
                <a:sym typeface="Calibri"/>
                <a:rtl val="0"/>
              </a:rPr>
              <a:t>Ayo Ayoola</a:t>
            </a:r>
          </a:p>
          <a:p>
            <a:pPr indent="-507" lvl="0" marL="64008" marR="0" rtl="0" algn="l">
              <a:lnSpc>
                <a:spcPct val="100000"/>
              </a:lnSpc>
              <a:spcBef>
                <a:spcPts val="300"/>
              </a:spcBef>
              <a:spcAft>
                <a:spcPts val="0"/>
              </a:spcAft>
              <a:buClr>
                <a:schemeClr val="accent3"/>
              </a:buClr>
              <a:buSzPct val="25000"/>
              <a:buFont typeface="Georgia"/>
              <a:buNone/>
            </a:pPr>
            <a:r>
              <a:rPr b="0" i="0" lang="en-US" sz="2400" u="none" cap="none" strike="noStrike">
                <a:solidFill>
                  <a:schemeClr val="lt2"/>
                </a:solidFill>
                <a:latin typeface="Calibri"/>
                <a:ea typeface="Calibri"/>
                <a:cs typeface="Calibri"/>
                <a:sym typeface="Calibri"/>
                <a:rtl val="0"/>
              </a:rPr>
              <a:t>Hanfei Niu</a:t>
            </a:r>
          </a:p>
          <a:p>
            <a:pPr indent="-507" lvl="0" marL="64008" marR="0" rtl="0" algn="l">
              <a:lnSpc>
                <a:spcPct val="100000"/>
              </a:lnSpc>
              <a:spcBef>
                <a:spcPts val="300"/>
              </a:spcBef>
              <a:spcAft>
                <a:spcPts val="0"/>
              </a:spcAft>
              <a:buClr>
                <a:schemeClr val="accent3"/>
              </a:buClr>
              <a:buSzPct val="25000"/>
              <a:buFont typeface="Georgia"/>
              <a:buNone/>
            </a:pPr>
            <a:r>
              <a:rPr b="0" i="0" lang="en-US" sz="2400" u="none" cap="none" strike="noStrike">
                <a:solidFill>
                  <a:schemeClr val="lt2"/>
                </a:solidFill>
                <a:latin typeface="Calibri"/>
                <a:ea typeface="Calibri"/>
                <a:cs typeface="Calibri"/>
                <a:sym typeface="Calibri"/>
                <a:rtl val="0"/>
              </a:rPr>
              <a:t>Kemal Talen</a:t>
            </a:r>
          </a:p>
          <a:p>
            <a:pPr indent="-507" lvl="0" marL="64008" marR="0" rtl="0" algn="l">
              <a:lnSpc>
                <a:spcPct val="100000"/>
              </a:lnSpc>
              <a:spcBef>
                <a:spcPts val="300"/>
              </a:spcBef>
              <a:spcAft>
                <a:spcPts val="0"/>
              </a:spcAft>
              <a:buClr>
                <a:schemeClr val="accent3"/>
              </a:buClr>
              <a:buSzPct val="25000"/>
              <a:buFont typeface="Georgia"/>
              <a:buNone/>
            </a:pPr>
            <a:r>
              <a:rPr b="0" i="0" lang="en-US" sz="2400" u="none" cap="none" strike="noStrike">
                <a:solidFill>
                  <a:schemeClr val="lt2"/>
                </a:solidFill>
                <a:latin typeface="Calibri"/>
                <a:ea typeface="Calibri"/>
                <a:cs typeface="Calibri"/>
                <a:sym typeface="Calibri"/>
                <a:rtl val="0"/>
              </a:rPr>
              <a:t>Dalton Veurink</a:t>
            </a:r>
          </a:p>
        </p:txBody>
      </p:sp>
      <p:sp>
        <p:nvSpPr>
          <p:cNvPr id="544" name="Shape 544"/>
          <p:cNvSpPr txBox="1"/>
          <p:nvPr>
            <p:ph type="ctrTitle"/>
          </p:nvPr>
        </p:nvSpPr>
        <p:spPr>
          <a:xfrm>
            <a:off x="7249332" y="2312678"/>
            <a:ext cx="4118516" cy="1470023"/>
          </a:xfrm>
          <a:prstGeom prst="rect">
            <a:avLst/>
          </a:prstGeom>
          <a:noFill/>
          <a:ln>
            <a:noFill/>
          </a:ln>
        </p:spPr>
        <p:txBody>
          <a:bodyPr anchorCtr="0" anchor="b"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5400" u="none" cap="none" strike="noStrike">
                <a:solidFill>
                  <a:schemeClr val="dk1"/>
                </a:solidFill>
                <a:latin typeface="Calibri"/>
                <a:ea typeface="Calibri"/>
                <a:cs typeface="Calibri"/>
                <a:sym typeface="Calibri"/>
                <a:rtl val="0"/>
              </a:rPr>
              <a:t>KHvR</a:t>
            </a:r>
          </a:p>
        </p:txBody>
      </p:sp>
      <p:pic>
        <p:nvPicPr>
          <p:cNvPr id="545" name="Shape 545"/>
          <p:cNvPicPr preferRelativeResize="0"/>
          <p:nvPr/>
        </p:nvPicPr>
        <p:blipFill rotWithShape="1">
          <a:blip r:embed="rId3">
            <a:alphaModFix/>
          </a:blip>
          <a:srcRect b="0" l="0" r="0" t="0"/>
          <a:stretch/>
        </p:blipFill>
        <p:spPr>
          <a:xfrm>
            <a:off x="1723327" y="947842"/>
            <a:ext cx="3867149" cy="5153024"/>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0" name="Shape 550"/>
        <p:cNvGrpSpPr/>
        <p:nvPr/>
      </p:nvGrpSpPr>
      <p:grpSpPr>
        <a:xfrm>
          <a:off x="0" y="0"/>
          <a:ext cx="0" cy="0"/>
          <a:chOff x="0" y="0"/>
          <a:chExt cx="0" cy="0"/>
        </a:xfrm>
      </p:grpSpPr>
      <p:sp>
        <p:nvSpPr>
          <p:cNvPr id="551" name="Shape 551"/>
          <p:cNvSpPr txBox="1"/>
          <p:nvPr>
            <p:ph type="title"/>
          </p:nvPr>
        </p:nvSpPr>
        <p:spPr>
          <a:xfrm>
            <a:off x="609600" y="515900"/>
            <a:ext cx="10972799" cy="1066799"/>
          </a:xfrm>
          <a:prstGeom prst="rect">
            <a:avLst/>
          </a:prstGeom>
        </p:spPr>
        <p:txBody>
          <a:bodyPr anchorCtr="0" anchor="ctr" bIns="91425" lIns="91425" rIns="91425" tIns="91425">
            <a:noAutofit/>
          </a:bodyPr>
          <a:lstStyle/>
          <a:p>
            <a:pPr lvl="0">
              <a:spcBef>
                <a:spcPts val="0"/>
              </a:spcBef>
              <a:buNone/>
            </a:pPr>
            <a:r>
              <a:rPr lang="en-US"/>
              <a:t>Appliance Costs</a:t>
            </a:r>
          </a:p>
        </p:txBody>
      </p:sp>
      <p:pic>
        <p:nvPicPr>
          <p:cNvPr id="552" name="Shape 552"/>
          <p:cNvPicPr preferRelativeResize="0"/>
          <p:nvPr/>
        </p:nvPicPr>
        <p:blipFill rotWithShape="1">
          <a:blip r:embed="rId3">
            <a:alphaModFix/>
          </a:blip>
          <a:srcRect b="0" l="0" r="11551" t="0"/>
          <a:stretch/>
        </p:blipFill>
        <p:spPr>
          <a:xfrm>
            <a:off x="1828437" y="1400950"/>
            <a:ext cx="8535125" cy="5280400"/>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7" name="Shape 557"/>
        <p:cNvGrpSpPr/>
        <p:nvPr/>
      </p:nvGrpSpPr>
      <p:grpSpPr>
        <a:xfrm>
          <a:off x="0" y="0"/>
          <a:ext cx="0" cy="0"/>
          <a:chOff x="0" y="0"/>
          <a:chExt cx="0" cy="0"/>
        </a:xfrm>
      </p:grpSpPr>
      <p:sp>
        <p:nvSpPr>
          <p:cNvPr id="558" name="Shape 558"/>
          <p:cNvSpPr txBox="1"/>
          <p:nvPr>
            <p:ph type="title"/>
          </p:nvPr>
        </p:nvSpPr>
        <p:spPr>
          <a:xfrm>
            <a:off x="609600" y="1143000"/>
            <a:ext cx="10972799" cy="1066799"/>
          </a:xfrm>
          <a:prstGeom prst="rect">
            <a:avLst/>
          </a:prstGeom>
        </p:spPr>
        <p:txBody>
          <a:bodyPr anchorCtr="0" anchor="ctr" bIns="91425" lIns="91425" rIns="91425" tIns="91425">
            <a:noAutofit/>
          </a:bodyPr>
          <a:lstStyle/>
          <a:p>
            <a:pPr lvl="0">
              <a:spcBef>
                <a:spcPts val="0"/>
              </a:spcBef>
              <a:buClr>
                <a:schemeClr val="lt1"/>
              </a:buClr>
              <a:buSzPct val="25000"/>
              <a:buFont typeface="Calibri"/>
              <a:buNone/>
            </a:pPr>
            <a:r>
              <a:rPr lang="en-US">
                <a:solidFill>
                  <a:schemeClr val="lt1"/>
                </a:solidFill>
              </a:rPr>
              <a:t>KHvR Savings Opportunities</a:t>
            </a:r>
          </a:p>
        </p:txBody>
      </p:sp>
      <p:graphicFrame>
        <p:nvGraphicFramePr>
          <p:cNvPr id="559" name="Shape 559"/>
          <p:cNvGraphicFramePr/>
          <p:nvPr/>
        </p:nvGraphicFramePr>
        <p:xfrm>
          <a:off x="609600" y="2833025"/>
          <a:ext cx="3000000" cy="3000000"/>
        </p:xfrm>
        <a:graphic>
          <a:graphicData uri="http://schemas.openxmlformats.org/drawingml/2006/table">
            <a:tbl>
              <a:tblPr bandRow="1" firstRow="1">
                <a:noFill/>
                <a:tableStyleId>{F48BE0B2-8199-4F3C-B522-B95DE06C32AA}</a:tableStyleId>
              </a:tblPr>
              <a:tblGrid>
                <a:gridCol w="2547250"/>
                <a:gridCol w="2155375"/>
                <a:gridCol w="2002975"/>
                <a:gridCol w="2133600"/>
                <a:gridCol w="2133600"/>
              </a:tblGrid>
              <a:tr h="370850">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Project</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Initial Cost</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Rebate</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Annual Savings</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Payback Period</a:t>
                      </a:r>
                    </a:p>
                  </a:txBody>
                  <a:tcPr marT="91425" marB="91425" marR="91425" marL="91425" anchor="ctr"/>
                </a:tc>
              </a:tr>
              <a:tr h="370850">
                <a:tc>
                  <a:txBody>
                    <a:bodyPr>
                      <a:noAutofit/>
                    </a:bodyPr>
                    <a:lstStyle/>
                    <a:p>
                      <a:pPr indent="0" lvl="0" marL="0" marR="0" rtl="0" algn="ctr">
                        <a:spcBef>
                          <a:spcPts val="0"/>
                        </a:spcBef>
                        <a:buSzPct val="25000"/>
                        <a:buNone/>
                      </a:pPr>
                      <a:r>
                        <a:rPr lang="en-US" sz="1800" u="none" cap="none" strike="noStrike"/>
                        <a:t>Lighting - Delamping</a:t>
                      </a:r>
                    </a:p>
                  </a:txBody>
                  <a:tcPr marT="45725" marB="45725" marR="91450" marL="91450" anchor="ctr"/>
                </a:tc>
                <a:tc>
                  <a:txBody>
                    <a:bodyPr>
                      <a:noAutofit/>
                    </a:bodyPr>
                    <a:lstStyle/>
                    <a:p>
                      <a:pPr indent="0" lvl="0" marL="0" marR="0" rtl="0" algn="ctr">
                        <a:spcBef>
                          <a:spcPts val="0"/>
                        </a:spcBef>
                        <a:buSzPct val="25000"/>
                        <a:buNone/>
                      </a:pPr>
                      <a:r>
                        <a:rPr lang="en-US" sz="1800"/>
                        <a:t>$ 33,600</a:t>
                      </a:r>
                    </a:p>
                  </a:txBody>
                  <a:tcPr marT="45725" marB="45725" marR="91450" marL="91450" anchor="ctr"/>
                </a:tc>
                <a:tc>
                  <a:txBody>
                    <a:bodyPr>
                      <a:noAutofit/>
                    </a:bodyPr>
                    <a:lstStyle/>
                    <a:p>
                      <a:pPr indent="0" lvl="0" marL="0" marR="0" rtl="0" algn="ctr">
                        <a:spcBef>
                          <a:spcPts val="0"/>
                        </a:spcBef>
                        <a:buSzPct val="25000"/>
                        <a:buNone/>
                      </a:pPr>
                      <a:r>
                        <a:rPr lang="en-US" sz="1800"/>
                        <a:t>$ 3,565</a:t>
                      </a:r>
                    </a:p>
                  </a:txBody>
                  <a:tcPr marT="45725" marB="45725" marR="91450" marL="91450" anchor="ctr"/>
                </a:tc>
                <a:tc>
                  <a:txBody>
                    <a:bodyPr>
                      <a:noAutofit/>
                    </a:bodyPr>
                    <a:lstStyle/>
                    <a:p>
                      <a:pPr indent="0" lvl="0" marL="0" marR="0" rtl="0" algn="ctr">
                        <a:spcBef>
                          <a:spcPts val="0"/>
                        </a:spcBef>
                        <a:buSzPct val="25000"/>
                        <a:buNone/>
                      </a:pPr>
                      <a:r>
                        <a:rPr lang="en-US" sz="1800"/>
                        <a:t>$ 8,522</a:t>
                      </a:r>
                    </a:p>
                  </a:txBody>
                  <a:tcPr marT="45725" marB="45725" marR="91450" marL="91450" anchor="ctr"/>
                </a:tc>
                <a:tc>
                  <a:txBody>
                    <a:bodyPr>
                      <a:noAutofit/>
                    </a:bodyPr>
                    <a:lstStyle/>
                    <a:p>
                      <a:pPr indent="0" lvl="0" marL="0" marR="0" rtl="0" algn="ctr">
                        <a:spcBef>
                          <a:spcPts val="0"/>
                        </a:spcBef>
                        <a:buSzPct val="25000"/>
                        <a:buNone/>
                      </a:pPr>
                      <a:r>
                        <a:rPr lang="en-US" sz="1800"/>
                        <a:t>3.52 years</a:t>
                      </a:r>
                    </a:p>
                  </a:txBody>
                  <a:tcPr marT="45725" marB="45725" marR="91450" marL="91450" anchor="ctr"/>
                </a:tc>
              </a:tr>
              <a:tr h="370850">
                <a:tc>
                  <a:txBody>
                    <a:bodyPr>
                      <a:noAutofit/>
                    </a:bodyPr>
                    <a:lstStyle/>
                    <a:p>
                      <a:pPr indent="0" lvl="0" marL="0" marR="0" rtl="0" algn="ctr">
                        <a:spcBef>
                          <a:spcPts val="0"/>
                        </a:spcBef>
                        <a:buSzPct val="25000"/>
                        <a:buNone/>
                      </a:pPr>
                      <a:r>
                        <a:rPr lang="en-US" sz="1800"/>
                        <a:t>Windows - Reflective Coatings</a:t>
                      </a:r>
                    </a:p>
                  </a:txBody>
                  <a:tcPr marT="45725" marB="45725" marR="91450" marL="91450" anchor="ctr"/>
                </a:tc>
                <a:tc>
                  <a:txBody>
                    <a:bodyPr>
                      <a:noAutofit/>
                    </a:bodyPr>
                    <a:lstStyle/>
                    <a:p>
                      <a:pPr indent="0" lvl="0" marL="0" marR="0" rtl="0" algn="ctr">
                        <a:spcBef>
                          <a:spcPts val="0"/>
                        </a:spcBef>
                        <a:buSzPct val="25000"/>
                        <a:buNone/>
                      </a:pPr>
                      <a:r>
                        <a:rPr lang="en-US" sz="1800"/>
                        <a:t>$ 15,163</a:t>
                      </a:r>
                    </a:p>
                  </a:txBody>
                  <a:tcPr marT="45725" marB="45725" marR="91450" marL="91450" anchor="ctr"/>
                </a:tc>
                <a:tc>
                  <a:txBody>
                    <a:bodyPr>
                      <a:noAutofit/>
                    </a:bodyPr>
                    <a:lstStyle/>
                    <a:p>
                      <a:pPr indent="0" lvl="0" marL="0" marR="0" rtl="0" algn="ctr">
                        <a:spcBef>
                          <a:spcPts val="0"/>
                        </a:spcBef>
                        <a:buSzPct val="25000"/>
                        <a:buNone/>
                      </a:pPr>
                      <a:r>
                        <a:rPr lang="en-US" sz="1800"/>
                        <a:t>$ 1,859</a:t>
                      </a:r>
                    </a:p>
                  </a:txBody>
                  <a:tcPr marT="45725" marB="45725" marR="91450" marL="91450" anchor="ctr"/>
                </a:tc>
                <a:tc>
                  <a:txBody>
                    <a:bodyPr>
                      <a:noAutofit/>
                    </a:bodyPr>
                    <a:lstStyle/>
                    <a:p>
                      <a:pPr indent="0" lvl="0" marL="0" marR="0" rtl="0" algn="ctr">
                        <a:spcBef>
                          <a:spcPts val="0"/>
                        </a:spcBef>
                        <a:buSzPct val="25000"/>
                        <a:buNone/>
                      </a:pPr>
                      <a:r>
                        <a:rPr lang="en-US" sz="1800"/>
                        <a:t>$ 6,210</a:t>
                      </a:r>
                    </a:p>
                  </a:txBody>
                  <a:tcPr marT="45725" marB="45725" marR="91450" marL="91450" anchor="ctr"/>
                </a:tc>
                <a:tc>
                  <a:txBody>
                    <a:bodyPr>
                      <a:noAutofit/>
                    </a:bodyPr>
                    <a:lstStyle/>
                    <a:p>
                      <a:pPr indent="0" lvl="0" marL="0" marR="0" rtl="0" algn="ctr">
                        <a:spcBef>
                          <a:spcPts val="0"/>
                        </a:spcBef>
                        <a:buSzPct val="25000"/>
                        <a:buNone/>
                      </a:pPr>
                      <a:r>
                        <a:rPr lang="en-US" sz="1800"/>
                        <a:t>2.14 years</a:t>
                      </a:r>
                    </a:p>
                  </a:txBody>
                  <a:tcPr marT="45725" marB="45725" marR="91450" marL="91450" anchor="ctr"/>
                </a:tc>
              </a:tr>
              <a:tr h="370850">
                <a:tc>
                  <a:txBody>
                    <a:bodyPr>
                      <a:noAutofit/>
                    </a:bodyPr>
                    <a:lstStyle/>
                    <a:p>
                      <a:pPr indent="0" lvl="0" marL="0" marR="0" rtl="0" algn="ctr">
                        <a:spcBef>
                          <a:spcPts val="0"/>
                        </a:spcBef>
                        <a:buSzPct val="25000"/>
                        <a:buNone/>
                      </a:pPr>
                      <a:r>
                        <a:rPr lang="en-US" sz="1800"/>
                        <a:t>Appliances</a:t>
                      </a:r>
                    </a:p>
                  </a:txBody>
                  <a:tcPr marT="45725" marB="45725" marR="91450" marL="91450" anchor="ctr"/>
                </a:tc>
                <a:tc>
                  <a:txBody>
                    <a:bodyPr>
                      <a:noAutofit/>
                    </a:bodyPr>
                    <a:lstStyle/>
                    <a:p>
                      <a:pPr indent="0" lvl="0" marL="0" marR="0" rtl="0" algn="ctr">
                        <a:spcBef>
                          <a:spcPts val="0"/>
                        </a:spcBef>
                        <a:buSzPct val="25000"/>
                        <a:buNone/>
                      </a:pPr>
                      <a:r>
                        <a:rPr lang="en-US" sz="1800"/>
                        <a:t>$ 270</a:t>
                      </a:r>
                    </a:p>
                  </a:txBody>
                  <a:tcPr marT="45725" marB="45725" marR="91450" marL="91450" anchor="ctr"/>
                </a:tc>
                <a:tc>
                  <a:txBody>
                    <a:bodyPr>
                      <a:noAutofit/>
                    </a:bodyPr>
                    <a:lstStyle/>
                    <a:p>
                      <a:pPr indent="0" lvl="0" marL="0" marR="0" rtl="0" algn="ctr">
                        <a:spcBef>
                          <a:spcPts val="0"/>
                        </a:spcBef>
                        <a:buSzPct val="25000"/>
                        <a:buNone/>
                      </a:pPr>
                      <a:r>
                        <a:rPr lang="en-US" sz="1800"/>
                        <a:t>$ 0</a:t>
                      </a:r>
                    </a:p>
                  </a:txBody>
                  <a:tcPr marT="45725" marB="45725" marR="91450" marL="91450" anchor="ctr"/>
                </a:tc>
                <a:tc>
                  <a:txBody>
                    <a:bodyPr>
                      <a:noAutofit/>
                    </a:bodyPr>
                    <a:lstStyle/>
                    <a:p>
                      <a:pPr indent="0" lvl="0" marL="0" marR="0" rtl="0" algn="ctr">
                        <a:spcBef>
                          <a:spcPts val="0"/>
                        </a:spcBef>
                        <a:buSzPct val="25000"/>
                        <a:buNone/>
                      </a:pPr>
                      <a:r>
                        <a:rPr lang="en-US" sz="1800"/>
                        <a:t>$ 1,107</a:t>
                      </a:r>
                    </a:p>
                  </a:txBody>
                  <a:tcPr marT="45725" marB="45725" marR="91450" marL="91450" anchor="ctr"/>
                </a:tc>
                <a:tc>
                  <a:txBody>
                    <a:bodyPr>
                      <a:noAutofit/>
                    </a:bodyPr>
                    <a:lstStyle/>
                    <a:p>
                      <a:pPr indent="0" lvl="0" marL="0" marR="0" rtl="0" algn="ctr">
                        <a:spcBef>
                          <a:spcPts val="0"/>
                        </a:spcBef>
                        <a:buSzPct val="25000"/>
                        <a:buNone/>
                      </a:pPr>
                      <a:r>
                        <a:rPr lang="en-US" sz="1800" u="none" cap="none" strike="noStrike"/>
                        <a:t>0.</a:t>
                      </a:r>
                      <a:r>
                        <a:rPr lang="en-US" sz="1800"/>
                        <a:t>24</a:t>
                      </a:r>
                      <a:r>
                        <a:rPr lang="en-US" sz="1800" u="none" cap="none" strike="noStrike"/>
                        <a:t> years</a:t>
                      </a:r>
                    </a:p>
                  </a:txBody>
                  <a:tcPr marT="45725" marB="45725" marR="91450" marL="91450" anchor="ctr"/>
                </a:tc>
              </a:tr>
              <a:tr h="370850">
                <a:tc>
                  <a:txBody>
                    <a:bodyPr>
                      <a:noAutofit/>
                    </a:bodyPr>
                    <a:lstStyle/>
                    <a:p>
                      <a:pPr indent="-69850" lvl="0" marL="0" marR="0" rtl="0" algn="ctr">
                        <a:spcBef>
                          <a:spcPts val="0"/>
                        </a:spcBef>
                        <a:buClr>
                          <a:srgbClr val="000000"/>
                        </a:buClr>
                        <a:buSzPct val="61111"/>
                        <a:buFont typeface="Arial"/>
                        <a:buNone/>
                      </a:pPr>
                      <a:r>
                        <a:rPr lang="en-US" sz="1800"/>
                        <a:t>ID Card Basement Lighting Switch</a:t>
                      </a:r>
                    </a:p>
                  </a:txBody>
                  <a:tcPr marT="45725" marB="45725" marR="91450" marL="91450" anchor="ctr"/>
                </a:tc>
                <a:tc>
                  <a:txBody>
                    <a:bodyPr>
                      <a:noAutofit/>
                    </a:bodyPr>
                    <a:lstStyle/>
                    <a:p>
                      <a:pPr indent="0" lvl="0" marL="0" marR="0" rtl="0" algn="ctr">
                        <a:spcBef>
                          <a:spcPts val="0"/>
                        </a:spcBef>
                        <a:buNone/>
                      </a:pPr>
                      <a:r>
                        <a:rPr lang="en-US" sz="1800"/>
                        <a:t>$ 280</a:t>
                      </a:r>
                    </a:p>
                  </a:txBody>
                  <a:tcPr marT="45725" marB="45725" marR="91450" marL="91450" anchor="ctr"/>
                </a:tc>
                <a:tc>
                  <a:txBody>
                    <a:bodyPr>
                      <a:noAutofit/>
                    </a:bodyPr>
                    <a:lstStyle/>
                    <a:p>
                      <a:pPr indent="0" lvl="0" marL="0" marR="0" rtl="0" algn="ctr">
                        <a:spcBef>
                          <a:spcPts val="0"/>
                        </a:spcBef>
                        <a:buNone/>
                      </a:pPr>
                      <a:r>
                        <a:rPr lang="en-US" sz="1800"/>
                        <a:t>$ 175</a:t>
                      </a:r>
                    </a:p>
                  </a:txBody>
                  <a:tcPr marT="45725" marB="45725" marR="91450" marL="91450" anchor="ctr"/>
                </a:tc>
                <a:tc>
                  <a:txBody>
                    <a:bodyPr>
                      <a:noAutofit/>
                    </a:bodyPr>
                    <a:lstStyle/>
                    <a:p>
                      <a:pPr indent="0" lvl="0" marL="0" marR="0" rtl="0" algn="ctr">
                        <a:spcBef>
                          <a:spcPts val="0"/>
                        </a:spcBef>
                        <a:buNone/>
                      </a:pPr>
                      <a:r>
                        <a:rPr lang="en-US" sz="1800"/>
                        <a:t>$ 1,036</a:t>
                      </a:r>
                    </a:p>
                  </a:txBody>
                  <a:tcPr marT="45725" marB="45725" marR="91450" marL="91450" anchor="ctr"/>
                </a:tc>
                <a:tc>
                  <a:txBody>
                    <a:bodyPr>
                      <a:noAutofit/>
                    </a:bodyPr>
                    <a:lstStyle/>
                    <a:p>
                      <a:pPr indent="0" lvl="0" marL="0" marR="0" rtl="0" algn="ctr">
                        <a:spcBef>
                          <a:spcPts val="0"/>
                        </a:spcBef>
                        <a:buNone/>
                      </a:pPr>
                      <a:r>
                        <a:rPr lang="en-US" sz="1800"/>
                        <a:t>0.1 years</a:t>
                      </a:r>
                    </a:p>
                  </a:txBody>
                  <a:tcPr marT="45725" marB="45725" marR="91450" marL="91450" anchor="ctr"/>
                </a:tc>
              </a:tr>
              <a:tr h="370850">
                <a:tc>
                  <a:txBody>
                    <a:bodyPr>
                      <a:noAutofit/>
                    </a:bodyPr>
                    <a:lstStyle/>
                    <a:p>
                      <a:pPr indent="0" lvl="0" marL="0" marR="0" rtl="0" algn="ctr">
                        <a:spcBef>
                          <a:spcPts val="0"/>
                        </a:spcBef>
                        <a:buSzPct val="25000"/>
                        <a:buNone/>
                      </a:pPr>
                      <a:r>
                        <a:rPr lang="en-US" sz="1800"/>
                        <a:t>Washing Machines</a:t>
                      </a:r>
                    </a:p>
                  </a:txBody>
                  <a:tcPr marT="45725" marB="45725" marR="91450" marL="91450" anchor="ctr"/>
                </a:tc>
                <a:tc>
                  <a:txBody>
                    <a:bodyPr>
                      <a:noAutofit/>
                    </a:bodyPr>
                    <a:lstStyle/>
                    <a:p>
                      <a:pPr indent="0" lvl="0" marL="0" marR="0" rtl="0" algn="ctr">
                        <a:spcBef>
                          <a:spcPts val="0"/>
                        </a:spcBef>
                        <a:buSzPct val="25000"/>
                        <a:buNone/>
                      </a:pPr>
                      <a:r>
                        <a:rPr lang="en-US" sz="1800"/>
                        <a:t>$ 0</a:t>
                      </a:r>
                    </a:p>
                  </a:txBody>
                  <a:tcPr marT="45725" marB="45725" marR="91450" marL="91450" anchor="ctr"/>
                </a:tc>
                <a:tc>
                  <a:txBody>
                    <a:bodyPr>
                      <a:noAutofit/>
                    </a:bodyPr>
                    <a:lstStyle/>
                    <a:p>
                      <a:pPr indent="0" lvl="0" marL="0" marR="0" rtl="0" algn="ctr">
                        <a:spcBef>
                          <a:spcPts val="0"/>
                        </a:spcBef>
                        <a:buSzPct val="25000"/>
                        <a:buNone/>
                      </a:pPr>
                      <a:r>
                        <a:rPr lang="en-US" sz="1800"/>
                        <a:t>$ 0</a:t>
                      </a:r>
                    </a:p>
                  </a:txBody>
                  <a:tcPr marT="45725" marB="45725" marR="91450" marL="91450" anchor="ctr"/>
                </a:tc>
                <a:tc>
                  <a:txBody>
                    <a:bodyPr>
                      <a:noAutofit/>
                    </a:bodyPr>
                    <a:lstStyle/>
                    <a:p>
                      <a:pPr indent="0" lvl="0" marL="0" marR="0" rtl="0" algn="ctr">
                        <a:spcBef>
                          <a:spcPts val="0"/>
                        </a:spcBef>
                        <a:buSzPct val="25000"/>
                        <a:buNone/>
                      </a:pPr>
                      <a:r>
                        <a:rPr lang="en-US" sz="1800"/>
                        <a:t>$ 219</a:t>
                      </a:r>
                    </a:p>
                  </a:txBody>
                  <a:tcPr marT="45725" marB="45725" marR="91450" marL="91450" anchor="ctr"/>
                </a:tc>
                <a:tc>
                  <a:txBody>
                    <a:bodyPr>
                      <a:noAutofit/>
                    </a:bodyPr>
                    <a:lstStyle/>
                    <a:p>
                      <a:pPr indent="0" lvl="0" marL="0" marR="0" rtl="0" algn="ctr">
                        <a:spcBef>
                          <a:spcPts val="0"/>
                        </a:spcBef>
                        <a:buSzPct val="25000"/>
                        <a:buNone/>
                      </a:pPr>
                      <a:r>
                        <a:rPr lang="en-US" sz="1800" u="none" cap="none" strike="noStrike"/>
                        <a:t>0 years</a:t>
                      </a:r>
                    </a:p>
                  </a:txBody>
                  <a:tcPr marT="45725" marB="45725" marR="91450" marL="91450" anchor="ctr"/>
                </a:tc>
              </a:tr>
              <a:tr h="370850">
                <a:tc>
                  <a:txBody>
                    <a:bodyPr>
                      <a:noAutofit/>
                    </a:bodyPr>
                    <a:lstStyle/>
                    <a:p>
                      <a:pPr indent="0" lvl="0" marL="0" marR="0" rtl="0" algn="ctr">
                        <a:spcBef>
                          <a:spcPts val="0"/>
                        </a:spcBef>
                        <a:buSzPct val="25000"/>
                        <a:buNone/>
                      </a:pPr>
                      <a:r>
                        <a:rPr b="1" lang="en-US" sz="1800" u="none" cap="none" strike="noStrike"/>
                        <a:t>Totals</a:t>
                      </a:r>
                    </a:p>
                  </a:txBody>
                  <a:tcPr marT="45725" marB="45725" marR="91450" marL="91450" anchor="ctr"/>
                </a:tc>
                <a:tc>
                  <a:txBody>
                    <a:bodyPr>
                      <a:noAutofit/>
                    </a:bodyPr>
                    <a:lstStyle/>
                    <a:p>
                      <a:pPr indent="0" lvl="0" marL="0" marR="0" rtl="0" algn="ctr">
                        <a:spcBef>
                          <a:spcPts val="0"/>
                        </a:spcBef>
                        <a:buSzPct val="25000"/>
                        <a:buNone/>
                      </a:pPr>
                      <a:r>
                        <a:rPr b="1" lang="en-US" sz="1800"/>
                        <a:t>$ 49,313</a:t>
                      </a:r>
                    </a:p>
                  </a:txBody>
                  <a:tcPr marT="45725" marB="45725" marR="91450" marL="91450" anchor="ctr"/>
                </a:tc>
                <a:tc>
                  <a:txBody>
                    <a:bodyPr>
                      <a:noAutofit/>
                    </a:bodyPr>
                    <a:lstStyle/>
                    <a:p>
                      <a:pPr indent="0" lvl="0" marL="0" marR="0" rtl="0" algn="ctr">
                        <a:spcBef>
                          <a:spcPts val="0"/>
                        </a:spcBef>
                        <a:buSzPct val="25000"/>
                        <a:buNone/>
                      </a:pPr>
                      <a:r>
                        <a:rPr b="1" lang="en-US" sz="1800"/>
                        <a:t>$ 5,599</a:t>
                      </a:r>
                    </a:p>
                  </a:txBody>
                  <a:tcPr marT="45725" marB="45725" marR="91450" marL="91450" anchor="ctr"/>
                </a:tc>
                <a:tc>
                  <a:txBody>
                    <a:bodyPr>
                      <a:noAutofit/>
                    </a:bodyPr>
                    <a:lstStyle/>
                    <a:p>
                      <a:pPr indent="0" lvl="0" marL="0" marR="0" rtl="0" algn="ctr">
                        <a:spcBef>
                          <a:spcPts val="0"/>
                        </a:spcBef>
                        <a:buSzPct val="25000"/>
                        <a:buNone/>
                      </a:pPr>
                      <a:r>
                        <a:rPr b="1" lang="en-US" sz="1800"/>
                        <a:t>$ 17,094</a:t>
                      </a:r>
                    </a:p>
                  </a:txBody>
                  <a:tcPr marT="45725" marB="45725" marR="91450" marL="91450" anchor="ctr"/>
                </a:tc>
                <a:tc>
                  <a:txBody>
                    <a:bodyPr>
                      <a:noAutofit/>
                    </a:bodyPr>
                    <a:lstStyle/>
                    <a:p>
                      <a:pPr indent="0" lvl="0" marL="0" marR="0" rtl="0" algn="ctr">
                        <a:spcBef>
                          <a:spcPts val="0"/>
                        </a:spcBef>
                        <a:buSzPct val="25000"/>
                        <a:buNone/>
                      </a:pPr>
                      <a:r>
                        <a:rPr b="1" lang="en-US" sz="1800"/>
                        <a:t>2.56 years</a:t>
                      </a:r>
                    </a:p>
                  </a:txBody>
                  <a:tcPr marT="45725" marB="45725" marR="91450" marL="91450" anchor="ctr"/>
                </a:tc>
              </a:tr>
            </a:tbl>
          </a:graphicData>
        </a:graphic>
      </p:graphicFrame>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4" name="Shape 564"/>
        <p:cNvGrpSpPr/>
        <p:nvPr/>
      </p:nvGrpSpPr>
      <p:grpSpPr>
        <a:xfrm>
          <a:off x="0" y="0"/>
          <a:ext cx="0" cy="0"/>
          <a:chOff x="0" y="0"/>
          <a:chExt cx="0" cy="0"/>
        </a:xfrm>
      </p:grpSpPr>
      <p:sp>
        <p:nvSpPr>
          <p:cNvPr id="565" name="Shape 565"/>
          <p:cNvSpPr txBox="1"/>
          <p:nvPr>
            <p:ph type="title"/>
          </p:nvPr>
        </p:nvSpPr>
        <p:spPr>
          <a:xfrm>
            <a:off x="381000" y="296450"/>
            <a:ext cx="10972799" cy="1066799"/>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lt2"/>
              </a:buClr>
              <a:buSzPct val="25000"/>
              <a:buFont typeface="Calibri"/>
              <a:buNone/>
            </a:pPr>
            <a:r>
              <a:rPr lang="en-US"/>
              <a:t>KHvR </a:t>
            </a:r>
            <a:r>
              <a:rPr b="0" i="0" lang="en-US" sz="4000" u="none" cap="none" strike="noStrike">
                <a:solidFill>
                  <a:schemeClr val="lt2"/>
                </a:solidFill>
                <a:latin typeface="Calibri"/>
                <a:ea typeface="Calibri"/>
                <a:cs typeface="Calibri"/>
                <a:sym typeface="Calibri"/>
              </a:rPr>
              <a:t>Savings Opportunities</a:t>
            </a:r>
          </a:p>
        </p:txBody>
      </p:sp>
      <p:pic>
        <p:nvPicPr>
          <p:cNvPr id="566" name="Shape 566"/>
          <p:cNvPicPr preferRelativeResize="0"/>
          <p:nvPr/>
        </p:nvPicPr>
        <p:blipFill rotWithShape="1">
          <a:blip r:embed="rId3">
            <a:alphaModFix/>
          </a:blip>
          <a:srcRect b="0" l="0" r="0" t="0"/>
          <a:stretch/>
        </p:blipFill>
        <p:spPr>
          <a:xfrm>
            <a:off x="3164250" y="1249851"/>
            <a:ext cx="6625499" cy="5467199"/>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1" name="Shape 571"/>
        <p:cNvGrpSpPr/>
        <p:nvPr/>
      </p:nvGrpSpPr>
      <p:grpSpPr>
        <a:xfrm>
          <a:off x="0" y="0"/>
          <a:ext cx="0" cy="0"/>
          <a:chOff x="0" y="0"/>
          <a:chExt cx="0" cy="0"/>
        </a:xfrm>
      </p:grpSpPr>
      <p:sp>
        <p:nvSpPr>
          <p:cNvPr id="572" name="Shape 572"/>
          <p:cNvSpPr txBox="1"/>
          <p:nvPr/>
        </p:nvSpPr>
        <p:spPr>
          <a:xfrm>
            <a:off x="2252100" y="6172725"/>
            <a:ext cx="7687799" cy="2277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Font typeface="Arial"/>
              <a:buNone/>
            </a:pPr>
            <a:r>
              <a:t/>
            </a:r>
            <a:endParaRPr/>
          </a:p>
        </p:txBody>
      </p:sp>
      <p:pic>
        <p:nvPicPr>
          <p:cNvPr id="573" name="Shape 573"/>
          <p:cNvPicPr preferRelativeResize="0"/>
          <p:nvPr/>
        </p:nvPicPr>
        <p:blipFill>
          <a:blip r:embed="rId3">
            <a:alphaModFix/>
          </a:blip>
          <a:stretch>
            <a:fillRect/>
          </a:stretch>
        </p:blipFill>
        <p:spPr>
          <a:xfrm>
            <a:off x="0" y="0"/>
            <a:ext cx="12168398" cy="6857999"/>
          </a:xfrm>
          <a:prstGeom prst="rect">
            <a:avLst/>
          </a:prstGeom>
          <a:noFill/>
          <a:ln>
            <a:noFill/>
          </a:ln>
        </p:spPr>
      </p:pic>
      <p:sp>
        <p:nvSpPr>
          <p:cNvPr id="574" name="Shape 574"/>
          <p:cNvSpPr txBox="1"/>
          <p:nvPr/>
        </p:nvSpPr>
        <p:spPr>
          <a:xfrm>
            <a:off x="4079799" y="1845850"/>
            <a:ext cx="2146199" cy="403199"/>
          </a:xfrm>
          <a:prstGeom prst="rect">
            <a:avLst/>
          </a:prstGeom>
          <a:noFill/>
          <a:ln>
            <a:noFill/>
          </a:ln>
        </p:spPr>
        <p:txBody>
          <a:bodyPr anchorCtr="0" anchor="t" bIns="91425" lIns="91425" rIns="91425" tIns="91425">
            <a:noAutofit/>
          </a:bodyPr>
          <a:lstStyle/>
          <a:p>
            <a:pPr lvl="0" rtl="0">
              <a:spcBef>
                <a:spcPts val="0"/>
              </a:spcBef>
              <a:buNone/>
            </a:pPr>
            <a:r>
              <a:rPr lang="en-US" sz="3000"/>
              <a:t>$17,094/yr</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400"/>
                                        <p:tgtEl>
                                          <p:spTgt spid="5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9" name="Shape 579"/>
        <p:cNvGrpSpPr/>
        <p:nvPr/>
      </p:nvGrpSpPr>
      <p:grpSpPr>
        <a:xfrm>
          <a:off x="0" y="0"/>
          <a:ext cx="0" cy="0"/>
          <a:chOff x="0" y="0"/>
          <a:chExt cx="0" cy="0"/>
        </a:xfrm>
      </p:grpSpPr>
      <p:sp>
        <p:nvSpPr>
          <p:cNvPr id="580" name="Shape 580"/>
          <p:cNvSpPr txBox="1"/>
          <p:nvPr>
            <p:ph idx="1" type="subTitle"/>
          </p:nvPr>
        </p:nvSpPr>
        <p:spPr>
          <a:xfrm>
            <a:off x="7222274" y="4234487"/>
            <a:ext cx="2969941" cy="2623512"/>
          </a:xfrm>
          <a:prstGeom prst="rect">
            <a:avLst/>
          </a:prstGeom>
          <a:noFill/>
          <a:ln>
            <a:noFill/>
          </a:ln>
        </p:spPr>
        <p:txBody>
          <a:bodyPr anchorCtr="0" anchor="t" bIns="45700" lIns="91425" rIns="91425" tIns="45700">
            <a:noAutofit/>
          </a:bodyPr>
          <a:lstStyle/>
          <a:p>
            <a:pPr indent="-507" lvl="0" marL="64008" marR="0" rtl="0" algn="l">
              <a:spcBef>
                <a:spcPts val="0"/>
              </a:spcBef>
              <a:buClr>
                <a:schemeClr val="accent3"/>
              </a:buClr>
              <a:buSzPct val="25000"/>
              <a:buFont typeface="Georgia"/>
              <a:buNone/>
            </a:pPr>
            <a:r>
              <a:rPr b="0" i="0" lang="en-US" sz="2400" u="none" cap="none" strike="noStrike">
                <a:solidFill>
                  <a:schemeClr val="accent2"/>
                </a:solidFill>
                <a:latin typeface="Calibri"/>
                <a:ea typeface="Calibri"/>
                <a:cs typeface="Calibri"/>
                <a:sym typeface="Calibri"/>
              </a:rPr>
              <a:t>Team Members:</a:t>
            </a:r>
          </a:p>
          <a:p>
            <a:pPr indent="-507" lvl="0" marL="6400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Lance Jensen</a:t>
            </a:r>
          </a:p>
          <a:p>
            <a:pPr indent="-507" lvl="0" marL="6400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Se Ge Jung</a:t>
            </a:r>
          </a:p>
          <a:p>
            <a:pPr indent="-507" lvl="0" marL="6400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Alex Karr</a:t>
            </a:r>
          </a:p>
          <a:p>
            <a:pPr indent="-507" lvl="0" marL="6400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Stephen Lander</a:t>
            </a:r>
          </a:p>
        </p:txBody>
      </p:sp>
      <p:sp>
        <p:nvSpPr>
          <p:cNvPr id="581" name="Shape 581"/>
          <p:cNvSpPr txBox="1"/>
          <p:nvPr>
            <p:ph type="ctrTitle"/>
          </p:nvPr>
        </p:nvSpPr>
        <p:spPr>
          <a:xfrm>
            <a:off x="7222274" y="2268074"/>
            <a:ext cx="4969725" cy="1470023"/>
          </a:xfrm>
          <a:prstGeom prst="rect">
            <a:avLst/>
          </a:prstGeom>
          <a:noFill/>
          <a:ln>
            <a:noFill/>
          </a:ln>
        </p:spPr>
        <p:txBody>
          <a:bodyPr anchorCtr="0" anchor="b" bIns="45700" lIns="91425" rIns="91425" tIns="45700">
            <a:noAutofit/>
          </a:bodyPr>
          <a:lstStyle/>
          <a:p>
            <a:pPr indent="0" lvl="0" marL="0" marR="0" rtl="0" algn="l">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Schultze-Eldersveld</a:t>
            </a:r>
          </a:p>
        </p:txBody>
      </p:sp>
      <p:pic>
        <p:nvPicPr>
          <p:cNvPr id="582" name="Shape 582"/>
          <p:cNvPicPr preferRelativeResize="0"/>
          <p:nvPr/>
        </p:nvPicPr>
        <p:blipFill rotWithShape="1">
          <a:blip r:embed="rId3">
            <a:alphaModFix/>
          </a:blip>
          <a:srcRect b="0" l="0" r="0" t="0"/>
          <a:stretch/>
        </p:blipFill>
        <p:spPr>
          <a:xfrm>
            <a:off x="553704" y="1514583"/>
            <a:ext cx="5929369" cy="4447028"/>
          </a:xfrm>
          <a:prstGeom prst="rect">
            <a:avLst/>
          </a:prstGeom>
          <a:noFill/>
          <a:ln>
            <a:noFill/>
          </a:ln>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7" name="Shape 587"/>
        <p:cNvGrpSpPr/>
        <p:nvPr/>
      </p:nvGrpSpPr>
      <p:grpSpPr>
        <a:xfrm>
          <a:off x="0" y="0"/>
          <a:ext cx="0" cy="0"/>
          <a:chOff x="0" y="0"/>
          <a:chExt cx="0" cy="0"/>
        </a:xfrm>
      </p:grpSpPr>
      <p:sp>
        <p:nvSpPr>
          <p:cNvPr id="588" name="Shape 588"/>
          <p:cNvSpPr txBox="1"/>
          <p:nvPr>
            <p:ph type="title"/>
          </p:nvPr>
        </p:nvSpPr>
        <p:spPr>
          <a:xfrm>
            <a:off x="609600" y="100505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1"/>
              </a:buClr>
              <a:buSzPct val="25000"/>
              <a:buFont typeface="Calibri"/>
              <a:buNone/>
            </a:pPr>
            <a:r>
              <a:rPr b="0" i="0" lang="en-US" sz="4000" u="none" cap="none" strike="noStrike">
                <a:solidFill>
                  <a:schemeClr val="lt1"/>
                </a:solidFill>
                <a:latin typeface="Calibri"/>
                <a:ea typeface="Calibri"/>
                <a:cs typeface="Calibri"/>
                <a:sym typeface="Calibri"/>
              </a:rPr>
              <a:t>Behavioral - Basement Key Card</a:t>
            </a:r>
          </a:p>
        </p:txBody>
      </p:sp>
      <p:pic>
        <p:nvPicPr>
          <p:cNvPr id="589" name="Shape 589"/>
          <p:cNvPicPr preferRelativeResize="0"/>
          <p:nvPr/>
        </p:nvPicPr>
        <p:blipFill rotWithShape="1">
          <a:blip r:embed="rId3">
            <a:alphaModFix/>
          </a:blip>
          <a:srcRect b="0" l="0" r="0" t="0"/>
          <a:stretch/>
        </p:blipFill>
        <p:spPr>
          <a:xfrm>
            <a:off x="1218274" y="2274151"/>
            <a:ext cx="4228800" cy="4170300"/>
          </a:xfrm>
          <a:prstGeom prst="rect">
            <a:avLst/>
          </a:prstGeom>
          <a:noFill/>
          <a:ln>
            <a:noFill/>
          </a:ln>
        </p:spPr>
      </p:pic>
      <p:sp>
        <p:nvSpPr>
          <p:cNvPr id="590" name="Shape 590"/>
          <p:cNvSpPr txBox="1"/>
          <p:nvPr/>
        </p:nvSpPr>
        <p:spPr>
          <a:xfrm>
            <a:off x="1617874" y="6444400"/>
            <a:ext cx="8130600" cy="307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900" u="none" cap="none" strike="noStrike">
                <a:solidFill>
                  <a:schemeClr val="lt1"/>
                </a:solidFill>
                <a:latin typeface="Calibri"/>
                <a:ea typeface="Calibri"/>
                <a:cs typeface="Calibri"/>
                <a:sym typeface="Calibri"/>
              </a:rPr>
              <a:t>http://www.capitalelectricalsupply.com/WATT-STOPPER-HS-150-W-HS-Series-Card</a:t>
            </a:r>
          </a:p>
        </p:txBody>
      </p:sp>
      <p:pic>
        <p:nvPicPr>
          <p:cNvPr id="591" name="Shape 591"/>
          <p:cNvPicPr preferRelativeResize="0"/>
          <p:nvPr/>
        </p:nvPicPr>
        <p:blipFill rotWithShape="1">
          <a:blip r:embed="rId4">
            <a:alphaModFix/>
          </a:blip>
          <a:srcRect b="0" l="20122" r="19647" t="2190"/>
          <a:stretch/>
        </p:blipFill>
        <p:spPr>
          <a:xfrm>
            <a:off x="6388175" y="2978676"/>
            <a:ext cx="4585098" cy="3108000"/>
          </a:xfrm>
          <a:prstGeom prst="rect">
            <a:avLst/>
          </a:prstGeom>
          <a:noFill/>
          <a:ln>
            <a:noFill/>
          </a:ln>
        </p:spPr>
      </p:pic>
      <p:sp>
        <p:nvSpPr>
          <p:cNvPr id="592" name="Shape 592"/>
          <p:cNvSpPr txBox="1"/>
          <p:nvPr/>
        </p:nvSpPr>
        <p:spPr>
          <a:xfrm>
            <a:off x="6709375" y="6086675"/>
            <a:ext cx="4317899" cy="307800"/>
          </a:xfrm>
          <a:prstGeom prst="rect">
            <a:avLst/>
          </a:prstGeom>
          <a:noFill/>
          <a:ln>
            <a:noFill/>
          </a:ln>
        </p:spPr>
        <p:txBody>
          <a:bodyPr anchorCtr="0" anchor="ctr" bIns="91425" lIns="91425" rIns="91425" tIns="91425">
            <a:noAutofit/>
          </a:bodyPr>
          <a:lstStyle/>
          <a:p>
            <a:pPr lvl="0" rtl="0">
              <a:spcBef>
                <a:spcPts val="0"/>
              </a:spcBef>
              <a:buNone/>
            </a:pPr>
            <a:r>
              <a:rPr lang="en-US" sz="900">
                <a:solidFill>
                  <a:srgbClr val="FFFFFF"/>
                </a:solidFill>
              </a:rPr>
              <a:t>https://www.calvin.edu/dotAsset/e93efeff-3daf-4848-8c98-461368e36c18.jpg</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7" name="Shape 597"/>
        <p:cNvGrpSpPr/>
        <p:nvPr/>
      </p:nvGrpSpPr>
      <p:grpSpPr>
        <a:xfrm>
          <a:off x="0" y="0"/>
          <a:ext cx="0" cy="0"/>
          <a:chOff x="0" y="0"/>
          <a:chExt cx="0" cy="0"/>
        </a:xfrm>
      </p:grpSpPr>
      <p:sp>
        <p:nvSpPr>
          <p:cNvPr id="598" name="Shape 598"/>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1"/>
              </a:buClr>
              <a:buSzPct val="25000"/>
              <a:buFont typeface="Calibri"/>
              <a:buNone/>
            </a:pPr>
            <a:r>
              <a:rPr b="0" i="0" lang="en-US" sz="4000" u="none" cap="none" strike="noStrike">
                <a:solidFill>
                  <a:schemeClr val="lt1"/>
                </a:solidFill>
                <a:latin typeface="Calibri"/>
                <a:ea typeface="Calibri"/>
                <a:cs typeface="Calibri"/>
                <a:sym typeface="Calibri"/>
              </a:rPr>
              <a:t>Revolving Door – MIT Study</a:t>
            </a:r>
          </a:p>
        </p:txBody>
      </p:sp>
      <p:sp>
        <p:nvSpPr>
          <p:cNvPr id="599" name="Shape 599"/>
          <p:cNvSpPr/>
          <p:nvPr/>
        </p:nvSpPr>
        <p:spPr>
          <a:xfrm>
            <a:off x="724650" y="5885800"/>
            <a:ext cx="4447799" cy="4437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900" u="none" cap="none" strike="noStrike">
                <a:solidFill>
                  <a:schemeClr val="lt1"/>
                </a:solidFill>
                <a:latin typeface="Calibri"/>
                <a:ea typeface="Calibri"/>
                <a:cs typeface="Calibri"/>
                <a:sym typeface="Calibri"/>
              </a:rPr>
              <a:t>http://www.smalldisruptions.com/images/revolvingdoors/4_door_signs</a:t>
            </a:r>
          </a:p>
        </p:txBody>
      </p:sp>
      <p:pic>
        <p:nvPicPr>
          <p:cNvPr id="600" name="Shape 600"/>
          <p:cNvPicPr preferRelativeResize="0"/>
          <p:nvPr/>
        </p:nvPicPr>
        <p:blipFill rotWithShape="1">
          <a:blip r:embed="rId3">
            <a:alphaModFix/>
          </a:blip>
          <a:srcRect b="0" l="0" r="33612" t="0"/>
          <a:stretch/>
        </p:blipFill>
        <p:spPr>
          <a:xfrm>
            <a:off x="380999" y="2644900"/>
            <a:ext cx="4447799" cy="3240899"/>
          </a:xfrm>
          <a:prstGeom prst="rect">
            <a:avLst/>
          </a:prstGeom>
          <a:noFill/>
          <a:ln>
            <a:noFill/>
          </a:ln>
        </p:spPr>
      </p:pic>
      <p:pic>
        <p:nvPicPr>
          <p:cNvPr id="601" name="Shape 601"/>
          <p:cNvPicPr preferRelativeResize="0"/>
          <p:nvPr/>
        </p:nvPicPr>
        <p:blipFill>
          <a:blip r:embed="rId4">
            <a:alphaModFix/>
          </a:blip>
          <a:stretch>
            <a:fillRect/>
          </a:stretch>
        </p:blipFill>
        <p:spPr>
          <a:xfrm>
            <a:off x="5774125" y="2209800"/>
            <a:ext cx="5808274" cy="3888500"/>
          </a:xfrm>
          <a:prstGeom prst="rect">
            <a:avLst/>
          </a:prstGeom>
          <a:noFill/>
          <a:ln>
            <a:noFill/>
          </a:ln>
        </p:spPr>
      </p:pic>
      <p:sp>
        <p:nvSpPr>
          <p:cNvPr id="602" name="Shape 602"/>
          <p:cNvSpPr/>
          <p:nvPr/>
        </p:nvSpPr>
        <p:spPr>
          <a:xfrm>
            <a:off x="6481362" y="6098300"/>
            <a:ext cx="4393799" cy="307800"/>
          </a:xfrm>
          <a:prstGeom prst="rect">
            <a:avLst/>
          </a:prstGeom>
          <a:noFill/>
          <a:ln>
            <a:noFill/>
          </a:ln>
        </p:spPr>
        <p:txBody>
          <a:bodyPr anchorCtr="0" anchor="t" bIns="45700" lIns="91425" rIns="91425" tIns="45700">
            <a:noAutofit/>
          </a:bodyPr>
          <a:lstStyle/>
          <a:p>
            <a:pPr lvl="0" rtl="0">
              <a:lnSpc>
                <a:spcPct val="115000"/>
              </a:lnSpc>
              <a:spcBef>
                <a:spcPts val="0"/>
              </a:spcBef>
              <a:buClr>
                <a:schemeClr val="dk1"/>
              </a:buClr>
              <a:buSzPct val="122222"/>
              <a:buFont typeface="Arial"/>
              <a:buNone/>
            </a:pPr>
            <a:r>
              <a:rPr lang="en-US" sz="900">
                <a:solidFill>
                  <a:srgbClr val="E2DFCC"/>
                </a:solidFill>
                <a:latin typeface="Calibri"/>
                <a:ea typeface="Calibri"/>
                <a:cs typeface="Calibri"/>
                <a:sym typeface="Calibri"/>
              </a:rPr>
              <a:t>http://jnewtonenterprises.com/projects</a:t>
            </a:r>
          </a:p>
          <a:p>
            <a:pPr indent="0" lvl="0" marL="0" marR="0" rtl="0" algn="l">
              <a:spcBef>
                <a:spcPts val="0"/>
              </a:spcBef>
              <a:buNone/>
            </a:pPr>
            <a:r>
              <a:t/>
            </a:r>
            <a:endParaRPr sz="1800">
              <a:solidFill>
                <a:schemeClr val="lt1"/>
              </a:solidFill>
              <a:latin typeface="Calibri"/>
              <a:ea typeface="Calibri"/>
              <a:cs typeface="Calibri"/>
              <a:sym typeface="Calibri"/>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pic>
        <p:nvPicPr>
          <p:cNvPr id="140" name="Shape 140"/>
          <p:cNvPicPr preferRelativeResize="0"/>
          <p:nvPr/>
        </p:nvPicPr>
        <p:blipFill rotWithShape="1">
          <a:blip r:embed="rId3">
            <a:alphaModFix/>
          </a:blip>
          <a:srcRect b="0" l="0" r="0" t="0"/>
          <a:stretch/>
        </p:blipFill>
        <p:spPr>
          <a:xfrm>
            <a:off x="8155035" y="3912723"/>
            <a:ext cx="3728173" cy="2286000"/>
          </a:xfrm>
          <a:prstGeom prst="rect">
            <a:avLst/>
          </a:prstGeom>
          <a:noFill/>
          <a:ln>
            <a:noFill/>
          </a:ln>
        </p:spPr>
      </p:pic>
      <p:pic>
        <p:nvPicPr>
          <p:cNvPr id="141" name="Shape 141"/>
          <p:cNvPicPr preferRelativeResize="0"/>
          <p:nvPr/>
        </p:nvPicPr>
        <p:blipFill rotWithShape="1">
          <a:blip r:embed="rId4">
            <a:alphaModFix/>
          </a:blip>
          <a:srcRect b="0" l="0" r="0" t="0"/>
          <a:stretch/>
        </p:blipFill>
        <p:spPr>
          <a:xfrm>
            <a:off x="8106175" y="872203"/>
            <a:ext cx="3751386" cy="2286000"/>
          </a:xfrm>
          <a:prstGeom prst="rect">
            <a:avLst/>
          </a:prstGeom>
          <a:noFill/>
          <a:ln>
            <a:noFill/>
          </a:ln>
        </p:spPr>
      </p:pic>
      <p:pic>
        <p:nvPicPr>
          <p:cNvPr id="142" name="Shape 142"/>
          <p:cNvPicPr preferRelativeResize="0"/>
          <p:nvPr/>
        </p:nvPicPr>
        <p:blipFill rotWithShape="1">
          <a:blip r:embed="rId5">
            <a:alphaModFix/>
          </a:blip>
          <a:srcRect b="0" l="0" r="0" t="0"/>
          <a:stretch/>
        </p:blipFill>
        <p:spPr>
          <a:xfrm>
            <a:off x="198760" y="732239"/>
            <a:ext cx="3766533" cy="2286000"/>
          </a:xfrm>
          <a:prstGeom prst="rect">
            <a:avLst/>
          </a:prstGeom>
          <a:noFill/>
          <a:ln>
            <a:noFill/>
          </a:ln>
        </p:spPr>
      </p:pic>
      <p:pic>
        <p:nvPicPr>
          <p:cNvPr id="143" name="Shape 143"/>
          <p:cNvPicPr preferRelativeResize="0"/>
          <p:nvPr/>
        </p:nvPicPr>
        <p:blipFill rotWithShape="1">
          <a:blip r:embed="rId6">
            <a:alphaModFix/>
          </a:blip>
          <a:srcRect b="0" l="0" r="0" t="0"/>
          <a:stretch/>
        </p:blipFill>
        <p:spPr>
          <a:xfrm>
            <a:off x="198760" y="3848532"/>
            <a:ext cx="3636167" cy="2286000"/>
          </a:xfrm>
          <a:prstGeom prst="rect">
            <a:avLst/>
          </a:prstGeom>
          <a:noFill/>
          <a:ln>
            <a:noFill/>
          </a:ln>
        </p:spPr>
      </p:pic>
      <p:sp>
        <p:nvSpPr>
          <p:cNvPr id="144" name="Shape 144"/>
          <p:cNvSpPr txBox="1"/>
          <p:nvPr/>
        </p:nvSpPr>
        <p:spPr>
          <a:xfrm>
            <a:off x="4664519" y="4795223"/>
            <a:ext cx="2612064" cy="659277"/>
          </a:xfrm>
          <a:prstGeom prst="rect">
            <a:avLst/>
          </a:prstGeom>
          <a:noFill/>
          <a:ln>
            <a:noFill/>
          </a:ln>
        </p:spPr>
        <p:txBody>
          <a:bodyPr anchorCtr="0" anchor="t" bIns="45700" lIns="91425" rIns="91425" tIns="45700">
            <a:noAutofit/>
          </a:bodyPr>
          <a:lstStyle/>
          <a:p>
            <a:pPr indent="-8128" lvl="0" marL="109728" marR="0" rtl="0" algn="ctr">
              <a:spcBef>
                <a:spcPts val="0"/>
              </a:spcBef>
              <a:buClr>
                <a:schemeClr val="accent3"/>
              </a:buClr>
              <a:buSzPct val="25000"/>
              <a:buFont typeface="Georgia"/>
              <a:buNone/>
            </a:pPr>
            <a:r>
              <a:rPr b="0" i="0" lang="en-US" sz="3600" u="none" cap="none" strike="noStrike">
                <a:solidFill>
                  <a:schemeClr val="lt2"/>
                </a:solidFill>
                <a:latin typeface="Calibri"/>
                <a:ea typeface="Calibri"/>
                <a:cs typeface="Calibri"/>
                <a:sym typeface="Calibri"/>
              </a:rPr>
              <a:t>CFAC</a:t>
            </a:r>
          </a:p>
        </p:txBody>
      </p:sp>
      <p:sp>
        <p:nvSpPr>
          <p:cNvPr id="145" name="Shape 145"/>
          <p:cNvSpPr txBox="1"/>
          <p:nvPr/>
        </p:nvSpPr>
        <p:spPr>
          <a:xfrm>
            <a:off x="8645514" y="6198723"/>
            <a:ext cx="2612064" cy="659277"/>
          </a:xfrm>
          <a:prstGeom prst="rect">
            <a:avLst/>
          </a:prstGeom>
          <a:noFill/>
          <a:ln>
            <a:noFill/>
          </a:ln>
        </p:spPr>
        <p:txBody>
          <a:bodyPr anchorCtr="0" anchor="t" bIns="45700" lIns="91425" rIns="91425" tIns="45700">
            <a:noAutofit/>
          </a:bodyPr>
          <a:lstStyle/>
          <a:p>
            <a:pPr indent="-8128" lvl="0" marL="109728" marR="0" rtl="0" algn="ctr">
              <a:spcBef>
                <a:spcPts val="0"/>
              </a:spcBef>
              <a:buClr>
                <a:schemeClr val="accent3"/>
              </a:buClr>
              <a:buSzPct val="25000"/>
              <a:buFont typeface="Georgia"/>
              <a:buNone/>
            </a:pPr>
            <a:r>
              <a:rPr b="0" i="0" lang="en-US" sz="3600" u="none" cap="none" strike="noStrike">
                <a:solidFill>
                  <a:schemeClr val="lt2"/>
                </a:solidFill>
                <a:latin typeface="Calibri"/>
                <a:ea typeface="Calibri"/>
                <a:cs typeface="Calibri"/>
                <a:sym typeface="Calibri"/>
              </a:rPr>
              <a:t>KHvR</a:t>
            </a:r>
          </a:p>
        </p:txBody>
      </p:sp>
      <p:sp>
        <p:nvSpPr>
          <p:cNvPr id="146" name="Shape 146"/>
          <p:cNvSpPr txBox="1"/>
          <p:nvPr/>
        </p:nvSpPr>
        <p:spPr>
          <a:xfrm>
            <a:off x="8106175" y="3110297"/>
            <a:ext cx="3766533" cy="659277"/>
          </a:xfrm>
          <a:prstGeom prst="rect">
            <a:avLst/>
          </a:prstGeom>
          <a:noFill/>
          <a:ln>
            <a:noFill/>
          </a:ln>
        </p:spPr>
        <p:txBody>
          <a:bodyPr anchorCtr="0" anchor="t" bIns="45700" lIns="91425" rIns="91425" tIns="45700">
            <a:noAutofit/>
          </a:bodyPr>
          <a:lstStyle/>
          <a:p>
            <a:pPr indent="-8128" lvl="0" marL="109728" marR="0" rtl="0" algn="ctr">
              <a:spcBef>
                <a:spcPts val="0"/>
              </a:spcBef>
              <a:buClr>
                <a:schemeClr val="accent3"/>
              </a:buClr>
              <a:buSzPct val="25000"/>
              <a:buFont typeface="Georgia"/>
              <a:buNone/>
            </a:pPr>
            <a:r>
              <a:rPr b="0" i="0" lang="en-US" sz="3600" u="none" cap="none" strike="noStrike">
                <a:solidFill>
                  <a:schemeClr val="lt2"/>
                </a:solidFill>
                <a:latin typeface="Calibri"/>
                <a:ea typeface="Calibri"/>
                <a:cs typeface="Calibri"/>
                <a:sym typeface="Calibri"/>
              </a:rPr>
              <a:t>Science Complex</a:t>
            </a:r>
          </a:p>
        </p:txBody>
      </p:sp>
      <p:sp>
        <p:nvSpPr>
          <p:cNvPr id="147" name="Shape 147"/>
          <p:cNvSpPr txBox="1"/>
          <p:nvPr/>
        </p:nvSpPr>
        <p:spPr>
          <a:xfrm>
            <a:off x="198761" y="6077282"/>
            <a:ext cx="3660598" cy="659277"/>
          </a:xfrm>
          <a:prstGeom prst="rect">
            <a:avLst/>
          </a:prstGeom>
          <a:noFill/>
          <a:ln>
            <a:noFill/>
          </a:ln>
        </p:spPr>
        <p:txBody>
          <a:bodyPr anchorCtr="0" anchor="t" bIns="45700" lIns="91425" rIns="91425" tIns="45700">
            <a:noAutofit/>
          </a:bodyPr>
          <a:lstStyle/>
          <a:p>
            <a:pPr indent="-8128" lvl="0" marL="109728" marR="0" rtl="0" algn="ctr">
              <a:spcBef>
                <a:spcPts val="0"/>
              </a:spcBef>
              <a:buClr>
                <a:schemeClr val="accent3"/>
              </a:buClr>
              <a:buSzPct val="25000"/>
              <a:buFont typeface="Georgia"/>
              <a:buNone/>
            </a:pPr>
            <a:r>
              <a:rPr b="0" i="0" lang="en-US" sz="3600" u="none" cap="none" strike="noStrike">
                <a:solidFill>
                  <a:schemeClr val="lt2"/>
                </a:solidFill>
                <a:latin typeface="Calibri"/>
                <a:ea typeface="Calibri"/>
                <a:cs typeface="Calibri"/>
                <a:sym typeface="Calibri"/>
              </a:rPr>
              <a:t>Spoelhof Complex</a:t>
            </a:r>
          </a:p>
        </p:txBody>
      </p:sp>
      <p:sp>
        <p:nvSpPr>
          <p:cNvPr id="148" name="Shape 148"/>
          <p:cNvSpPr txBox="1"/>
          <p:nvPr/>
        </p:nvSpPr>
        <p:spPr>
          <a:xfrm>
            <a:off x="768420" y="2960990"/>
            <a:ext cx="2612064" cy="659277"/>
          </a:xfrm>
          <a:prstGeom prst="rect">
            <a:avLst/>
          </a:prstGeom>
          <a:noFill/>
          <a:ln>
            <a:noFill/>
          </a:ln>
        </p:spPr>
        <p:txBody>
          <a:bodyPr anchorCtr="0" anchor="t" bIns="45700" lIns="91425" rIns="91425" tIns="45700">
            <a:noAutofit/>
          </a:bodyPr>
          <a:lstStyle/>
          <a:p>
            <a:pPr indent="-8128" lvl="0" marL="109728" marR="0" rtl="0" algn="ctr">
              <a:spcBef>
                <a:spcPts val="0"/>
              </a:spcBef>
              <a:buClr>
                <a:schemeClr val="accent3"/>
              </a:buClr>
              <a:buSzPct val="25000"/>
              <a:buFont typeface="Georgia"/>
              <a:buNone/>
            </a:pPr>
            <a:r>
              <a:rPr b="0" i="0" lang="en-US" sz="3600" u="none" cap="none" strike="noStrike">
                <a:solidFill>
                  <a:schemeClr val="lt2"/>
                </a:solidFill>
                <a:latin typeface="Calibri"/>
                <a:ea typeface="Calibri"/>
                <a:cs typeface="Calibri"/>
                <a:sym typeface="Calibri"/>
              </a:rPr>
              <a:t>SE</a:t>
            </a:r>
          </a:p>
        </p:txBody>
      </p:sp>
      <p:pic>
        <p:nvPicPr>
          <p:cNvPr id="149" name="Shape 149"/>
          <p:cNvPicPr preferRelativeResize="0"/>
          <p:nvPr/>
        </p:nvPicPr>
        <p:blipFill rotWithShape="1">
          <a:blip r:embed="rId7">
            <a:alphaModFix/>
          </a:blip>
          <a:srcRect b="0" l="4011" r="3141" t="0"/>
          <a:stretch/>
        </p:blipFill>
        <p:spPr>
          <a:xfrm>
            <a:off x="4120525" y="2509224"/>
            <a:ext cx="3773347" cy="2286000"/>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6" name="Shape 606"/>
        <p:cNvGrpSpPr/>
        <p:nvPr/>
      </p:nvGrpSpPr>
      <p:grpSpPr>
        <a:xfrm>
          <a:off x="0" y="0"/>
          <a:ext cx="0" cy="0"/>
          <a:chOff x="0" y="0"/>
          <a:chExt cx="0" cy="0"/>
        </a:xfrm>
      </p:grpSpPr>
      <p:sp>
        <p:nvSpPr>
          <p:cNvPr id="607" name="Shape 607"/>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lvl="0" rtl="0">
              <a:spcBef>
                <a:spcPts val="0"/>
              </a:spcBef>
              <a:buClr>
                <a:schemeClr val="lt1"/>
              </a:buClr>
              <a:buSzPct val="25000"/>
              <a:buFont typeface="Calibri"/>
              <a:buNone/>
            </a:pPr>
            <a:r>
              <a:rPr lang="en-US">
                <a:solidFill>
                  <a:schemeClr val="lt1"/>
                </a:solidFill>
              </a:rPr>
              <a:t>SE Savings Opportunities</a:t>
            </a:r>
          </a:p>
        </p:txBody>
      </p:sp>
      <p:graphicFrame>
        <p:nvGraphicFramePr>
          <p:cNvPr id="608" name="Shape 608"/>
          <p:cNvGraphicFramePr/>
          <p:nvPr/>
        </p:nvGraphicFramePr>
        <p:xfrm>
          <a:off x="767443" y="2129665"/>
          <a:ext cx="3000000" cy="3000000"/>
        </p:xfrm>
        <a:graphic>
          <a:graphicData uri="http://schemas.openxmlformats.org/drawingml/2006/table">
            <a:tbl>
              <a:tblPr bandRow="1" firstRow="1">
                <a:noFill/>
                <a:tableStyleId>{F48BE0B2-8199-4F3C-B522-B95DE06C32AA}</a:tableStyleId>
              </a:tblPr>
              <a:tblGrid>
                <a:gridCol w="2797100"/>
                <a:gridCol w="1465750"/>
                <a:gridCol w="2131425"/>
                <a:gridCol w="2131425"/>
                <a:gridCol w="2131425"/>
              </a:tblGrid>
              <a:tr h="370850">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Project</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Initial Cost</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Rebate</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Annual Savings</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Payback Period</a:t>
                      </a:r>
                    </a:p>
                  </a:txBody>
                  <a:tcPr marT="91425" marB="91425" marR="91425" marL="91425" anchor="ctr"/>
                </a:tc>
              </a:tr>
              <a:tr h="370850">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Lighting -</a:t>
                      </a:r>
                      <a:r>
                        <a:rPr lang="en-US" sz="1800">
                          <a:solidFill>
                            <a:srgbClr val="3F3F3F"/>
                          </a:solidFill>
                        </a:rPr>
                        <a:t> Delamping</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$ 56,835</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$ 8,870 </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$ 10,894 </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a:solidFill>
                            <a:srgbClr val="3F3F3F"/>
                          </a:solidFill>
                        </a:rPr>
                        <a:t>4.40 </a:t>
                      </a:r>
                      <a:r>
                        <a:rPr lang="en-US" sz="1800" u="none" cap="none" strike="noStrike">
                          <a:solidFill>
                            <a:srgbClr val="3F3F3F"/>
                          </a:solidFill>
                        </a:rPr>
                        <a:t>years</a:t>
                      </a:r>
                    </a:p>
                  </a:txBody>
                  <a:tcPr marT="91425" marB="91425" marR="91425" marL="91425" anchor="ctr"/>
                </a:tc>
              </a:tr>
              <a:tr h="370850">
                <a:tc>
                  <a:txBody>
                    <a:bodyPr>
                      <a:noAutofit/>
                    </a:bodyPr>
                    <a:lstStyle/>
                    <a:p>
                      <a:pPr indent="0" lvl="0" marL="0" marR="0" rtl="0" algn="ctr">
                        <a:spcBef>
                          <a:spcPts val="0"/>
                        </a:spcBef>
                        <a:buClr>
                          <a:srgbClr val="3F3F3F"/>
                        </a:buClr>
                        <a:buSzPct val="25000"/>
                        <a:buFont typeface="Calibri"/>
                        <a:buNone/>
                      </a:pPr>
                      <a:r>
                        <a:rPr lang="en-US" sz="1800">
                          <a:solidFill>
                            <a:srgbClr val="3F3F3F"/>
                          </a:solidFill>
                        </a:rPr>
                        <a:t>Windows - </a:t>
                      </a:r>
                      <a:r>
                        <a:rPr lang="en-US" sz="1800" u="none" cap="none" strike="noStrike">
                          <a:solidFill>
                            <a:srgbClr val="3F3F3F"/>
                          </a:solidFill>
                        </a:rPr>
                        <a:t>Reflective Coating</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$ 4,746 </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$ 896 </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$ 1,843 </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a:solidFill>
                            <a:srgbClr val="3F3F3F"/>
                          </a:solidFill>
                        </a:rPr>
                        <a:t>2.09 </a:t>
                      </a:r>
                      <a:r>
                        <a:rPr lang="en-US" sz="1800" u="none" cap="none" strike="noStrike">
                          <a:solidFill>
                            <a:srgbClr val="3F3F3F"/>
                          </a:solidFill>
                        </a:rPr>
                        <a:t>years</a:t>
                      </a:r>
                    </a:p>
                  </a:txBody>
                  <a:tcPr marT="91425" marB="91425" marR="91425" marL="91425" anchor="ctr"/>
                </a:tc>
              </a:tr>
              <a:tr h="370850">
                <a:tc>
                  <a:txBody>
                    <a:bodyPr>
                      <a:noAutofit/>
                    </a:bodyPr>
                    <a:lstStyle/>
                    <a:p>
                      <a:pPr lvl="0" rtl="0" algn="ctr">
                        <a:spcBef>
                          <a:spcPts val="0"/>
                        </a:spcBef>
                        <a:buClr>
                          <a:schemeClr val="dk1"/>
                        </a:buClr>
                        <a:buSzPct val="61111"/>
                        <a:buFont typeface="Arial"/>
                        <a:buNone/>
                      </a:pPr>
                      <a:r>
                        <a:rPr lang="en-US" sz="1800">
                          <a:solidFill>
                            <a:srgbClr val="3F3F3F"/>
                          </a:solidFill>
                        </a:rPr>
                        <a:t>Behavioral - Shower Time Reduction</a:t>
                      </a:r>
                    </a:p>
                  </a:txBody>
                  <a:tcPr marT="91425" marB="91425" marR="91425" marL="91425" anchor="ctr"/>
                </a:tc>
                <a:tc>
                  <a:txBody>
                    <a:bodyPr>
                      <a:noAutofit/>
                    </a:bodyPr>
                    <a:lstStyle/>
                    <a:p>
                      <a:pPr lvl="0" rtl="0" algn="ctr">
                        <a:spcBef>
                          <a:spcPts val="0"/>
                        </a:spcBef>
                        <a:buClr>
                          <a:schemeClr val="dk1"/>
                        </a:buClr>
                        <a:buSzPct val="61111"/>
                        <a:buFont typeface="Arial"/>
                        <a:buNone/>
                      </a:pPr>
                      <a:r>
                        <a:rPr lang="en-US" sz="1800">
                          <a:solidFill>
                            <a:srgbClr val="3F3F3F"/>
                          </a:solidFill>
                        </a:rPr>
                        <a:t>$ 320</a:t>
                      </a:r>
                    </a:p>
                  </a:txBody>
                  <a:tcPr marT="91425" marB="91425" marR="91425" marL="91425" anchor="ctr"/>
                </a:tc>
                <a:tc>
                  <a:txBody>
                    <a:bodyPr>
                      <a:noAutofit/>
                    </a:bodyPr>
                    <a:lstStyle/>
                    <a:p>
                      <a:pPr lvl="0" rtl="0" algn="ctr">
                        <a:spcBef>
                          <a:spcPts val="0"/>
                        </a:spcBef>
                        <a:buClr>
                          <a:schemeClr val="dk1"/>
                        </a:buClr>
                        <a:buSzPct val="61111"/>
                        <a:buFont typeface="Arial"/>
                        <a:buNone/>
                      </a:pPr>
                      <a:r>
                        <a:rPr lang="en-US" sz="1800">
                          <a:solidFill>
                            <a:srgbClr val="3F3F3F"/>
                          </a:solidFill>
                        </a:rPr>
                        <a:t>$ 0</a:t>
                      </a:r>
                    </a:p>
                  </a:txBody>
                  <a:tcPr marT="91425" marB="91425" marR="91425" marL="91425" anchor="ctr"/>
                </a:tc>
                <a:tc>
                  <a:txBody>
                    <a:bodyPr>
                      <a:noAutofit/>
                    </a:bodyPr>
                    <a:lstStyle/>
                    <a:p>
                      <a:pPr lvl="0" rtl="0" algn="ctr">
                        <a:spcBef>
                          <a:spcPts val="0"/>
                        </a:spcBef>
                        <a:buClr>
                          <a:schemeClr val="dk1"/>
                        </a:buClr>
                        <a:buSzPct val="61111"/>
                        <a:buFont typeface="Arial"/>
                        <a:buNone/>
                      </a:pPr>
                      <a:r>
                        <a:rPr lang="en-US" sz="1800">
                          <a:solidFill>
                            <a:srgbClr val="3F3F3F"/>
                          </a:solidFill>
                        </a:rPr>
                        <a:t>$ 409</a:t>
                      </a:r>
                    </a:p>
                  </a:txBody>
                  <a:tcPr marT="91425" marB="91425" marR="91425" marL="91425" anchor="ctr"/>
                </a:tc>
                <a:tc>
                  <a:txBody>
                    <a:bodyPr>
                      <a:noAutofit/>
                    </a:bodyPr>
                    <a:lstStyle/>
                    <a:p>
                      <a:pPr lvl="0" rtl="0" algn="ctr">
                        <a:spcBef>
                          <a:spcPts val="0"/>
                        </a:spcBef>
                        <a:buClr>
                          <a:schemeClr val="dk1"/>
                        </a:buClr>
                        <a:buSzPct val="61111"/>
                        <a:buFont typeface="Arial"/>
                        <a:buNone/>
                      </a:pPr>
                      <a:r>
                        <a:rPr lang="en-US" sz="1800">
                          <a:solidFill>
                            <a:srgbClr val="3F3F3F"/>
                          </a:solidFill>
                        </a:rPr>
                        <a:t>0.78 years</a:t>
                      </a:r>
                    </a:p>
                  </a:txBody>
                  <a:tcPr marT="91425" marB="91425" marR="91425" marL="91425" anchor="ctr"/>
                </a:tc>
              </a:tr>
              <a:tr h="370850">
                <a:tc>
                  <a:txBody>
                    <a:bodyPr>
                      <a:noAutofit/>
                    </a:bodyPr>
                    <a:lstStyle/>
                    <a:p>
                      <a:pPr indent="0" lvl="0" marL="0" marR="0" rtl="0" algn="ctr">
                        <a:spcBef>
                          <a:spcPts val="0"/>
                        </a:spcBef>
                        <a:buClr>
                          <a:srgbClr val="3F3F3F"/>
                        </a:buClr>
                        <a:buSzPct val="25000"/>
                        <a:buFont typeface="Calibri"/>
                        <a:buNone/>
                      </a:pPr>
                      <a:r>
                        <a:rPr lang="en-US" sz="1800">
                          <a:solidFill>
                            <a:srgbClr val="3F3F3F"/>
                          </a:solidFill>
                        </a:rPr>
                        <a:t>ID Card Basement </a:t>
                      </a:r>
                    </a:p>
                    <a:p>
                      <a:pPr indent="0" lvl="0" marL="0" marR="0" rtl="0" algn="ctr">
                        <a:spcBef>
                          <a:spcPts val="0"/>
                        </a:spcBef>
                        <a:buClr>
                          <a:srgbClr val="3F3F3F"/>
                        </a:buClr>
                        <a:buSzPct val="25000"/>
                        <a:buFont typeface="Calibri"/>
                        <a:buNone/>
                      </a:pPr>
                      <a:r>
                        <a:rPr lang="en-US" sz="1800">
                          <a:solidFill>
                            <a:srgbClr val="3F3F3F"/>
                          </a:solidFill>
                        </a:rPr>
                        <a:t>Lighting Switch</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a:t>
                      </a:r>
                      <a:r>
                        <a:rPr lang="en-US" sz="1800">
                          <a:solidFill>
                            <a:srgbClr val="3F3F3F"/>
                          </a:solidFill>
                        </a:rPr>
                        <a:t>280</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a:t>
                      </a:r>
                      <a:r>
                        <a:rPr lang="en-US" sz="1800">
                          <a:solidFill>
                            <a:srgbClr val="3F3F3F"/>
                          </a:solidFill>
                        </a:rPr>
                        <a:t>175</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$ 1,</a:t>
                      </a:r>
                      <a:r>
                        <a:rPr lang="en-US" sz="1800">
                          <a:solidFill>
                            <a:srgbClr val="3F3F3F"/>
                          </a:solidFill>
                        </a:rPr>
                        <a:t>036</a:t>
                      </a:r>
                      <a:r>
                        <a:rPr lang="en-US" sz="1800" u="none" cap="none" strike="noStrike">
                          <a:solidFill>
                            <a:srgbClr val="3F3F3F"/>
                          </a:solidFill>
                        </a:rPr>
                        <a:t> </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a:solidFill>
                            <a:srgbClr val="3F3F3F"/>
                          </a:solidFill>
                        </a:rPr>
                        <a:t>0.10 </a:t>
                      </a:r>
                      <a:r>
                        <a:rPr lang="en-US" sz="1800" u="none" cap="none" strike="noStrike">
                          <a:solidFill>
                            <a:srgbClr val="3F3F3F"/>
                          </a:solidFill>
                        </a:rPr>
                        <a:t>years</a:t>
                      </a:r>
                    </a:p>
                  </a:txBody>
                  <a:tcPr marT="91425" marB="91425" marR="91425" marL="91425" anchor="ctr"/>
                </a:tc>
              </a:tr>
              <a:tr h="370850">
                <a:tc>
                  <a:txBody>
                    <a:bodyPr>
                      <a:noAutofit/>
                    </a:bodyPr>
                    <a:lstStyle/>
                    <a:p>
                      <a:pPr indent="0" lvl="0" marL="0" marR="0" rtl="0" algn="ctr">
                        <a:spcBef>
                          <a:spcPts val="0"/>
                        </a:spcBef>
                        <a:buNone/>
                      </a:pPr>
                      <a:r>
                        <a:rPr lang="en-US" sz="1800">
                          <a:solidFill>
                            <a:srgbClr val="3F3F3F"/>
                          </a:solidFill>
                        </a:rPr>
                        <a:t>Revolving Main Door</a:t>
                      </a:r>
                    </a:p>
                  </a:txBody>
                  <a:tcPr marT="91425" marB="91425" marR="91425" marL="91425" anchor="ctr"/>
                </a:tc>
                <a:tc>
                  <a:txBody>
                    <a:bodyPr>
                      <a:noAutofit/>
                    </a:bodyPr>
                    <a:lstStyle/>
                    <a:p>
                      <a:pPr indent="0" lvl="0" marL="0" marR="0" rtl="0" algn="ctr">
                        <a:spcBef>
                          <a:spcPts val="0"/>
                        </a:spcBef>
                        <a:buNone/>
                      </a:pPr>
                      <a:r>
                        <a:rPr lang="en-US" sz="1800">
                          <a:solidFill>
                            <a:srgbClr val="3F3F3F"/>
                          </a:solidFill>
                        </a:rPr>
                        <a:t>$ 5,000</a:t>
                      </a:r>
                    </a:p>
                  </a:txBody>
                  <a:tcPr marT="91425" marB="91425" marR="91425" marL="91425" anchor="ctr"/>
                </a:tc>
                <a:tc>
                  <a:txBody>
                    <a:bodyPr>
                      <a:noAutofit/>
                    </a:bodyPr>
                    <a:lstStyle/>
                    <a:p>
                      <a:pPr indent="0" lvl="0" marL="0" marR="0" rtl="0" algn="ctr">
                        <a:spcBef>
                          <a:spcPts val="0"/>
                        </a:spcBef>
                        <a:buNone/>
                      </a:pPr>
                      <a:r>
                        <a:rPr lang="en-US" sz="1800">
                          <a:solidFill>
                            <a:srgbClr val="3F3F3F"/>
                          </a:solidFill>
                        </a:rPr>
                        <a:t>$ 210</a:t>
                      </a:r>
                    </a:p>
                  </a:txBody>
                  <a:tcPr marT="91425" marB="91425" marR="91425" marL="91425" anchor="ctr"/>
                </a:tc>
                <a:tc>
                  <a:txBody>
                    <a:bodyPr>
                      <a:noAutofit/>
                    </a:bodyPr>
                    <a:lstStyle/>
                    <a:p>
                      <a:pPr indent="0" lvl="0" marL="0" marR="0" rtl="0" algn="ctr">
                        <a:spcBef>
                          <a:spcPts val="0"/>
                        </a:spcBef>
                        <a:buNone/>
                      </a:pPr>
                      <a:r>
                        <a:rPr lang="en-US" sz="1800">
                          <a:solidFill>
                            <a:srgbClr val="3F3F3F"/>
                          </a:solidFill>
                        </a:rPr>
                        <a:t>$ 1,250</a:t>
                      </a:r>
                    </a:p>
                  </a:txBody>
                  <a:tcPr marT="91425" marB="91425" marR="91425" marL="91425" anchor="ctr"/>
                </a:tc>
                <a:tc>
                  <a:txBody>
                    <a:bodyPr>
                      <a:noAutofit/>
                    </a:bodyPr>
                    <a:lstStyle/>
                    <a:p>
                      <a:pPr indent="0" lvl="0" marL="0" marR="0" rtl="0" algn="ctr">
                        <a:spcBef>
                          <a:spcPts val="0"/>
                        </a:spcBef>
                        <a:buNone/>
                      </a:pPr>
                      <a:r>
                        <a:rPr lang="en-US" sz="1800">
                          <a:solidFill>
                            <a:srgbClr val="3F3F3F"/>
                          </a:solidFill>
                        </a:rPr>
                        <a:t>3.83 years</a:t>
                      </a:r>
                    </a:p>
                  </a:txBody>
                  <a:tcPr marT="91425" marB="91425" marR="91425" marL="91425" anchor="ctr"/>
                </a:tc>
              </a:tr>
              <a:tr h="370850">
                <a:tc>
                  <a:txBody>
                    <a:bodyPr>
                      <a:noAutofit/>
                    </a:bodyPr>
                    <a:lstStyle/>
                    <a:p>
                      <a:pPr indent="0" lvl="0" marL="0" marR="0" rtl="0" algn="ctr">
                        <a:spcBef>
                          <a:spcPts val="0"/>
                        </a:spcBef>
                        <a:buNone/>
                      </a:pPr>
                      <a:r>
                        <a:rPr lang="en-US" sz="1800">
                          <a:solidFill>
                            <a:srgbClr val="3F3F3F"/>
                          </a:solidFill>
                        </a:rPr>
                        <a:t>Behavioral - Appliances</a:t>
                      </a:r>
                    </a:p>
                  </a:txBody>
                  <a:tcPr marT="91425" marB="91425" marR="91425" marL="91425" anchor="ctr"/>
                </a:tc>
                <a:tc>
                  <a:txBody>
                    <a:bodyPr>
                      <a:noAutofit/>
                    </a:bodyPr>
                    <a:lstStyle/>
                    <a:p>
                      <a:pPr indent="0" lvl="0" marL="0" marR="0" rtl="0" algn="ctr">
                        <a:spcBef>
                          <a:spcPts val="0"/>
                        </a:spcBef>
                        <a:buNone/>
                      </a:pPr>
                      <a:r>
                        <a:rPr lang="en-US" sz="1800">
                          <a:solidFill>
                            <a:srgbClr val="3F3F3F"/>
                          </a:solidFill>
                        </a:rPr>
                        <a:t>$ 0</a:t>
                      </a:r>
                    </a:p>
                  </a:txBody>
                  <a:tcPr marT="91425" marB="91425" marR="91425" marL="91425" anchor="ctr"/>
                </a:tc>
                <a:tc>
                  <a:txBody>
                    <a:bodyPr>
                      <a:noAutofit/>
                    </a:bodyPr>
                    <a:lstStyle/>
                    <a:p>
                      <a:pPr indent="0" lvl="0" marL="0" marR="0" rtl="0" algn="ctr">
                        <a:spcBef>
                          <a:spcPts val="0"/>
                        </a:spcBef>
                        <a:buNone/>
                      </a:pPr>
                      <a:r>
                        <a:rPr lang="en-US" sz="1800">
                          <a:solidFill>
                            <a:srgbClr val="3F3F3F"/>
                          </a:solidFill>
                        </a:rPr>
                        <a:t>$ 0</a:t>
                      </a:r>
                    </a:p>
                  </a:txBody>
                  <a:tcPr marT="91425" marB="91425" marR="91425" marL="91425" anchor="ctr"/>
                </a:tc>
                <a:tc>
                  <a:txBody>
                    <a:bodyPr>
                      <a:noAutofit/>
                    </a:bodyPr>
                    <a:lstStyle/>
                    <a:p>
                      <a:pPr indent="0" lvl="0" marL="0" marR="0" rtl="0" algn="ctr">
                        <a:spcBef>
                          <a:spcPts val="0"/>
                        </a:spcBef>
                        <a:buNone/>
                      </a:pPr>
                      <a:r>
                        <a:rPr lang="en-US" sz="1800">
                          <a:solidFill>
                            <a:srgbClr val="3F3F3F"/>
                          </a:solidFill>
                        </a:rPr>
                        <a:t>$ 1,036</a:t>
                      </a:r>
                    </a:p>
                  </a:txBody>
                  <a:tcPr marT="91425" marB="91425" marR="91425" marL="91425" anchor="ctr"/>
                </a:tc>
                <a:tc>
                  <a:txBody>
                    <a:bodyPr>
                      <a:noAutofit/>
                    </a:bodyPr>
                    <a:lstStyle/>
                    <a:p>
                      <a:pPr indent="0" lvl="0" marL="0" marR="0" rtl="0" algn="ctr">
                        <a:spcBef>
                          <a:spcPts val="0"/>
                        </a:spcBef>
                        <a:buNone/>
                      </a:pPr>
                      <a:r>
                        <a:rPr lang="en-US" sz="1800">
                          <a:solidFill>
                            <a:srgbClr val="3F3F3F"/>
                          </a:solidFill>
                        </a:rPr>
                        <a:t>0.1 years</a:t>
                      </a:r>
                    </a:p>
                  </a:txBody>
                  <a:tcPr marT="91425" marB="91425" marR="91425" marL="91425" anchor="ctr"/>
                </a:tc>
              </a:tr>
              <a:tr h="370850">
                <a:tc>
                  <a:txBody>
                    <a:bodyPr>
                      <a:noAutofit/>
                    </a:bodyPr>
                    <a:lstStyle/>
                    <a:p>
                      <a:pPr indent="0" lvl="0" marL="0" marR="0" rtl="0" algn="ctr">
                        <a:spcBef>
                          <a:spcPts val="0"/>
                        </a:spcBef>
                        <a:buClr>
                          <a:srgbClr val="3F3F3F"/>
                        </a:buClr>
                        <a:buSzPct val="25000"/>
                        <a:buFont typeface="Calibri"/>
                        <a:buNone/>
                      </a:pPr>
                      <a:r>
                        <a:rPr b="1" lang="en-US" sz="1800" u="none" cap="none" strike="noStrike">
                          <a:solidFill>
                            <a:srgbClr val="3F3F3F"/>
                          </a:solidFill>
                        </a:rPr>
                        <a:t>Totals</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b="1" lang="en-US" sz="1800" u="none" cap="none" strike="noStrike">
                          <a:solidFill>
                            <a:srgbClr val="3F3F3F"/>
                          </a:solidFill>
                        </a:rPr>
                        <a:t>$ </a:t>
                      </a:r>
                      <a:r>
                        <a:rPr b="1" lang="en-US" sz="1800">
                          <a:solidFill>
                            <a:srgbClr val="3F3F3F"/>
                          </a:solidFill>
                        </a:rPr>
                        <a:t>67,181</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b="1" lang="en-US" sz="1800" u="none" cap="none" strike="noStrike">
                          <a:solidFill>
                            <a:srgbClr val="3F3F3F"/>
                          </a:solidFill>
                        </a:rPr>
                        <a:t>$ </a:t>
                      </a:r>
                      <a:r>
                        <a:rPr b="1" lang="en-US" sz="1800">
                          <a:solidFill>
                            <a:srgbClr val="3F3F3F"/>
                          </a:solidFill>
                        </a:rPr>
                        <a:t>10,151</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b="1" lang="en-US" sz="1800" u="none" cap="none" strike="noStrike">
                          <a:solidFill>
                            <a:srgbClr val="3F3F3F"/>
                          </a:solidFill>
                        </a:rPr>
                        <a:t>$ </a:t>
                      </a:r>
                      <a:r>
                        <a:rPr b="1" lang="en-US" sz="1800">
                          <a:solidFill>
                            <a:srgbClr val="3F3F3F"/>
                          </a:solidFill>
                        </a:rPr>
                        <a:t>16,468</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b="1" lang="en-US" sz="1800">
                          <a:solidFill>
                            <a:srgbClr val="3F3F3F"/>
                          </a:solidFill>
                        </a:rPr>
                        <a:t>3.46 </a:t>
                      </a:r>
                      <a:r>
                        <a:rPr b="1" lang="en-US" sz="1800" u="none" cap="none" strike="noStrike">
                          <a:solidFill>
                            <a:srgbClr val="3F3F3F"/>
                          </a:solidFill>
                        </a:rPr>
                        <a:t>years</a:t>
                      </a:r>
                    </a:p>
                  </a:txBody>
                  <a:tcPr marT="91425" marB="91425" marR="91425" marL="91425" anchor="ctr"/>
                </a:tc>
              </a:tr>
            </a:tbl>
          </a:graphicData>
        </a:graphic>
      </p:graphicFrame>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3" name="Shape 613"/>
        <p:cNvGrpSpPr/>
        <p:nvPr/>
      </p:nvGrpSpPr>
      <p:grpSpPr>
        <a:xfrm>
          <a:off x="0" y="0"/>
          <a:ext cx="0" cy="0"/>
          <a:chOff x="0" y="0"/>
          <a:chExt cx="0" cy="0"/>
        </a:xfrm>
      </p:grpSpPr>
      <p:sp>
        <p:nvSpPr>
          <p:cNvPr id="614" name="Shape 614"/>
          <p:cNvSpPr txBox="1"/>
          <p:nvPr>
            <p:ph type="title"/>
          </p:nvPr>
        </p:nvSpPr>
        <p:spPr>
          <a:xfrm>
            <a:off x="92475" y="249525"/>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SE </a:t>
            </a:r>
            <a:r>
              <a:rPr b="0" i="0" lang="en-US" sz="4000" u="none" cap="none" strike="noStrike">
                <a:solidFill>
                  <a:schemeClr val="lt2"/>
                </a:solidFill>
                <a:latin typeface="Calibri"/>
                <a:ea typeface="Calibri"/>
                <a:cs typeface="Calibri"/>
                <a:sym typeface="Calibri"/>
              </a:rPr>
              <a:t>Savings Opportunities</a:t>
            </a:r>
          </a:p>
        </p:txBody>
      </p:sp>
      <p:pic>
        <p:nvPicPr>
          <p:cNvPr id="615" name="Shape 615"/>
          <p:cNvPicPr preferRelativeResize="0"/>
          <p:nvPr/>
        </p:nvPicPr>
        <p:blipFill rotWithShape="1">
          <a:blip r:embed="rId3">
            <a:alphaModFix/>
          </a:blip>
          <a:srcRect b="0" l="0" r="0" t="0"/>
          <a:stretch/>
        </p:blipFill>
        <p:spPr>
          <a:xfrm>
            <a:off x="2879546" y="1316313"/>
            <a:ext cx="6432899" cy="5283300"/>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0" name="Shape 620"/>
        <p:cNvGrpSpPr/>
        <p:nvPr/>
      </p:nvGrpSpPr>
      <p:grpSpPr>
        <a:xfrm>
          <a:off x="0" y="0"/>
          <a:ext cx="0" cy="0"/>
          <a:chOff x="0" y="0"/>
          <a:chExt cx="0" cy="0"/>
        </a:xfrm>
      </p:grpSpPr>
      <p:pic>
        <p:nvPicPr>
          <p:cNvPr id="621" name="Shape 621"/>
          <p:cNvPicPr preferRelativeResize="0"/>
          <p:nvPr/>
        </p:nvPicPr>
        <p:blipFill>
          <a:blip r:embed="rId3">
            <a:alphaModFix/>
          </a:blip>
          <a:stretch>
            <a:fillRect/>
          </a:stretch>
        </p:blipFill>
        <p:spPr>
          <a:xfrm>
            <a:off x="0" y="0"/>
            <a:ext cx="12192000" cy="6841275"/>
          </a:xfrm>
          <a:prstGeom prst="rect">
            <a:avLst/>
          </a:prstGeom>
          <a:noFill/>
          <a:ln>
            <a:noFill/>
          </a:ln>
        </p:spPr>
      </p:pic>
      <p:sp>
        <p:nvSpPr>
          <p:cNvPr id="622" name="Shape 622"/>
          <p:cNvSpPr txBox="1"/>
          <p:nvPr/>
        </p:nvSpPr>
        <p:spPr>
          <a:xfrm>
            <a:off x="5022899" y="2248750"/>
            <a:ext cx="2146199" cy="403199"/>
          </a:xfrm>
          <a:prstGeom prst="rect">
            <a:avLst/>
          </a:prstGeom>
          <a:noFill/>
          <a:ln>
            <a:noFill/>
          </a:ln>
        </p:spPr>
        <p:txBody>
          <a:bodyPr anchorCtr="0" anchor="t" bIns="91425" lIns="91425" rIns="91425" tIns="91425">
            <a:noAutofit/>
          </a:bodyPr>
          <a:lstStyle/>
          <a:p>
            <a:pPr lvl="0" rtl="0">
              <a:spcBef>
                <a:spcPts val="0"/>
              </a:spcBef>
              <a:buNone/>
            </a:pPr>
            <a:r>
              <a:rPr lang="en-US" sz="3000"/>
              <a:t>$16,468 /yr</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7" name="Shape 627"/>
        <p:cNvGrpSpPr/>
        <p:nvPr/>
      </p:nvGrpSpPr>
      <p:grpSpPr>
        <a:xfrm>
          <a:off x="0" y="0"/>
          <a:ext cx="0" cy="0"/>
          <a:chOff x="0" y="0"/>
          <a:chExt cx="0" cy="0"/>
        </a:xfrm>
      </p:grpSpPr>
      <p:sp>
        <p:nvSpPr>
          <p:cNvPr id="628" name="Shape 628"/>
          <p:cNvSpPr txBox="1"/>
          <p:nvPr>
            <p:ph idx="1" type="subTitle"/>
          </p:nvPr>
        </p:nvSpPr>
        <p:spPr>
          <a:xfrm>
            <a:off x="7213600" y="4240178"/>
            <a:ext cx="3494567" cy="2288210"/>
          </a:xfrm>
          <a:prstGeom prst="rect">
            <a:avLst/>
          </a:prstGeom>
          <a:noFill/>
          <a:ln>
            <a:noFill/>
          </a:ln>
        </p:spPr>
        <p:txBody>
          <a:bodyPr anchorCtr="0" anchor="t" bIns="45700" lIns="91425" rIns="91425" tIns="45700">
            <a:noAutofit/>
          </a:bodyPr>
          <a:lstStyle/>
          <a:p>
            <a:pPr indent="-507" lvl="0" marL="64008" marR="0" rtl="0" algn="l">
              <a:spcBef>
                <a:spcPts val="0"/>
              </a:spcBef>
              <a:buClr>
                <a:schemeClr val="accent3"/>
              </a:buClr>
              <a:buSzPct val="25000"/>
              <a:buFont typeface="Georgia"/>
              <a:buNone/>
            </a:pPr>
            <a:r>
              <a:rPr b="0" i="0" lang="en-US" sz="2400" u="none" cap="none" strike="noStrike">
                <a:solidFill>
                  <a:schemeClr val="accent2"/>
                </a:solidFill>
                <a:latin typeface="Calibri"/>
                <a:ea typeface="Calibri"/>
                <a:cs typeface="Calibri"/>
                <a:sym typeface="Calibri"/>
              </a:rPr>
              <a:t>Team Members:</a:t>
            </a:r>
          </a:p>
          <a:p>
            <a:pPr indent="-507" lvl="0" marL="6400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Andrew Bouma</a:t>
            </a:r>
          </a:p>
          <a:p>
            <a:pPr indent="-507" lvl="0" marL="6400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Joseph Cha</a:t>
            </a:r>
          </a:p>
          <a:p>
            <a:pPr indent="-507" lvl="0" marL="6400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Mitch DuBois</a:t>
            </a:r>
          </a:p>
          <a:p>
            <a:pPr indent="-507" lvl="0" marL="6400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Jacob Milhorn</a:t>
            </a:r>
          </a:p>
        </p:txBody>
      </p:sp>
      <p:sp>
        <p:nvSpPr>
          <p:cNvPr id="629" name="Shape 629"/>
          <p:cNvSpPr txBox="1"/>
          <p:nvPr>
            <p:ph type="ctrTitle"/>
          </p:nvPr>
        </p:nvSpPr>
        <p:spPr>
          <a:xfrm>
            <a:off x="7213600" y="2338092"/>
            <a:ext cx="5631711" cy="1470024"/>
          </a:xfrm>
          <a:prstGeom prst="rect">
            <a:avLst/>
          </a:prstGeom>
          <a:noFill/>
          <a:ln>
            <a:noFill/>
          </a:ln>
        </p:spPr>
        <p:txBody>
          <a:bodyPr anchorCtr="0" anchor="b" bIns="45700" lIns="91425" rIns="91425" tIns="45700">
            <a:noAutofit/>
          </a:bodyPr>
          <a:lstStyle/>
          <a:p>
            <a:pPr indent="0" lvl="0" marL="0" marR="0" rtl="0" algn="l">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Science Complex</a:t>
            </a:r>
          </a:p>
        </p:txBody>
      </p:sp>
      <p:pic>
        <p:nvPicPr>
          <p:cNvPr id="630" name="Shape 630"/>
          <p:cNvPicPr preferRelativeResize="0"/>
          <p:nvPr/>
        </p:nvPicPr>
        <p:blipFill rotWithShape="1">
          <a:blip r:embed="rId3">
            <a:alphaModFix/>
          </a:blip>
          <a:srcRect b="2994" l="4607" r="0" t="2541"/>
          <a:stretch/>
        </p:blipFill>
        <p:spPr>
          <a:xfrm>
            <a:off x="782375" y="1343075"/>
            <a:ext cx="5828699" cy="4329299"/>
          </a:xfrm>
          <a:prstGeom prst="rect">
            <a:avLst/>
          </a:prstGeom>
          <a:noFill/>
          <a:ln cap="sq" cmpd="thickThin" w="88900">
            <a:solidFill>
              <a:srgbClr val="000000"/>
            </a:solidFill>
            <a:prstDash val="solid"/>
            <a:miter/>
            <a:headEnd len="med" w="med" type="none"/>
            <a:tailEnd len="med" w="med" type="none"/>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4" name="Shape 634"/>
        <p:cNvGrpSpPr/>
        <p:nvPr/>
      </p:nvGrpSpPr>
      <p:grpSpPr>
        <a:xfrm>
          <a:off x="0" y="0"/>
          <a:ext cx="0" cy="0"/>
          <a:chOff x="0" y="0"/>
          <a:chExt cx="0" cy="0"/>
        </a:xfrm>
      </p:grpSpPr>
      <p:sp>
        <p:nvSpPr>
          <p:cNvPr id="635" name="Shape 635"/>
          <p:cNvSpPr txBox="1"/>
          <p:nvPr>
            <p:ph type="title"/>
          </p:nvPr>
        </p:nvSpPr>
        <p:spPr>
          <a:xfrm>
            <a:off x="609600" y="11827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1"/>
              </a:buClr>
              <a:buSzPct val="25000"/>
              <a:buFont typeface="Calibri"/>
              <a:buNone/>
            </a:pPr>
            <a:r>
              <a:rPr lang="en-US">
                <a:solidFill>
                  <a:schemeClr val="lt1"/>
                </a:solidFill>
              </a:rPr>
              <a:t>Science Complex Savings Opportunities</a:t>
            </a:r>
            <a:r>
              <a:rPr b="0" i="0" lang="en-US" sz="4000" u="none" cap="none" strike="noStrike">
                <a:solidFill>
                  <a:schemeClr val="lt1"/>
                </a:solidFill>
                <a:latin typeface="Calibri"/>
                <a:ea typeface="Calibri"/>
                <a:cs typeface="Calibri"/>
                <a:sym typeface="Calibri"/>
              </a:rPr>
              <a:t> </a:t>
            </a:r>
          </a:p>
        </p:txBody>
      </p:sp>
      <p:graphicFrame>
        <p:nvGraphicFramePr>
          <p:cNvPr id="636" name="Shape 636"/>
          <p:cNvGraphicFramePr/>
          <p:nvPr/>
        </p:nvGraphicFramePr>
        <p:xfrm>
          <a:off x="609600" y="2249488"/>
          <a:ext cx="3000000" cy="3000000"/>
        </p:xfrm>
        <a:graphic>
          <a:graphicData uri="http://schemas.openxmlformats.org/drawingml/2006/table">
            <a:tbl>
              <a:tblPr bandRow="1" firstRow="1">
                <a:noFill/>
                <a:tableStyleId>{F48BE0B2-8199-4F3C-B522-B95DE06C32AA}</a:tableStyleId>
              </a:tblPr>
              <a:tblGrid>
                <a:gridCol w="2547250"/>
                <a:gridCol w="2155375"/>
                <a:gridCol w="2002975"/>
                <a:gridCol w="2133600"/>
                <a:gridCol w="2133600"/>
              </a:tblGrid>
              <a:tr h="370850">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Project</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Initial Cost</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Rebate</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Annual Savings</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Payback Period</a:t>
                      </a:r>
                    </a:p>
                  </a:txBody>
                  <a:tcPr marT="91425" marB="91425" marR="91425" marL="91425" anchor="ctr"/>
                </a:tc>
              </a:tr>
              <a:tr h="370850">
                <a:tc>
                  <a:txBody>
                    <a:bodyPr>
                      <a:noAutofit/>
                    </a:bodyPr>
                    <a:lstStyle/>
                    <a:p>
                      <a:pPr indent="0" lvl="0" marL="0" marR="0" rtl="0" algn="ctr">
                        <a:spcBef>
                          <a:spcPts val="0"/>
                        </a:spcBef>
                        <a:buSzPct val="25000"/>
                        <a:buNone/>
                      </a:pPr>
                      <a:r>
                        <a:rPr lang="en-US" sz="1800" u="none" cap="none" strike="noStrike"/>
                        <a:t>Lighting</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156,654</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22,523</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20,759</a:t>
                      </a:r>
                    </a:p>
                  </a:txBody>
                  <a:tcPr marT="45725" marB="45725" marR="91450" marL="91450" anchor="ctr"/>
                </a:tc>
                <a:tc>
                  <a:txBody>
                    <a:bodyPr>
                      <a:noAutofit/>
                    </a:bodyPr>
                    <a:lstStyle/>
                    <a:p>
                      <a:pPr indent="0" lvl="0" marL="0" marR="0" rtl="0" algn="ctr">
                        <a:spcBef>
                          <a:spcPts val="0"/>
                        </a:spcBef>
                        <a:buSzPct val="25000"/>
                        <a:buNone/>
                      </a:pPr>
                      <a:r>
                        <a:rPr lang="en-US" sz="1800" u="none" cap="none" strike="noStrike"/>
                        <a:t>6.46 years</a:t>
                      </a:r>
                    </a:p>
                  </a:txBody>
                  <a:tcPr marT="45725" marB="45725" marR="91450" marL="91450" anchor="ctr"/>
                </a:tc>
              </a:tr>
              <a:tr h="370850">
                <a:tc>
                  <a:txBody>
                    <a:bodyPr>
                      <a:noAutofit/>
                    </a:bodyPr>
                    <a:lstStyle/>
                    <a:p>
                      <a:pPr indent="0" lvl="0" marL="0" marR="0" rtl="0" algn="ctr">
                        <a:spcBef>
                          <a:spcPts val="0"/>
                        </a:spcBef>
                        <a:buSzPct val="25000"/>
                        <a:buNone/>
                      </a:pPr>
                      <a:r>
                        <a:rPr lang="en-US" sz="1800"/>
                        <a:t>Windows - </a:t>
                      </a:r>
                      <a:r>
                        <a:rPr lang="en-US" sz="1800" u="none" cap="none" strike="noStrike"/>
                        <a:t>Reflective Coating</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14,223</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3,311</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6,495</a:t>
                      </a:r>
                    </a:p>
                  </a:txBody>
                  <a:tcPr marT="45725" marB="45725" marR="91450" marL="91450" anchor="ctr"/>
                </a:tc>
                <a:tc>
                  <a:txBody>
                    <a:bodyPr>
                      <a:noAutofit/>
                    </a:bodyPr>
                    <a:lstStyle/>
                    <a:p>
                      <a:pPr indent="0" lvl="0" marL="0" marR="0" rtl="0" algn="ctr">
                        <a:spcBef>
                          <a:spcPts val="0"/>
                        </a:spcBef>
                        <a:buSzPct val="25000"/>
                        <a:buNone/>
                      </a:pPr>
                      <a:r>
                        <a:rPr lang="en-US" sz="1800" u="none" cap="none" strike="noStrike"/>
                        <a:t>1.68 years</a:t>
                      </a:r>
                    </a:p>
                  </a:txBody>
                  <a:tcPr marT="45725" marB="45725" marR="91450" marL="91450" anchor="ctr"/>
                </a:tc>
              </a:tr>
              <a:tr h="370850">
                <a:tc>
                  <a:txBody>
                    <a:bodyPr>
                      <a:noAutofit/>
                    </a:bodyPr>
                    <a:lstStyle/>
                    <a:p>
                      <a:pPr indent="0" lvl="0" marL="0" marR="0" rtl="0" algn="ctr">
                        <a:spcBef>
                          <a:spcPts val="0"/>
                        </a:spcBef>
                        <a:buSzPct val="25000"/>
                        <a:buNone/>
                      </a:pPr>
                      <a:r>
                        <a:rPr lang="en-US" sz="1800" u="none" cap="none" strike="noStrike"/>
                        <a:t>Heat Recovery</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200,190</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2,275</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32,974</a:t>
                      </a:r>
                    </a:p>
                  </a:txBody>
                  <a:tcPr marT="45725" marB="45725" marR="91450" marL="91450" anchor="ctr"/>
                </a:tc>
                <a:tc>
                  <a:txBody>
                    <a:bodyPr>
                      <a:noAutofit/>
                    </a:bodyPr>
                    <a:lstStyle/>
                    <a:p>
                      <a:pPr indent="0" lvl="0" marL="0" marR="0" rtl="0" algn="ctr">
                        <a:spcBef>
                          <a:spcPts val="0"/>
                        </a:spcBef>
                        <a:buSzPct val="25000"/>
                        <a:buNone/>
                      </a:pPr>
                      <a:r>
                        <a:rPr lang="en-US" sz="1800" u="none" cap="none" strike="noStrike"/>
                        <a:t>6 years</a:t>
                      </a:r>
                    </a:p>
                  </a:txBody>
                  <a:tcPr marT="45725" marB="45725" marR="91450" marL="91450" anchor="ctr"/>
                </a:tc>
              </a:tr>
              <a:tr h="370850">
                <a:tc>
                  <a:txBody>
                    <a:bodyPr>
                      <a:noAutofit/>
                    </a:bodyPr>
                    <a:lstStyle/>
                    <a:p>
                      <a:pPr indent="0" lvl="0" marL="0" marR="0" rtl="0" algn="ctr">
                        <a:spcBef>
                          <a:spcPts val="0"/>
                        </a:spcBef>
                        <a:buSzPct val="25000"/>
                        <a:buNone/>
                      </a:pPr>
                      <a:r>
                        <a:rPr lang="en-US" sz="1800" u="none" cap="none" strike="noStrike"/>
                        <a:t>Thermostat Change</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0</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0</a:t>
                      </a:r>
                    </a:p>
                  </a:txBody>
                  <a:tcPr marT="45725" marB="45725" marR="91450" marL="91450" anchor="ctr"/>
                </a:tc>
                <a:tc>
                  <a:txBody>
                    <a:bodyPr>
                      <a:noAutofit/>
                    </a:bodyPr>
                    <a:lstStyle/>
                    <a:p>
                      <a:pPr indent="0" lvl="0" marL="0" marR="0" rtl="0" algn="ctr">
                        <a:spcBef>
                          <a:spcPts val="0"/>
                        </a:spcBef>
                        <a:buSzPct val="25000"/>
                        <a:buNone/>
                      </a:pPr>
                      <a:r>
                        <a:rPr lang="en-US" sz="1800"/>
                        <a:t>$ 15,896</a:t>
                      </a:r>
                    </a:p>
                  </a:txBody>
                  <a:tcPr marT="45725" marB="45725" marR="91450" marL="91450" anchor="ctr"/>
                </a:tc>
                <a:tc>
                  <a:txBody>
                    <a:bodyPr>
                      <a:noAutofit/>
                    </a:bodyPr>
                    <a:lstStyle/>
                    <a:p>
                      <a:pPr indent="0" lvl="0" marL="0" marR="0" rtl="0" algn="ctr">
                        <a:spcBef>
                          <a:spcPts val="0"/>
                        </a:spcBef>
                        <a:buSzPct val="25000"/>
                        <a:buNone/>
                      </a:pPr>
                      <a:r>
                        <a:rPr lang="en-US" sz="1800" u="none" cap="none" strike="noStrike"/>
                        <a:t>0 years</a:t>
                      </a:r>
                    </a:p>
                  </a:txBody>
                  <a:tcPr marT="45725" marB="45725" marR="91450" marL="91450" anchor="ctr"/>
                </a:tc>
              </a:tr>
              <a:tr h="370850">
                <a:tc>
                  <a:txBody>
                    <a:bodyPr>
                      <a:noAutofit/>
                    </a:bodyPr>
                    <a:lstStyle/>
                    <a:p>
                      <a:pPr indent="0" lvl="0" marL="0" marR="0" rtl="0" algn="ctr">
                        <a:spcBef>
                          <a:spcPts val="0"/>
                        </a:spcBef>
                        <a:buSzPct val="25000"/>
                        <a:buNone/>
                      </a:pPr>
                      <a:r>
                        <a:rPr lang="en-US" sz="1800" u="none" cap="none" strike="noStrike"/>
                        <a:t>Housekeeping Reduction</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0</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0</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10,867</a:t>
                      </a:r>
                    </a:p>
                  </a:txBody>
                  <a:tcPr marT="45725" marB="45725" marR="91450" marL="91450" anchor="ctr"/>
                </a:tc>
                <a:tc>
                  <a:txBody>
                    <a:bodyPr>
                      <a:noAutofit/>
                    </a:bodyPr>
                    <a:lstStyle/>
                    <a:p>
                      <a:pPr indent="0" lvl="0" marL="0" marR="0" rtl="0" algn="ctr">
                        <a:spcBef>
                          <a:spcPts val="0"/>
                        </a:spcBef>
                        <a:buSzPct val="25000"/>
                        <a:buNone/>
                      </a:pPr>
                      <a:r>
                        <a:rPr lang="en-US" sz="1800" u="none" cap="none" strike="noStrike"/>
                        <a:t>0 years</a:t>
                      </a:r>
                    </a:p>
                  </a:txBody>
                  <a:tcPr marT="45725" marB="45725" marR="91450" marL="91450" anchor="ctr"/>
                </a:tc>
              </a:tr>
              <a:tr h="370850">
                <a:tc>
                  <a:txBody>
                    <a:bodyPr>
                      <a:noAutofit/>
                    </a:bodyPr>
                    <a:lstStyle/>
                    <a:p>
                      <a:pPr indent="0" lvl="0" marL="0" marR="0" rtl="0" algn="ctr">
                        <a:spcBef>
                          <a:spcPts val="0"/>
                        </a:spcBef>
                        <a:buSzPct val="25000"/>
                        <a:buNone/>
                      </a:pPr>
                      <a:r>
                        <a:rPr lang="en-US" sz="1800" u="none" cap="none" strike="noStrike"/>
                        <a:t>Office Appliances</a:t>
                      </a:r>
                    </a:p>
                  </a:txBody>
                  <a:tcPr marT="45725" marB="45725" marR="91450" marL="91450" anchor="ctr"/>
                </a:tc>
                <a:tc>
                  <a:txBody>
                    <a:bodyPr>
                      <a:noAutofit/>
                    </a:bodyPr>
                    <a:lstStyle/>
                    <a:p>
                      <a:pPr indent="0" lvl="0" marL="0" marR="0" rtl="0" algn="ctr">
                        <a:spcBef>
                          <a:spcPts val="0"/>
                        </a:spcBef>
                        <a:buSzPct val="25000"/>
                        <a:buNone/>
                      </a:pPr>
                      <a:r>
                        <a:rPr lang="en-US" sz="1800"/>
                        <a:t>$</a:t>
                      </a:r>
                      <a:r>
                        <a:rPr lang="en-US" sz="1800" u="none" cap="none" strike="noStrike"/>
                        <a:t>0</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0</a:t>
                      </a:r>
                    </a:p>
                  </a:txBody>
                  <a:tcPr marT="45725" marB="45725" marR="91450" marL="91450" anchor="ctr"/>
                </a:tc>
                <a:tc>
                  <a:txBody>
                    <a:bodyPr>
                      <a:noAutofit/>
                    </a:bodyPr>
                    <a:lstStyle/>
                    <a:p>
                      <a:pPr indent="0" lvl="0" marL="0" marR="0" rtl="0" algn="ctr">
                        <a:spcBef>
                          <a:spcPts val="0"/>
                        </a:spcBef>
                        <a:buSzPct val="25000"/>
                        <a:buNone/>
                      </a:pPr>
                      <a:r>
                        <a:rPr lang="en-US" sz="1800"/>
                        <a:t>$ </a:t>
                      </a:r>
                      <a:r>
                        <a:rPr lang="en-US" sz="1800" u="none" cap="none" strike="noStrike"/>
                        <a:t>4,100</a:t>
                      </a:r>
                    </a:p>
                  </a:txBody>
                  <a:tcPr marT="45725" marB="45725" marR="91450" marL="91450" anchor="ctr"/>
                </a:tc>
                <a:tc>
                  <a:txBody>
                    <a:bodyPr>
                      <a:noAutofit/>
                    </a:bodyPr>
                    <a:lstStyle/>
                    <a:p>
                      <a:pPr indent="0" lvl="0" marL="0" marR="0" rtl="0" algn="ctr">
                        <a:spcBef>
                          <a:spcPts val="0"/>
                        </a:spcBef>
                        <a:buSzPct val="25000"/>
                        <a:buNone/>
                      </a:pPr>
                      <a:r>
                        <a:rPr lang="en-US" sz="1800" u="none" cap="none" strike="noStrike"/>
                        <a:t>0 years</a:t>
                      </a:r>
                    </a:p>
                  </a:txBody>
                  <a:tcPr marT="45725" marB="45725" marR="91450" marL="91450" anchor="ctr"/>
                </a:tc>
              </a:tr>
              <a:tr h="370850">
                <a:tc>
                  <a:txBody>
                    <a:bodyPr>
                      <a:noAutofit/>
                    </a:bodyPr>
                    <a:lstStyle/>
                    <a:p>
                      <a:pPr indent="0" lvl="0" marL="0" marR="0" rtl="0" algn="ctr">
                        <a:spcBef>
                          <a:spcPts val="0"/>
                        </a:spcBef>
                        <a:buSzPct val="25000"/>
                        <a:buNone/>
                      </a:pPr>
                      <a:r>
                        <a:rPr b="1" lang="en-US" sz="1800" u="none" cap="none" strike="noStrike"/>
                        <a:t>Totals</a:t>
                      </a:r>
                    </a:p>
                  </a:txBody>
                  <a:tcPr marT="45725" marB="45725" marR="91450" marL="91450" anchor="ctr"/>
                </a:tc>
                <a:tc>
                  <a:txBody>
                    <a:bodyPr>
                      <a:noAutofit/>
                    </a:bodyPr>
                    <a:lstStyle/>
                    <a:p>
                      <a:pPr indent="0" lvl="0" marL="0" marR="0" rtl="0" algn="ctr">
                        <a:spcBef>
                          <a:spcPts val="0"/>
                        </a:spcBef>
                        <a:buSzPct val="25000"/>
                        <a:buNone/>
                      </a:pPr>
                      <a:r>
                        <a:rPr b="1" lang="en-US" sz="1800"/>
                        <a:t>$ </a:t>
                      </a:r>
                      <a:r>
                        <a:rPr b="1" lang="en-US" sz="1800" u="none" cap="none" strike="noStrike"/>
                        <a:t>371,067</a:t>
                      </a:r>
                    </a:p>
                  </a:txBody>
                  <a:tcPr marT="45725" marB="45725" marR="91450" marL="91450" anchor="ctr"/>
                </a:tc>
                <a:tc>
                  <a:txBody>
                    <a:bodyPr>
                      <a:noAutofit/>
                    </a:bodyPr>
                    <a:lstStyle/>
                    <a:p>
                      <a:pPr indent="0" lvl="0" marL="0" marR="0" rtl="0" algn="ctr">
                        <a:spcBef>
                          <a:spcPts val="0"/>
                        </a:spcBef>
                        <a:buSzPct val="25000"/>
                        <a:buNone/>
                      </a:pPr>
                      <a:r>
                        <a:rPr b="1" lang="en-US" sz="1800"/>
                        <a:t>$ </a:t>
                      </a:r>
                      <a:r>
                        <a:rPr b="1" lang="en-US" sz="1800" u="none" cap="none" strike="noStrike"/>
                        <a:t>28,109</a:t>
                      </a:r>
                    </a:p>
                  </a:txBody>
                  <a:tcPr marT="45725" marB="45725" marR="91450" marL="91450" anchor="ctr"/>
                </a:tc>
                <a:tc>
                  <a:txBody>
                    <a:bodyPr>
                      <a:noAutofit/>
                    </a:bodyPr>
                    <a:lstStyle/>
                    <a:p>
                      <a:pPr indent="0" lvl="0" marL="0" marR="0" rtl="0" algn="ctr">
                        <a:spcBef>
                          <a:spcPts val="0"/>
                        </a:spcBef>
                        <a:buSzPct val="25000"/>
                        <a:buNone/>
                      </a:pPr>
                      <a:r>
                        <a:rPr b="1" lang="en-US" sz="1800"/>
                        <a:t>$ 91,091</a:t>
                      </a:r>
                    </a:p>
                  </a:txBody>
                  <a:tcPr marT="45725" marB="45725" marR="91450" marL="91450" anchor="ctr"/>
                </a:tc>
                <a:tc>
                  <a:txBody>
                    <a:bodyPr>
                      <a:noAutofit/>
                    </a:bodyPr>
                    <a:lstStyle/>
                    <a:p>
                      <a:pPr indent="0" lvl="0" marL="0" marR="0" rtl="0" algn="ctr">
                        <a:spcBef>
                          <a:spcPts val="0"/>
                        </a:spcBef>
                        <a:buSzPct val="25000"/>
                        <a:buNone/>
                      </a:pPr>
                      <a:r>
                        <a:rPr b="1" lang="en-US" sz="1800"/>
                        <a:t>3.76 years</a:t>
                      </a:r>
                    </a:p>
                  </a:txBody>
                  <a:tcPr marT="45725" marB="45725" marR="91450" marL="91450" anchor="ctr"/>
                </a:tc>
              </a:tr>
            </a:tbl>
          </a:graphicData>
        </a:graphic>
      </p:graphicFrame>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1" name="Shape 641"/>
        <p:cNvGrpSpPr/>
        <p:nvPr/>
      </p:nvGrpSpPr>
      <p:grpSpPr>
        <a:xfrm>
          <a:off x="0" y="0"/>
          <a:ext cx="0" cy="0"/>
          <a:chOff x="0" y="0"/>
          <a:chExt cx="0" cy="0"/>
        </a:xfrm>
      </p:grpSpPr>
      <p:sp>
        <p:nvSpPr>
          <p:cNvPr id="642" name="Shape 642"/>
          <p:cNvSpPr txBox="1"/>
          <p:nvPr>
            <p:ph type="title"/>
          </p:nvPr>
        </p:nvSpPr>
        <p:spPr>
          <a:xfrm>
            <a:off x="132800" y="3033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Science Complex </a:t>
            </a:r>
            <a:r>
              <a:rPr b="0" i="0" lang="en-US" sz="4000" u="none" cap="none" strike="noStrike">
                <a:solidFill>
                  <a:schemeClr val="lt2"/>
                </a:solidFill>
                <a:latin typeface="Calibri"/>
                <a:ea typeface="Calibri"/>
                <a:cs typeface="Calibri"/>
                <a:sym typeface="Calibri"/>
              </a:rPr>
              <a:t>Savings Opportunities</a:t>
            </a:r>
          </a:p>
        </p:txBody>
      </p:sp>
      <p:pic>
        <p:nvPicPr>
          <p:cNvPr id="643" name="Shape 643"/>
          <p:cNvPicPr preferRelativeResize="0"/>
          <p:nvPr/>
        </p:nvPicPr>
        <p:blipFill rotWithShape="1">
          <a:blip r:embed="rId3">
            <a:alphaModFix/>
          </a:blip>
          <a:srcRect b="0" l="0" r="0" t="0"/>
          <a:stretch/>
        </p:blipFill>
        <p:spPr>
          <a:xfrm>
            <a:off x="2729850" y="1117775"/>
            <a:ext cx="6732300" cy="5589000"/>
          </a:xfrm>
          <a:prstGeom prst="rect">
            <a:avLst/>
          </a:prstGeom>
          <a:noFill/>
          <a:ln>
            <a:noFill/>
          </a:ln>
        </p:spPr>
      </p:pic>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7" name="Shape 647"/>
        <p:cNvGrpSpPr/>
        <p:nvPr/>
      </p:nvGrpSpPr>
      <p:grpSpPr>
        <a:xfrm>
          <a:off x="0" y="0"/>
          <a:ext cx="0" cy="0"/>
          <a:chOff x="0" y="0"/>
          <a:chExt cx="0" cy="0"/>
        </a:xfrm>
      </p:grpSpPr>
      <p:pic>
        <p:nvPicPr>
          <p:cNvPr id="648" name="Shape 648"/>
          <p:cNvPicPr preferRelativeResize="0"/>
          <p:nvPr/>
        </p:nvPicPr>
        <p:blipFill>
          <a:blip r:embed="rId3">
            <a:alphaModFix/>
          </a:blip>
          <a:stretch>
            <a:fillRect/>
          </a:stretch>
        </p:blipFill>
        <p:spPr>
          <a:xfrm>
            <a:off x="0" y="0"/>
            <a:ext cx="12192000" cy="6857999"/>
          </a:xfrm>
          <a:prstGeom prst="rect">
            <a:avLst/>
          </a:prstGeom>
          <a:noFill/>
          <a:ln>
            <a:noFill/>
          </a:ln>
        </p:spPr>
      </p:pic>
      <p:sp>
        <p:nvSpPr>
          <p:cNvPr id="649" name="Shape 649"/>
          <p:cNvSpPr txBox="1"/>
          <p:nvPr/>
        </p:nvSpPr>
        <p:spPr>
          <a:xfrm>
            <a:off x="4427149" y="2653675"/>
            <a:ext cx="2146199" cy="403199"/>
          </a:xfrm>
          <a:prstGeom prst="rect">
            <a:avLst/>
          </a:prstGeom>
          <a:noFill/>
          <a:ln>
            <a:noFill/>
          </a:ln>
        </p:spPr>
        <p:txBody>
          <a:bodyPr anchorCtr="0" anchor="t" bIns="91425" lIns="91425" rIns="91425" tIns="91425">
            <a:noAutofit/>
          </a:bodyPr>
          <a:lstStyle/>
          <a:p>
            <a:pPr lvl="0" rtl="0">
              <a:spcBef>
                <a:spcPts val="0"/>
              </a:spcBef>
              <a:buNone/>
            </a:pPr>
            <a:r>
              <a:rPr lang="en-US" sz="3000"/>
              <a:t>$91,091 /yr</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400"/>
                                        <p:tgtEl>
                                          <p:spTgt spid="6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4" name="Shape 654"/>
        <p:cNvGrpSpPr/>
        <p:nvPr/>
      </p:nvGrpSpPr>
      <p:grpSpPr>
        <a:xfrm>
          <a:off x="0" y="0"/>
          <a:ext cx="0" cy="0"/>
          <a:chOff x="0" y="0"/>
          <a:chExt cx="0" cy="0"/>
        </a:xfrm>
      </p:grpSpPr>
      <p:sp>
        <p:nvSpPr>
          <p:cNvPr id="655" name="Shape 655"/>
          <p:cNvSpPr txBox="1"/>
          <p:nvPr>
            <p:ph idx="1" type="subTitle"/>
          </p:nvPr>
        </p:nvSpPr>
        <p:spPr>
          <a:xfrm>
            <a:off x="7119257" y="4196728"/>
            <a:ext cx="2993570" cy="2707678"/>
          </a:xfrm>
          <a:prstGeom prst="rect">
            <a:avLst/>
          </a:prstGeom>
          <a:noFill/>
          <a:ln>
            <a:noFill/>
          </a:ln>
        </p:spPr>
        <p:txBody>
          <a:bodyPr anchorCtr="0" anchor="t" bIns="45700" lIns="91425" rIns="91425" tIns="45700">
            <a:noAutofit/>
          </a:bodyPr>
          <a:lstStyle/>
          <a:p>
            <a:pPr indent="-507" lvl="0" marL="64008" marR="0" rtl="0" algn="l">
              <a:spcBef>
                <a:spcPts val="0"/>
              </a:spcBef>
              <a:buClr>
                <a:schemeClr val="accent3"/>
              </a:buClr>
              <a:buSzPct val="25000"/>
              <a:buFont typeface="Georgia"/>
              <a:buNone/>
            </a:pPr>
            <a:r>
              <a:rPr b="0" i="0" lang="en-US" sz="2400" u="none" cap="none" strike="noStrike">
                <a:solidFill>
                  <a:schemeClr val="accent2"/>
                </a:solidFill>
                <a:latin typeface="Calibri"/>
                <a:ea typeface="Calibri"/>
                <a:cs typeface="Calibri"/>
                <a:sym typeface="Calibri"/>
              </a:rPr>
              <a:t>Team Member</a:t>
            </a:r>
            <a:r>
              <a:rPr lang="en-US">
                <a:solidFill>
                  <a:schemeClr val="accent2"/>
                </a:solidFill>
              </a:rPr>
              <a:t>s:</a:t>
            </a:r>
          </a:p>
          <a:p>
            <a:pPr indent="-507" lvl="0" marL="64008" marR="0" rtl="0" algn="l">
              <a:spcBef>
                <a:spcPts val="300"/>
              </a:spcBef>
              <a:buClr>
                <a:schemeClr val="accent3"/>
              </a:buClr>
              <a:buSzPct val="25000"/>
              <a:buFont typeface="Georgia"/>
              <a:buNone/>
            </a:pPr>
            <a:r>
              <a:rPr b="0" i="0" lang="en-US" sz="2400" u="none" cap="none" strike="noStrike">
                <a:solidFill>
                  <a:schemeClr val="lt1"/>
                </a:solidFill>
                <a:latin typeface="Calibri"/>
                <a:ea typeface="Calibri"/>
                <a:cs typeface="Calibri"/>
                <a:sym typeface="Calibri"/>
              </a:rPr>
              <a:t>Caleb Meindertsma</a:t>
            </a:r>
          </a:p>
          <a:p>
            <a:pPr indent="-507" lvl="0" marL="64008" marR="0" rtl="0" algn="l">
              <a:spcBef>
                <a:spcPts val="300"/>
              </a:spcBef>
              <a:buClr>
                <a:schemeClr val="accent3"/>
              </a:buClr>
              <a:buSzPct val="25000"/>
              <a:buFont typeface="Georgia"/>
              <a:buNone/>
            </a:pPr>
            <a:r>
              <a:rPr b="0" i="0" lang="en-US" sz="2400" u="none" cap="none" strike="noStrike">
                <a:solidFill>
                  <a:schemeClr val="lt1"/>
                </a:solidFill>
                <a:latin typeface="Calibri"/>
                <a:ea typeface="Calibri"/>
                <a:cs typeface="Calibri"/>
                <a:sym typeface="Calibri"/>
              </a:rPr>
              <a:t>Dan DeVries</a:t>
            </a:r>
          </a:p>
          <a:p>
            <a:pPr indent="-507" lvl="0" marL="6400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Tobin Tarantowski</a:t>
            </a:r>
          </a:p>
          <a:p>
            <a:pPr indent="-507" lvl="0" marL="6400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Zach Carney</a:t>
            </a:r>
          </a:p>
          <a:p>
            <a:pPr lvl="0" rtl="0">
              <a:spcBef>
                <a:spcPts val="0"/>
              </a:spcBef>
              <a:buClr>
                <a:schemeClr val="accent3"/>
              </a:buClr>
              <a:buSzPct val="25000"/>
              <a:buFont typeface="Georgia"/>
              <a:buNone/>
            </a:pPr>
            <a:r>
              <a:rPr lang="en-US">
                <a:solidFill>
                  <a:schemeClr val="lt1"/>
                </a:solidFill>
              </a:rPr>
              <a:t>Vincent Rovedatti</a:t>
            </a:r>
          </a:p>
        </p:txBody>
      </p:sp>
      <p:sp>
        <p:nvSpPr>
          <p:cNvPr id="656" name="Shape 656"/>
          <p:cNvSpPr txBox="1"/>
          <p:nvPr>
            <p:ph type="ctrTitle"/>
          </p:nvPr>
        </p:nvSpPr>
        <p:spPr>
          <a:xfrm>
            <a:off x="7119257" y="2408153"/>
            <a:ext cx="4746170" cy="1470023"/>
          </a:xfrm>
          <a:prstGeom prst="rect">
            <a:avLst/>
          </a:prstGeom>
          <a:noFill/>
          <a:ln>
            <a:noFill/>
          </a:ln>
        </p:spPr>
        <p:txBody>
          <a:bodyPr anchorCtr="0" anchor="b" bIns="45700" lIns="91425" rIns="91425" tIns="45700">
            <a:noAutofit/>
          </a:bodyPr>
          <a:lstStyle/>
          <a:p>
            <a:pPr indent="0" lvl="0" marL="0" marR="0" rtl="0" algn="l">
              <a:spcBef>
                <a:spcPts val="0"/>
              </a:spcBef>
              <a:buClr>
                <a:schemeClr val="dk1"/>
              </a:buClr>
              <a:buSzPct val="25000"/>
              <a:buFont typeface="Calibri"/>
              <a:buNone/>
            </a:pPr>
            <a:r>
              <a:rPr b="0" i="0" lang="en-US" sz="4400" u="none" cap="none" strike="noStrike">
                <a:solidFill>
                  <a:schemeClr val="dk1"/>
                </a:solidFill>
                <a:latin typeface="Calibri"/>
                <a:ea typeface="Calibri"/>
                <a:cs typeface="Calibri"/>
                <a:sym typeface="Calibri"/>
              </a:rPr>
              <a:t>CFAC</a:t>
            </a:r>
          </a:p>
        </p:txBody>
      </p:sp>
      <p:pic>
        <p:nvPicPr>
          <p:cNvPr id="657" name="Shape 657"/>
          <p:cNvPicPr preferRelativeResize="0"/>
          <p:nvPr/>
        </p:nvPicPr>
        <p:blipFill rotWithShape="1">
          <a:blip r:embed="rId3">
            <a:alphaModFix/>
          </a:blip>
          <a:srcRect b="17460" l="8809" r="11071" t="7777"/>
          <a:stretch/>
        </p:blipFill>
        <p:spPr>
          <a:xfrm>
            <a:off x="304801" y="1259379"/>
            <a:ext cx="6662057" cy="4662448"/>
          </a:xfrm>
          <a:prstGeom prst="rect">
            <a:avLst/>
          </a:prstGeom>
          <a:noFill/>
          <a:ln cap="sq" cmpd="thickThin" w="88900">
            <a:solidFill>
              <a:srgbClr val="000000"/>
            </a:solidFill>
            <a:prstDash val="solid"/>
            <a:miter/>
            <a:headEnd len="med" w="med" type="none"/>
            <a:tailEnd len="med" w="med" type="none"/>
          </a:ln>
        </p:spPr>
      </p:pic>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1" name="Shape 661"/>
        <p:cNvGrpSpPr/>
        <p:nvPr/>
      </p:nvGrpSpPr>
      <p:grpSpPr>
        <a:xfrm>
          <a:off x="0" y="0"/>
          <a:ext cx="0" cy="0"/>
          <a:chOff x="0" y="0"/>
          <a:chExt cx="0" cy="0"/>
        </a:xfrm>
      </p:grpSpPr>
      <p:sp>
        <p:nvSpPr>
          <p:cNvPr id="662" name="Shape 662"/>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1"/>
              </a:buClr>
              <a:buSzPct val="25000"/>
              <a:buFont typeface="Calibri"/>
              <a:buNone/>
            </a:pPr>
            <a:r>
              <a:rPr lang="en-US">
                <a:solidFill>
                  <a:schemeClr val="lt1"/>
                </a:solidFill>
              </a:rPr>
              <a:t>CFAC Savings Opportunities</a:t>
            </a:r>
            <a:r>
              <a:rPr b="0" i="0" lang="en-US" sz="4000" u="none" cap="none" strike="noStrike">
                <a:solidFill>
                  <a:schemeClr val="lt1"/>
                </a:solidFill>
                <a:latin typeface="Calibri"/>
                <a:ea typeface="Calibri"/>
                <a:cs typeface="Calibri"/>
                <a:sym typeface="Calibri"/>
              </a:rPr>
              <a:t> </a:t>
            </a:r>
          </a:p>
        </p:txBody>
      </p:sp>
      <p:graphicFrame>
        <p:nvGraphicFramePr>
          <p:cNvPr id="663" name="Shape 663"/>
          <p:cNvGraphicFramePr/>
          <p:nvPr/>
        </p:nvGraphicFramePr>
        <p:xfrm>
          <a:off x="767443" y="2819490"/>
          <a:ext cx="3000000" cy="3000000"/>
        </p:xfrm>
        <a:graphic>
          <a:graphicData uri="http://schemas.openxmlformats.org/drawingml/2006/table">
            <a:tbl>
              <a:tblPr bandRow="1" firstRow="1">
                <a:noFill/>
                <a:tableStyleId>{F48BE0B2-8199-4F3C-B522-B95DE06C32AA}</a:tableStyleId>
              </a:tblPr>
              <a:tblGrid>
                <a:gridCol w="2131425"/>
                <a:gridCol w="2131425"/>
                <a:gridCol w="2131425"/>
                <a:gridCol w="2131425"/>
                <a:gridCol w="2131425"/>
              </a:tblGrid>
              <a:tr h="370850">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Project</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Initial Cost</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Rebate</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Annual Savings</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Payback Period</a:t>
                      </a:r>
                    </a:p>
                  </a:txBody>
                  <a:tcPr marT="91425" marB="91425" marR="91425" marL="91425" anchor="ctr"/>
                </a:tc>
              </a:tr>
              <a:tr h="370850">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Lighting</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$ 54,03</a:t>
                      </a:r>
                      <a:r>
                        <a:rPr lang="en-US" sz="1800">
                          <a:solidFill>
                            <a:srgbClr val="3F3F3F"/>
                          </a:solidFill>
                        </a:rPr>
                        <a:t>8</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$ 5,035</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$ 7,233</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6.77 years</a:t>
                      </a:r>
                    </a:p>
                  </a:txBody>
                  <a:tcPr marT="91425" marB="91425" marR="91425" marL="91425" anchor="ctr"/>
                </a:tc>
              </a:tr>
              <a:tr h="370850">
                <a:tc>
                  <a:txBody>
                    <a:bodyPr>
                      <a:noAutofit/>
                    </a:bodyPr>
                    <a:lstStyle/>
                    <a:p>
                      <a:pPr indent="0" lvl="0" marL="0" marR="0" rtl="0" algn="ctr">
                        <a:spcBef>
                          <a:spcPts val="0"/>
                        </a:spcBef>
                        <a:buClr>
                          <a:srgbClr val="3F3F3F"/>
                        </a:buClr>
                        <a:buSzPct val="25000"/>
                        <a:buFont typeface="Calibri"/>
                        <a:buNone/>
                      </a:pPr>
                      <a:r>
                        <a:rPr lang="en-US" sz="1800">
                          <a:solidFill>
                            <a:srgbClr val="3F3F3F"/>
                          </a:solidFill>
                        </a:rPr>
                        <a:t>Windows - </a:t>
                      </a:r>
                      <a:r>
                        <a:rPr lang="en-US" sz="1800" u="none" cap="none" strike="noStrike">
                          <a:solidFill>
                            <a:srgbClr val="3F3F3F"/>
                          </a:solidFill>
                        </a:rPr>
                        <a:t>Reflective Coating</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$ 6,354</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$ 1,200</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$ 2,488</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2.11 years</a:t>
                      </a:r>
                    </a:p>
                  </a:txBody>
                  <a:tcPr marT="91425" marB="91425" marR="91425" marL="91425" anchor="ctr"/>
                </a:tc>
              </a:tr>
              <a:tr h="370850">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Heat </a:t>
                      </a:r>
                      <a:r>
                        <a:rPr lang="en-US" sz="1800">
                          <a:solidFill>
                            <a:srgbClr val="3F3F3F"/>
                          </a:solidFill>
                        </a:rPr>
                        <a:t>Recovery</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$ 103,522</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$ 0</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$ 20,997</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4.93 years</a:t>
                      </a:r>
                    </a:p>
                  </a:txBody>
                  <a:tcPr marT="91425" marB="91425" marR="91425" marL="91425" anchor="ctr"/>
                </a:tc>
              </a:tr>
              <a:tr h="370850">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T</a:t>
                      </a:r>
                      <a:r>
                        <a:rPr lang="en-US" sz="1800">
                          <a:solidFill>
                            <a:srgbClr val="3F3F3F"/>
                          </a:solidFill>
                        </a:rPr>
                        <a:t>hermostat</a:t>
                      </a:r>
                      <a:r>
                        <a:rPr lang="en-US" sz="1800" u="none" cap="none" strike="noStrike">
                          <a:solidFill>
                            <a:srgbClr val="3F3F3F"/>
                          </a:solidFill>
                        </a:rPr>
                        <a:t> Change</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$ 0</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$ 0</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$ 9,</a:t>
                      </a:r>
                      <a:r>
                        <a:rPr lang="en-US" sz="1800">
                          <a:solidFill>
                            <a:srgbClr val="3F3F3F"/>
                          </a:solidFill>
                        </a:rPr>
                        <a:t>84</a:t>
                      </a:r>
                      <a:r>
                        <a:rPr lang="en-US" sz="1800" u="none" cap="none" strike="noStrike">
                          <a:solidFill>
                            <a:srgbClr val="3F3F3F"/>
                          </a:solidFill>
                        </a:rPr>
                        <a:t>3</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lang="en-US" sz="1800" u="none" cap="none" strike="noStrike">
                          <a:solidFill>
                            <a:srgbClr val="3F3F3F"/>
                          </a:solidFill>
                        </a:rPr>
                        <a:t>0 years</a:t>
                      </a:r>
                    </a:p>
                  </a:txBody>
                  <a:tcPr marT="91425" marB="91425" marR="91425" marL="91425" anchor="ctr"/>
                </a:tc>
              </a:tr>
              <a:tr h="370850">
                <a:tc>
                  <a:txBody>
                    <a:bodyPr>
                      <a:noAutofit/>
                    </a:bodyPr>
                    <a:lstStyle/>
                    <a:p>
                      <a:pPr indent="0" lvl="0" marL="0" marR="0" rtl="0" algn="ctr">
                        <a:spcBef>
                          <a:spcPts val="0"/>
                        </a:spcBef>
                        <a:buClr>
                          <a:srgbClr val="3F3F3F"/>
                        </a:buClr>
                        <a:buSzPct val="25000"/>
                        <a:buFont typeface="Calibri"/>
                        <a:buNone/>
                      </a:pPr>
                      <a:r>
                        <a:rPr b="1" lang="en-US" sz="1800" u="none" cap="none" strike="noStrike">
                          <a:solidFill>
                            <a:srgbClr val="3F3F3F"/>
                          </a:solidFill>
                        </a:rPr>
                        <a:t>Totals</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b="1" lang="en-US" sz="1800" u="none" cap="none" strike="noStrike">
                          <a:solidFill>
                            <a:srgbClr val="3F3F3F"/>
                          </a:solidFill>
                        </a:rPr>
                        <a:t>$ 163,91</a:t>
                      </a:r>
                      <a:r>
                        <a:rPr b="1" lang="en-US" sz="1800">
                          <a:solidFill>
                            <a:srgbClr val="3F3F3F"/>
                          </a:solidFill>
                        </a:rPr>
                        <a:t>4</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b="1" lang="en-US" sz="1800" u="none" cap="none" strike="noStrike">
                          <a:solidFill>
                            <a:srgbClr val="3F3F3F"/>
                          </a:solidFill>
                        </a:rPr>
                        <a:t>$ 6,235</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b="1" lang="en-US" sz="1800" u="none" cap="none" strike="noStrike">
                          <a:solidFill>
                            <a:srgbClr val="3F3F3F"/>
                          </a:solidFill>
                        </a:rPr>
                        <a:t>$ 40,</a:t>
                      </a:r>
                      <a:r>
                        <a:rPr b="1" lang="en-US" sz="1800">
                          <a:solidFill>
                            <a:srgbClr val="3F3F3F"/>
                          </a:solidFill>
                        </a:rPr>
                        <a:t>521</a:t>
                      </a:r>
                    </a:p>
                  </a:txBody>
                  <a:tcPr marT="91425" marB="91425" marR="91425" marL="91425" anchor="ctr"/>
                </a:tc>
                <a:tc>
                  <a:txBody>
                    <a:bodyPr>
                      <a:noAutofit/>
                    </a:bodyPr>
                    <a:lstStyle/>
                    <a:p>
                      <a:pPr indent="0" lvl="0" marL="0" marR="0" rtl="0" algn="ctr">
                        <a:spcBef>
                          <a:spcPts val="0"/>
                        </a:spcBef>
                        <a:buClr>
                          <a:srgbClr val="3F3F3F"/>
                        </a:buClr>
                        <a:buSzPct val="25000"/>
                        <a:buFont typeface="Calibri"/>
                        <a:buNone/>
                      </a:pPr>
                      <a:r>
                        <a:rPr b="1" lang="en-US" sz="1800" u="none" cap="none" strike="noStrike">
                          <a:solidFill>
                            <a:srgbClr val="3F3F3F"/>
                          </a:solidFill>
                        </a:rPr>
                        <a:t>3.93 years</a:t>
                      </a:r>
                    </a:p>
                  </a:txBody>
                  <a:tcPr marT="91425" marB="91425" marR="91425" marL="91425" anchor="ctr"/>
                </a:tc>
              </a:tr>
            </a:tbl>
          </a:graphicData>
        </a:graphic>
      </p:graphicFrame>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8" name="Shape 668"/>
        <p:cNvGrpSpPr/>
        <p:nvPr/>
      </p:nvGrpSpPr>
      <p:grpSpPr>
        <a:xfrm>
          <a:off x="0" y="0"/>
          <a:ext cx="0" cy="0"/>
          <a:chOff x="0" y="0"/>
          <a:chExt cx="0" cy="0"/>
        </a:xfrm>
      </p:grpSpPr>
      <p:sp>
        <p:nvSpPr>
          <p:cNvPr id="669" name="Shape 669"/>
          <p:cNvSpPr txBox="1"/>
          <p:nvPr>
            <p:ph type="title"/>
          </p:nvPr>
        </p:nvSpPr>
        <p:spPr>
          <a:xfrm>
            <a:off x="551950" y="381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CFAC </a:t>
            </a:r>
            <a:r>
              <a:rPr b="0" i="0" lang="en-US" sz="4000" u="none" cap="none" strike="noStrike">
                <a:solidFill>
                  <a:schemeClr val="lt2"/>
                </a:solidFill>
                <a:latin typeface="Calibri"/>
                <a:ea typeface="Calibri"/>
                <a:cs typeface="Calibri"/>
                <a:sym typeface="Calibri"/>
              </a:rPr>
              <a:t>Savings Opportunities</a:t>
            </a:r>
          </a:p>
        </p:txBody>
      </p:sp>
      <p:pic>
        <p:nvPicPr>
          <p:cNvPr id="670" name="Shape 670"/>
          <p:cNvPicPr preferRelativeResize="0"/>
          <p:nvPr/>
        </p:nvPicPr>
        <p:blipFill rotWithShape="1">
          <a:blip r:embed="rId3">
            <a:alphaModFix/>
          </a:blip>
          <a:srcRect b="0" l="0" r="0" t="0"/>
          <a:stretch/>
        </p:blipFill>
        <p:spPr>
          <a:xfrm>
            <a:off x="1835650" y="776375"/>
            <a:ext cx="7467600" cy="597539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 name="Shape 154"/>
        <p:cNvGrpSpPr/>
        <p:nvPr/>
      </p:nvGrpSpPr>
      <p:grpSpPr>
        <a:xfrm>
          <a:off x="0" y="0"/>
          <a:ext cx="0" cy="0"/>
          <a:chOff x="0" y="0"/>
          <a:chExt cx="0" cy="0"/>
        </a:xfrm>
      </p:grpSpPr>
      <p:graphicFrame>
        <p:nvGraphicFramePr>
          <p:cNvPr id="155" name="Shape 155"/>
          <p:cNvGraphicFramePr/>
          <p:nvPr/>
        </p:nvGraphicFramePr>
        <p:xfrm>
          <a:off x="161250" y="486150"/>
          <a:ext cx="3000000" cy="3000000"/>
        </p:xfrm>
        <a:graphic>
          <a:graphicData uri="http://schemas.openxmlformats.org/drawingml/2006/table">
            <a:tbl>
              <a:tblPr>
                <a:noFill/>
                <a:tableStyleId>{3F95A2BD-2788-4D8D-88E6-BD541A5B55FA}</a:tableStyleId>
              </a:tblPr>
              <a:tblGrid>
                <a:gridCol w="2378325"/>
                <a:gridCol w="2378325"/>
                <a:gridCol w="2076125"/>
                <a:gridCol w="2680525"/>
                <a:gridCol w="2378325"/>
              </a:tblGrid>
              <a:tr h="1023625">
                <a:tc>
                  <a:txBody>
                    <a:bodyPr>
                      <a:noAutofit/>
                    </a:bodyPr>
                    <a:lstStyle/>
                    <a:p>
                      <a:pPr lvl="0">
                        <a:spcBef>
                          <a:spcPts val="0"/>
                        </a:spcBef>
                        <a:buNone/>
                      </a:pPr>
                      <a:r>
                        <a:t/>
                      </a:r>
                      <a:endParaRPr>
                        <a:solidFill>
                          <a:schemeClr val="lt2"/>
                        </a:solidFill>
                      </a:endParaRPr>
                    </a:p>
                  </a:txBody>
                  <a:tcPr marT="91425" marB="91425" marR="91425" marL="91425"/>
                </a:tc>
                <a:tc>
                  <a:txBody>
                    <a:bodyPr>
                      <a:noAutofit/>
                    </a:bodyPr>
                    <a:lstStyle/>
                    <a:p>
                      <a:pPr lvl="0" algn="ctr">
                        <a:spcBef>
                          <a:spcPts val="0"/>
                        </a:spcBef>
                        <a:buNone/>
                      </a:pPr>
                      <a:r>
                        <a:rPr lang="en-US" sz="2800">
                          <a:solidFill>
                            <a:schemeClr val="lt2"/>
                          </a:solidFill>
                        </a:rPr>
                        <a:t>Lighting</a:t>
                      </a:r>
                    </a:p>
                  </a:txBody>
                  <a:tcPr marT="91425" marB="91425" marR="91425" marL="91425" anchor="ctr"/>
                </a:tc>
                <a:tc>
                  <a:txBody>
                    <a:bodyPr>
                      <a:noAutofit/>
                    </a:bodyPr>
                    <a:lstStyle/>
                    <a:p>
                      <a:pPr lvl="0" algn="ctr">
                        <a:spcBef>
                          <a:spcPts val="0"/>
                        </a:spcBef>
                        <a:buClr>
                          <a:schemeClr val="dk1"/>
                        </a:buClr>
                        <a:buSzPct val="39285"/>
                        <a:buFont typeface="Arial"/>
                        <a:buNone/>
                      </a:pPr>
                      <a:r>
                        <a:rPr lang="en-US" sz="2800">
                          <a:solidFill>
                            <a:schemeClr val="lt2"/>
                          </a:solidFill>
                        </a:rPr>
                        <a:t>HVAC</a:t>
                      </a:r>
                    </a:p>
                  </a:txBody>
                  <a:tcPr marT="91425" marB="91425" marR="91425" marL="91425" anchor="ctr"/>
                </a:tc>
                <a:tc>
                  <a:txBody>
                    <a:bodyPr>
                      <a:noAutofit/>
                    </a:bodyPr>
                    <a:lstStyle/>
                    <a:p>
                      <a:pPr lvl="0" algn="ctr">
                        <a:spcBef>
                          <a:spcPts val="0"/>
                        </a:spcBef>
                        <a:buClr>
                          <a:schemeClr val="dk1"/>
                        </a:buClr>
                        <a:buSzPct val="39285"/>
                        <a:buFont typeface="Arial"/>
                        <a:buNone/>
                      </a:pPr>
                      <a:r>
                        <a:rPr lang="en-US" sz="2800">
                          <a:solidFill>
                            <a:schemeClr val="lt2"/>
                          </a:solidFill>
                        </a:rPr>
                        <a:t>Water and Extra Buildings</a:t>
                      </a:r>
                    </a:p>
                  </a:txBody>
                  <a:tcPr marT="91425" marB="91425" marR="91425" marL="91425" anchor="ctr"/>
                </a:tc>
                <a:tc>
                  <a:txBody>
                    <a:bodyPr>
                      <a:noAutofit/>
                    </a:bodyPr>
                    <a:lstStyle/>
                    <a:p>
                      <a:pPr lvl="0" algn="ctr">
                        <a:spcBef>
                          <a:spcPts val="0"/>
                        </a:spcBef>
                        <a:buClr>
                          <a:schemeClr val="dk1"/>
                        </a:buClr>
                        <a:buSzPct val="39285"/>
                        <a:buFont typeface="Arial"/>
                        <a:buNone/>
                      </a:pPr>
                      <a:r>
                        <a:rPr lang="en-US" sz="2800">
                          <a:solidFill>
                            <a:schemeClr val="lt2"/>
                          </a:solidFill>
                        </a:rPr>
                        <a:t>Executive</a:t>
                      </a:r>
                    </a:p>
                  </a:txBody>
                  <a:tcPr marT="91425" marB="91425" marR="91425" marL="91425" anchor="ctr"/>
                </a:tc>
              </a:tr>
              <a:tr h="1023625">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r>
              <a:tr h="1023625">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r>
              <a:tr h="1023625">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r>
              <a:tr h="1023625">
                <a:tc>
                  <a:txBody>
                    <a:bodyPr>
                      <a:noAutofit/>
                    </a:bodyPr>
                    <a:lstStyle/>
                    <a:p>
                      <a:pPr lvl="0">
                        <a:spcBef>
                          <a:spcPts val="0"/>
                        </a:spcBef>
                        <a:buNone/>
                      </a:pPr>
                      <a:r>
                        <a:t/>
                      </a:r>
                      <a:endParaRPr/>
                    </a:p>
                  </a:txBody>
                  <a:tcPr marT="91425" marB="91425" marR="91425" marL="91425"/>
                </a:tc>
                <a:tc>
                  <a:txBody>
                    <a:bodyPr>
                      <a:noAutofit/>
                    </a:bodyPr>
                    <a:lstStyle/>
                    <a:p>
                      <a:pPr lvl="0" algn="ctr">
                        <a:spcBef>
                          <a:spcPts val="0"/>
                        </a:spcBef>
                        <a:buNone/>
                      </a:pPr>
                      <a:r>
                        <a:t/>
                      </a:r>
                      <a:endParaRPr sz="1800">
                        <a:solidFill>
                          <a:srgbClr val="FFFFFF"/>
                        </a:solidFill>
                      </a:endParaRPr>
                    </a:p>
                  </a:txBody>
                  <a:tcPr marT="91425" marB="91425" marR="91425" marL="91425"/>
                </a:tc>
                <a:tc>
                  <a:txBody>
                    <a:bodyPr>
                      <a:noAutofit/>
                    </a:bodyPr>
                    <a:lstStyle/>
                    <a:p>
                      <a:pPr lvl="0" algn="ctr">
                        <a:spcBef>
                          <a:spcPts val="0"/>
                        </a:spcBef>
                        <a:buNone/>
                      </a:pPr>
                      <a:r>
                        <a:t/>
                      </a:r>
                      <a:endParaRPr sz="1800">
                        <a:solidFill>
                          <a:srgbClr val="FFFFFF"/>
                        </a:solidFill>
                      </a:endParaRPr>
                    </a:p>
                  </a:txBody>
                  <a:tcPr marT="91425" marB="91425" marR="91425" marL="91425"/>
                </a:tc>
                <a:tc>
                  <a:txBody>
                    <a:bodyPr>
                      <a:noAutofit/>
                    </a:bodyPr>
                    <a:lstStyle/>
                    <a:p>
                      <a:pPr lvl="0" algn="ctr">
                        <a:spcBef>
                          <a:spcPts val="0"/>
                        </a:spcBef>
                        <a:buNone/>
                      </a:pPr>
                      <a:r>
                        <a:t/>
                      </a:r>
                      <a:endParaRPr sz="1800">
                        <a:solidFill>
                          <a:srgbClr val="FFFFFF"/>
                        </a:solidFill>
                      </a:endParaRPr>
                    </a:p>
                  </a:txBody>
                  <a:tcPr marT="91425" marB="91425" marR="91425" marL="91425"/>
                </a:tc>
                <a:tc>
                  <a:txBody>
                    <a:bodyPr>
                      <a:noAutofit/>
                    </a:bodyPr>
                    <a:lstStyle/>
                    <a:p>
                      <a:pPr lvl="0" algn="ctr">
                        <a:spcBef>
                          <a:spcPts val="0"/>
                        </a:spcBef>
                        <a:buNone/>
                      </a:pPr>
                      <a:r>
                        <a:t/>
                      </a:r>
                      <a:endParaRPr sz="1800">
                        <a:solidFill>
                          <a:srgbClr val="FFFFFF"/>
                        </a:solidFill>
                      </a:endParaRPr>
                    </a:p>
                  </a:txBody>
                  <a:tcPr marT="91425" marB="91425" marR="91425" marL="91425"/>
                </a:tc>
              </a:tr>
              <a:tr h="1023625">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r>
            </a:tbl>
          </a:graphicData>
        </a:graphic>
      </p:graphicFrame>
      <p:pic>
        <p:nvPicPr>
          <p:cNvPr id="156" name="Shape 156"/>
          <p:cNvPicPr preferRelativeResize="0"/>
          <p:nvPr/>
        </p:nvPicPr>
        <p:blipFill rotWithShape="1">
          <a:blip r:embed="rId3">
            <a:alphaModFix/>
          </a:blip>
          <a:srcRect b="0" l="0" r="0" t="0"/>
          <a:stretch/>
        </p:blipFill>
        <p:spPr>
          <a:xfrm>
            <a:off x="533625" y="2551200"/>
            <a:ext cx="1654200" cy="1018799"/>
          </a:xfrm>
          <a:prstGeom prst="rect">
            <a:avLst/>
          </a:prstGeom>
          <a:noFill/>
          <a:ln>
            <a:noFill/>
          </a:ln>
        </p:spPr>
      </p:pic>
      <p:pic>
        <p:nvPicPr>
          <p:cNvPr id="157" name="Shape 157"/>
          <p:cNvPicPr preferRelativeResize="0"/>
          <p:nvPr/>
        </p:nvPicPr>
        <p:blipFill rotWithShape="1">
          <a:blip r:embed="rId4">
            <a:alphaModFix/>
          </a:blip>
          <a:srcRect b="0" l="4011" r="3138" t="0"/>
          <a:stretch/>
        </p:blipFill>
        <p:spPr>
          <a:xfrm>
            <a:off x="533625" y="5641750"/>
            <a:ext cx="1654200" cy="1001999"/>
          </a:xfrm>
          <a:prstGeom prst="rect">
            <a:avLst/>
          </a:prstGeom>
          <a:noFill/>
          <a:ln>
            <a:noFill/>
          </a:ln>
        </p:spPr>
      </p:pic>
      <p:pic>
        <p:nvPicPr>
          <p:cNvPr id="158" name="Shape 158"/>
          <p:cNvPicPr preferRelativeResize="0"/>
          <p:nvPr/>
        </p:nvPicPr>
        <p:blipFill rotWithShape="1">
          <a:blip r:embed="rId5">
            <a:alphaModFix/>
          </a:blip>
          <a:srcRect b="0" l="0" r="0" t="0"/>
          <a:stretch/>
        </p:blipFill>
        <p:spPr>
          <a:xfrm>
            <a:off x="538575" y="3570000"/>
            <a:ext cx="1644299" cy="1001999"/>
          </a:xfrm>
          <a:prstGeom prst="rect">
            <a:avLst/>
          </a:prstGeom>
          <a:noFill/>
          <a:ln>
            <a:noFill/>
          </a:ln>
        </p:spPr>
      </p:pic>
      <p:pic>
        <p:nvPicPr>
          <p:cNvPr id="159" name="Shape 159"/>
          <p:cNvPicPr preferRelativeResize="0"/>
          <p:nvPr/>
        </p:nvPicPr>
        <p:blipFill rotWithShape="1">
          <a:blip r:embed="rId6">
            <a:alphaModFix/>
          </a:blip>
          <a:srcRect b="0" l="0" r="0" t="0"/>
          <a:stretch/>
        </p:blipFill>
        <p:spPr>
          <a:xfrm>
            <a:off x="533631" y="4599723"/>
            <a:ext cx="1654200" cy="1014299"/>
          </a:xfrm>
          <a:prstGeom prst="rect">
            <a:avLst/>
          </a:prstGeom>
          <a:noFill/>
          <a:ln>
            <a:noFill/>
          </a:ln>
        </p:spPr>
      </p:pic>
      <p:pic>
        <p:nvPicPr>
          <p:cNvPr id="160" name="Shape 160"/>
          <p:cNvPicPr preferRelativeResize="0"/>
          <p:nvPr/>
        </p:nvPicPr>
        <p:blipFill rotWithShape="1">
          <a:blip r:embed="rId7">
            <a:alphaModFix/>
          </a:blip>
          <a:srcRect b="0" l="0" r="0" t="0"/>
          <a:stretch/>
        </p:blipFill>
        <p:spPr>
          <a:xfrm>
            <a:off x="533625" y="1538275"/>
            <a:ext cx="1654200" cy="1001999"/>
          </a:xfrm>
          <a:prstGeom prst="rect">
            <a:avLst/>
          </a:prstGeom>
          <a:noFill/>
          <a:ln>
            <a:noFill/>
          </a:ln>
        </p:spPr>
      </p:pic>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5" name="Shape 675"/>
        <p:cNvGrpSpPr/>
        <p:nvPr/>
      </p:nvGrpSpPr>
      <p:grpSpPr>
        <a:xfrm>
          <a:off x="0" y="0"/>
          <a:ext cx="0" cy="0"/>
          <a:chOff x="0" y="0"/>
          <a:chExt cx="0" cy="0"/>
        </a:xfrm>
      </p:grpSpPr>
      <p:pic>
        <p:nvPicPr>
          <p:cNvPr id="676" name="Shape 676"/>
          <p:cNvPicPr preferRelativeResize="0"/>
          <p:nvPr/>
        </p:nvPicPr>
        <p:blipFill>
          <a:blip r:embed="rId3">
            <a:alphaModFix/>
          </a:blip>
          <a:stretch>
            <a:fillRect/>
          </a:stretch>
        </p:blipFill>
        <p:spPr>
          <a:xfrm>
            <a:off x="0" y="0"/>
            <a:ext cx="12192000" cy="6857999"/>
          </a:xfrm>
          <a:prstGeom prst="rect">
            <a:avLst/>
          </a:prstGeom>
          <a:noFill/>
          <a:ln>
            <a:noFill/>
          </a:ln>
        </p:spPr>
      </p:pic>
      <p:sp>
        <p:nvSpPr>
          <p:cNvPr id="677" name="Shape 677"/>
          <p:cNvSpPr txBox="1"/>
          <p:nvPr/>
        </p:nvSpPr>
        <p:spPr>
          <a:xfrm>
            <a:off x="5022899" y="2427100"/>
            <a:ext cx="2146199" cy="403199"/>
          </a:xfrm>
          <a:prstGeom prst="rect">
            <a:avLst/>
          </a:prstGeom>
          <a:noFill/>
          <a:ln>
            <a:noFill/>
          </a:ln>
        </p:spPr>
        <p:txBody>
          <a:bodyPr anchorCtr="0" anchor="t" bIns="91425" lIns="91425" rIns="91425" tIns="91425">
            <a:noAutofit/>
          </a:bodyPr>
          <a:lstStyle/>
          <a:p>
            <a:pPr lvl="0" rtl="0">
              <a:spcBef>
                <a:spcPts val="0"/>
              </a:spcBef>
              <a:buNone/>
            </a:pPr>
            <a:r>
              <a:rPr lang="en-US" sz="3000"/>
              <a:t>$40,521 /yr</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7"/>
                                        </p:tgtEl>
                                        <p:attrNameLst>
                                          <p:attrName>style.visibility</p:attrName>
                                        </p:attrNameLst>
                                      </p:cBhvr>
                                      <p:to>
                                        <p:strVal val="visible"/>
                                      </p:to>
                                    </p:set>
                                    <p:animEffect filter="fade" transition="in">
                                      <p:cBhvr>
                                        <p:cTn dur="400"/>
                                        <p:tgtEl>
                                          <p:spTgt spid="6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2" name="Shape 682"/>
        <p:cNvGrpSpPr/>
        <p:nvPr/>
      </p:nvGrpSpPr>
      <p:grpSpPr>
        <a:xfrm>
          <a:off x="0" y="0"/>
          <a:ext cx="0" cy="0"/>
          <a:chOff x="0" y="0"/>
          <a:chExt cx="0" cy="0"/>
        </a:xfrm>
      </p:grpSpPr>
      <p:sp>
        <p:nvSpPr>
          <p:cNvPr id="683" name="Shape 683"/>
          <p:cNvSpPr txBox="1"/>
          <p:nvPr>
            <p:ph type="title"/>
          </p:nvPr>
        </p:nvSpPr>
        <p:spPr>
          <a:xfrm>
            <a:off x="609600" y="2895600"/>
            <a:ext cx="10972799" cy="1066799"/>
          </a:xfrm>
          <a:prstGeom prst="rect">
            <a:avLst/>
          </a:prstGeom>
        </p:spPr>
        <p:txBody>
          <a:bodyPr anchorCtr="0" anchor="ctr" bIns="91425" lIns="91425" rIns="91425" tIns="91425">
            <a:noAutofit/>
          </a:bodyPr>
          <a:lstStyle/>
          <a:p>
            <a:pPr lvl="0" algn="ctr">
              <a:spcBef>
                <a:spcPts val="0"/>
              </a:spcBef>
              <a:buNone/>
            </a:pPr>
            <a:r>
              <a:rPr lang="en-US"/>
              <a:t>Project Totals and Summary</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8" name="Shape 688"/>
        <p:cNvGrpSpPr/>
        <p:nvPr/>
      </p:nvGrpSpPr>
      <p:grpSpPr>
        <a:xfrm>
          <a:off x="0" y="0"/>
          <a:ext cx="0" cy="0"/>
          <a:chOff x="0" y="0"/>
          <a:chExt cx="0" cy="0"/>
        </a:xfrm>
      </p:grpSpPr>
      <p:sp>
        <p:nvSpPr>
          <p:cNvPr id="689" name="Shape 689"/>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Collective Results</a:t>
            </a:r>
          </a:p>
        </p:txBody>
      </p:sp>
      <p:pic>
        <p:nvPicPr>
          <p:cNvPr id="690" name="Shape 690"/>
          <p:cNvPicPr preferRelativeResize="0"/>
          <p:nvPr/>
        </p:nvPicPr>
        <p:blipFill rotWithShape="1">
          <a:blip r:embed="rId3">
            <a:alphaModFix/>
          </a:blip>
          <a:srcRect b="0" l="4011" r="3141" t="0"/>
          <a:stretch/>
        </p:blipFill>
        <p:spPr>
          <a:xfrm>
            <a:off x="1385799" y="2209800"/>
            <a:ext cx="1056600" cy="640200"/>
          </a:xfrm>
          <a:prstGeom prst="rect">
            <a:avLst/>
          </a:prstGeom>
          <a:noFill/>
          <a:ln>
            <a:noFill/>
          </a:ln>
        </p:spPr>
      </p:pic>
      <p:pic>
        <p:nvPicPr>
          <p:cNvPr id="691" name="Shape 691"/>
          <p:cNvPicPr preferRelativeResize="0"/>
          <p:nvPr/>
        </p:nvPicPr>
        <p:blipFill rotWithShape="1">
          <a:blip r:embed="rId4">
            <a:alphaModFix/>
          </a:blip>
          <a:srcRect b="0" l="0" r="0" t="0"/>
          <a:stretch/>
        </p:blipFill>
        <p:spPr>
          <a:xfrm>
            <a:off x="1824608" y="2956559"/>
            <a:ext cx="1043999" cy="640200"/>
          </a:xfrm>
          <a:prstGeom prst="rect">
            <a:avLst/>
          </a:prstGeom>
          <a:noFill/>
          <a:ln>
            <a:noFill/>
          </a:ln>
        </p:spPr>
      </p:pic>
      <p:pic>
        <p:nvPicPr>
          <p:cNvPr id="692" name="Shape 692"/>
          <p:cNvPicPr preferRelativeResize="0"/>
          <p:nvPr/>
        </p:nvPicPr>
        <p:blipFill rotWithShape="1">
          <a:blip r:embed="rId5">
            <a:alphaModFix/>
          </a:blip>
          <a:srcRect b="0" l="0" r="0" t="0"/>
          <a:stretch/>
        </p:blipFill>
        <p:spPr>
          <a:xfrm>
            <a:off x="2343302" y="3703319"/>
            <a:ext cx="1050300" cy="640200"/>
          </a:xfrm>
          <a:prstGeom prst="rect">
            <a:avLst/>
          </a:prstGeom>
          <a:noFill/>
          <a:ln>
            <a:noFill/>
          </a:ln>
        </p:spPr>
      </p:pic>
      <p:pic>
        <p:nvPicPr>
          <p:cNvPr id="693" name="Shape 693"/>
          <p:cNvPicPr preferRelativeResize="0"/>
          <p:nvPr/>
        </p:nvPicPr>
        <p:blipFill rotWithShape="1">
          <a:blip r:embed="rId6">
            <a:alphaModFix/>
          </a:blip>
          <a:srcRect b="0" l="0" r="0" t="0"/>
          <a:stretch/>
        </p:blipFill>
        <p:spPr>
          <a:xfrm>
            <a:off x="3292560" y="5196839"/>
            <a:ext cx="1018199" cy="640200"/>
          </a:xfrm>
          <a:prstGeom prst="rect">
            <a:avLst/>
          </a:prstGeom>
          <a:noFill/>
          <a:ln>
            <a:noFill/>
          </a:ln>
        </p:spPr>
      </p:pic>
      <p:pic>
        <p:nvPicPr>
          <p:cNvPr id="694" name="Shape 694"/>
          <p:cNvPicPr preferRelativeResize="0"/>
          <p:nvPr/>
        </p:nvPicPr>
        <p:blipFill rotWithShape="1">
          <a:blip r:embed="rId7">
            <a:alphaModFix/>
          </a:blip>
          <a:srcRect b="0" l="0" r="0" t="0"/>
          <a:stretch/>
        </p:blipFill>
        <p:spPr>
          <a:xfrm>
            <a:off x="3871642" y="5943600"/>
            <a:ext cx="878099" cy="640200"/>
          </a:xfrm>
          <a:prstGeom prst="rect">
            <a:avLst/>
          </a:prstGeom>
          <a:noFill/>
          <a:ln>
            <a:noFill/>
          </a:ln>
        </p:spPr>
      </p:pic>
      <p:pic>
        <p:nvPicPr>
          <p:cNvPr id="695" name="Shape 695"/>
          <p:cNvPicPr preferRelativeResize="0"/>
          <p:nvPr/>
        </p:nvPicPr>
        <p:blipFill rotWithShape="1">
          <a:blip r:embed="rId8">
            <a:alphaModFix/>
          </a:blip>
          <a:srcRect b="0" l="0" r="0" t="0"/>
          <a:stretch/>
        </p:blipFill>
        <p:spPr>
          <a:xfrm>
            <a:off x="2746992" y="4450080"/>
            <a:ext cx="1054500" cy="640200"/>
          </a:xfrm>
          <a:prstGeom prst="rect">
            <a:avLst/>
          </a:prstGeom>
          <a:noFill/>
          <a:ln>
            <a:noFill/>
          </a:ln>
        </p:spPr>
      </p:pic>
      <p:sp>
        <p:nvSpPr>
          <p:cNvPr id="696" name="Shape 696"/>
          <p:cNvSpPr/>
          <p:nvPr/>
        </p:nvSpPr>
        <p:spPr>
          <a:xfrm>
            <a:off x="5762512" y="3276625"/>
            <a:ext cx="2014500" cy="1051499"/>
          </a:xfrm>
          <a:prstGeom prst="rightArrow">
            <a:avLst>
              <a:gd fmla="val 50000" name="adj1"/>
              <a:gd fmla="val 50000" name="adj2"/>
            </a:avLst>
          </a:prstGeom>
          <a:solidFill>
            <a:srgbClr val="CC0000"/>
          </a:solidFill>
          <a:ln cap="flat" cmpd="sng" w="12700">
            <a:solidFill>
              <a:srgbClr val="980000"/>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697" name="Shape 697"/>
          <p:cNvSpPr txBox="1"/>
          <p:nvPr/>
        </p:nvSpPr>
        <p:spPr>
          <a:xfrm>
            <a:off x="7976775" y="2302375"/>
            <a:ext cx="4306800" cy="3000000"/>
          </a:xfrm>
          <a:prstGeom prst="rect">
            <a:avLst/>
          </a:prstGeom>
          <a:noFill/>
          <a:ln>
            <a:noFill/>
          </a:ln>
        </p:spPr>
        <p:txBody>
          <a:bodyPr anchorCtr="0" anchor="ctr" bIns="91425" lIns="91425" rIns="91425" tIns="91425">
            <a:noAutofit/>
          </a:bodyPr>
          <a:lstStyle/>
          <a:p>
            <a:pPr indent="-8128" lvl="0" marL="109728" rtl="0">
              <a:spcBef>
                <a:spcPts val="0"/>
              </a:spcBef>
              <a:buNone/>
            </a:pPr>
            <a:r>
              <a:rPr lang="en-US" sz="6000">
                <a:solidFill>
                  <a:schemeClr val="lt1"/>
                </a:solidFill>
                <a:latin typeface="Calibri"/>
                <a:ea typeface="Calibri"/>
                <a:cs typeface="Calibri"/>
                <a:sym typeface="Calibri"/>
              </a:rPr>
              <a:t>$324,930/yr</a:t>
            </a:r>
          </a:p>
        </p:txBody>
      </p:sp>
      <p:sp>
        <p:nvSpPr>
          <p:cNvPr id="698" name="Shape 698"/>
          <p:cNvSpPr txBox="1"/>
          <p:nvPr/>
        </p:nvSpPr>
        <p:spPr>
          <a:xfrm>
            <a:off x="2442400" y="2209800"/>
            <a:ext cx="2438399" cy="573900"/>
          </a:xfrm>
          <a:prstGeom prst="rect">
            <a:avLst/>
          </a:prstGeom>
          <a:noFill/>
          <a:ln>
            <a:noFill/>
          </a:ln>
        </p:spPr>
        <p:txBody>
          <a:bodyPr anchorCtr="0" anchor="t" bIns="91425" lIns="91425" rIns="91425" tIns="91425">
            <a:noAutofit/>
          </a:bodyPr>
          <a:lstStyle/>
          <a:p>
            <a:pPr lvl="0">
              <a:spcBef>
                <a:spcPts val="0"/>
              </a:spcBef>
              <a:buNone/>
            </a:pPr>
            <a:r>
              <a:rPr lang="en-US" sz="3200">
                <a:solidFill>
                  <a:schemeClr val="lt2"/>
                </a:solidFill>
                <a:latin typeface="Calibri"/>
                <a:ea typeface="Calibri"/>
                <a:cs typeface="Calibri"/>
                <a:sym typeface="Calibri"/>
              </a:rPr>
              <a:t>$40,521/yr</a:t>
            </a:r>
          </a:p>
        </p:txBody>
      </p:sp>
      <p:sp>
        <p:nvSpPr>
          <p:cNvPr id="699" name="Shape 699"/>
          <p:cNvSpPr txBox="1"/>
          <p:nvPr/>
        </p:nvSpPr>
        <p:spPr>
          <a:xfrm>
            <a:off x="2933700" y="2956562"/>
            <a:ext cx="2438399" cy="573900"/>
          </a:xfrm>
          <a:prstGeom prst="rect">
            <a:avLst/>
          </a:prstGeom>
          <a:noFill/>
          <a:ln>
            <a:noFill/>
          </a:ln>
        </p:spPr>
        <p:txBody>
          <a:bodyPr anchorCtr="0" anchor="t" bIns="91425" lIns="91425" rIns="91425" tIns="91425">
            <a:noAutofit/>
          </a:bodyPr>
          <a:lstStyle/>
          <a:p>
            <a:pPr lvl="0" rtl="0">
              <a:spcBef>
                <a:spcPts val="0"/>
              </a:spcBef>
              <a:buNone/>
            </a:pPr>
            <a:r>
              <a:rPr lang="en-US" sz="3200">
                <a:solidFill>
                  <a:schemeClr val="lt2"/>
                </a:solidFill>
                <a:latin typeface="Calibri"/>
                <a:ea typeface="Calibri"/>
                <a:cs typeface="Calibri"/>
                <a:sym typeface="Calibri"/>
              </a:rPr>
              <a:t>$17,094/yr</a:t>
            </a:r>
          </a:p>
        </p:txBody>
      </p:sp>
      <p:sp>
        <p:nvSpPr>
          <p:cNvPr id="700" name="Shape 700"/>
          <p:cNvSpPr txBox="1"/>
          <p:nvPr/>
        </p:nvSpPr>
        <p:spPr>
          <a:xfrm>
            <a:off x="3393700" y="3703325"/>
            <a:ext cx="2438399" cy="573900"/>
          </a:xfrm>
          <a:prstGeom prst="rect">
            <a:avLst/>
          </a:prstGeom>
          <a:noFill/>
          <a:ln>
            <a:noFill/>
          </a:ln>
        </p:spPr>
        <p:txBody>
          <a:bodyPr anchorCtr="0" anchor="t" bIns="91425" lIns="91425" rIns="91425" tIns="91425">
            <a:noAutofit/>
          </a:bodyPr>
          <a:lstStyle/>
          <a:p>
            <a:pPr lvl="0" rtl="0">
              <a:spcBef>
                <a:spcPts val="0"/>
              </a:spcBef>
              <a:buNone/>
            </a:pPr>
            <a:r>
              <a:rPr lang="en-US" sz="3200">
                <a:solidFill>
                  <a:schemeClr val="lt2"/>
                </a:solidFill>
                <a:latin typeface="Calibri"/>
                <a:ea typeface="Calibri"/>
                <a:cs typeface="Calibri"/>
                <a:sym typeface="Calibri"/>
              </a:rPr>
              <a:t>$91,091/yr</a:t>
            </a:r>
          </a:p>
        </p:txBody>
      </p:sp>
      <p:sp>
        <p:nvSpPr>
          <p:cNvPr id="701" name="Shape 701"/>
          <p:cNvSpPr txBox="1"/>
          <p:nvPr/>
        </p:nvSpPr>
        <p:spPr>
          <a:xfrm>
            <a:off x="3801625" y="4450075"/>
            <a:ext cx="2438399" cy="573900"/>
          </a:xfrm>
          <a:prstGeom prst="rect">
            <a:avLst/>
          </a:prstGeom>
          <a:noFill/>
          <a:ln>
            <a:noFill/>
          </a:ln>
        </p:spPr>
        <p:txBody>
          <a:bodyPr anchorCtr="0" anchor="t" bIns="91425" lIns="91425" rIns="91425" tIns="91425">
            <a:noAutofit/>
          </a:bodyPr>
          <a:lstStyle/>
          <a:p>
            <a:pPr lvl="0" rtl="0">
              <a:spcBef>
                <a:spcPts val="0"/>
              </a:spcBef>
              <a:buNone/>
            </a:pPr>
            <a:r>
              <a:rPr lang="en-US" sz="3200">
                <a:solidFill>
                  <a:schemeClr val="lt2"/>
                </a:solidFill>
                <a:latin typeface="Calibri"/>
                <a:ea typeface="Calibri"/>
                <a:cs typeface="Calibri"/>
                <a:sym typeface="Calibri"/>
              </a:rPr>
              <a:t>$16,468/yr</a:t>
            </a:r>
          </a:p>
        </p:txBody>
      </p:sp>
      <p:sp>
        <p:nvSpPr>
          <p:cNvPr id="702" name="Shape 702"/>
          <p:cNvSpPr txBox="1"/>
          <p:nvPr/>
        </p:nvSpPr>
        <p:spPr>
          <a:xfrm>
            <a:off x="4310675" y="5196837"/>
            <a:ext cx="2438399" cy="573900"/>
          </a:xfrm>
          <a:prstGeom prst="rect">
            <a:avLst/>
          </a:prstGeom>
          <a:noFill/>
          <a:ln>
            <a:noFill/>
          </a:ln>
        </p:spPr>
        <p:txBody>
          <a:bodyPr anchorCtr="0" anchor="t" bIns="91425" lIns="91425" rIns="91425" tIns="91425">
            <a:noAutofit/>
          </a:bodyPr>
          <a:lstStyle/>
          <a:p>
            <a:pPr lvl="0" rtl="0">
              <a:spcBef>
                <a:spcPts val="0"/>
              </a:spcBef>
              <a:buNone/>
            </a:pPr>
            <a:r>
              <a:rPr lang="en-US" sz="3200">
                <a:solidFill>
                  <a:schemeClr val="lt2"/>
                </a:solidFill>
                <a:latin typeface="Calibri"/>
                <a:ea typeface="Calibri"/>
                <a:cs typeface="Calibri"/>
                <a:sym typeface="Calibri"/>
              </a:rPr>
              <a:t>$78,079/yr</a:t>
            </a:r>
          </a:p>
        </p:txBody>
      </p:sp>
      <p:sp>
        <p:nvSpPr>
          <p:cNvPr id="703" name="Shape 703"/>
          <p:cNvSpPr txBox="1"/>
          <p:nvPr/>
        </p:nvSpPr>
        <p:spPr>
          <a:xfrm>
            <a:off x="4749725" y="5943612"/>
            <a:ext cx="2438399" cy="573900"/>
          </a:xfrm>
          <a:prstGeom prst="rect">
            <a:avLst/>
          </a:prstGeom>
          <a:noFill/>
          <a:ln>
            <a:noFill/>
          </a:ln>
        </p:spPr>
        <p:txBody>
          <a:bodyPr anchorCtr="0" anchor="t" bIns="91425" lIns="91425" rIns="91425" tIns="91425">
            <a:noAutofit/>
          </a:bodyPr>
          <a:lstStyle/>
          <a:p>
            <a:pPr lvl="0" rtl="0">
              <a:spcBef>
                <a:spcPts val="0"/>
              </a:spcBef>
              <a:buNone/>
            </a:pPr>
            <a:r>
              <a:rPr lang="en-US" sz="3200">
                <a:solidFill>
                  <a:schemeClr val="lt2"/>
                </a:solidFill>
                <a:latin typeface="Calibri"/>
                <a:ea typeface="Calibri"/>
                <a:cs typeface="Calibri"/>
                <a:sym typeface="Calibri"/>
              </a:rPr>
              <a:t>$81,677/yr</a:t>
            </a:r>
          </a:p>
        </p:txBody>
      </p:sp>
      <p:sp>
        <p:nvSpPr>
          <p:cNvPr id="704" name="Shape 704"/>
          <p:cNvSpPr txBox="1"/>
          <p:nvPr/>
        </p:nvSpPr>
        <p:spPr>
          <a:xfrm>
            <a:off x="495200" y="2989650"/>
            <a:ext cx="1264200" cy="573900"/>
          </a:xfrm>
          <a:prstGeom prst="rect">
            <a:avLst/>
          </a:prstGeom>
          <a:noFill/>
          <a:ln>
            <a:noFill/>
          </a:ln>
        </p:spPr>
        <p:txBody>
          <a:bodyPr anchorCtr="0" anchor="t" bIns="91425" lIns="91425" rIns="91425" tIns="91425">
            <a:noAutofit/>
          </a:bodyPr>
          <a:lstStyle/>
          <a:p>
            <a:pPr lvl="0" algn="ctr">
              <a:spcBef>
                <a:spcPts val="0"/>
              </a:spcBef>
              <a:buNone/>
            </a:pPr>
            <a:r>
              <a:rPr lang="en-US" sz="2400">
                <a:solidFill>
                  <a:schemeClr val="lt2"/>
                </a:solidFill>
              </a:rPr>
              <a:t>KHVR</a:t>
            </a:r>
          </a:p>
        </p:txBody>
      </p:sp>
      <p:sp>
        <p:nvSpPr>
          <p:cNvPr id="705" name="Shape 705"/>
          <p:cNvSpPr txBox="1"/>
          <p:nvPr/>
        </p:nvSpPr>
        <p:spPr>
          <a:xfrm>
            <a:off x="100700" y="2209800"/>
            <a:ext cx="1352100" cy="5739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chemeClr val="lt2"/>
                </a:solidFill>
              </a:rPr>
              <a:t>CFAC</a:t>
            </a:r>
          </a:p>
        </p:txBody>
      </p:sp>
      <p:sp>
        <p:nvSpPr>
          <p:cNvPr id="706" name="Shape 706"/>
          <p:cNvSpPr txBox="1"/>
          <p:nvPr/>
        </p:nvSpPr>
        <p:spPr>
          <a:xfrm>
            <a:off x="609600" y="3515425"/>
            <a:ext cx="2156400" cy="5739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chemeClr val="lt2"/>
                </a:solidFill>
              </a:rPr>
              <a:t>Science  Complex</a:t>
            </a:r>
          </a:p>
        </p:txBody>
      </p:sp>
      <p:sp>
        <p:nvSpPr>
          <p:cNvPr id="707" name="Shape 707"/>
          <p:cNvSpPr txBox="1"/>
          <p:nvPr/>
        </p:nvSpPr>
        <p:spPr>
          <a:xfrm>
            <a:off x="1778550" y="4483225"/>
            <a:ext cx="1136099" cy="5739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chemeClr val="lt2"/>
                </a:solidFill>
              </a:rPr>
              <a:t>SE</a:t>
            </a:r>
          </a:p>
        </p:txBody>
      </p:sp>
      <p:sp>
        <p:nvSpPr>
          <p:cNvPr id="708" name="Shape 708"/>
          <p:cNvSpPr txBox="1"/>
          <p:nvPr/>
        </p:nvSpPr>
        <p:spPr>
          <a:xfrm>
            <a:off x="2300400" y="5230000"/>
            <a:ext cx="1136099" cy="5739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chemeClr val="lt2"/>
                </a:solidFill>
              </a:rPr>
              <a:t>SFC</a:t>
            </a:r>
          </a:p>
        </p:txBody>
      </p:sp>
      <p:sp>
        <p:nvSpPr>
          <p:cNvPr id="709" name="Shape 709"/>
          <p:cNvSpPr txBox="1"/>
          <p:nvPr/>
        </p:nvSpPr>
        <p:spPr>
          <a:xfrm>
            <a:off x="1385800" y="6009925"/>
            <a:ext cx="2596200" cy="573900"/>
          </a:xfrm>
          <a:prstGeom prst="rect">
            <a:avLst/>
          </a:prstGeom>
          <a:noFill/>
          <a:ln>
            <a:noFill/>
          </a:ln>
        </p:spPr>
        <p:txBody>
          <a:bodyPr anchorCtr="0" anchor="t" bIns="91425" lIns="91425" rIns="91425" tIns="91425">
            <a:noAutofit/>
          </a:bodyPr>
          <a:lstStyle/>
          <a:p>
            <a:pPr lvl="0" rtl="0" algn="ctr">
              <a:spcBef>
                <a:spcPts val="0"/>
              </a:spcBef>
              <a:buNone/>
            </a:pPr>
            <a:r>
              <a:rPr lang="en-US" sz="2400">
                <a:solidFill>
                  <a:schemeClr val="lt2"/>
                </a:solidFill>
              </a:rPr>
              <a:t>Extra Buildings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1000"/>
                                        <p:tgtEl>
                                          <p:spTgt spid="690"/>
                                        </p:tgtEl>
                                      </p:cBhvr>
                                    </p:animEffect>
                                  </p:childTnLst>
                                </p:cTn>
                              </p:par>
                              <p:par>
                                <p:cTn fill="hold" nodeType="with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1000"/>
                                        <p:tgtEl>
                                          <p:spTgt spid="698"/>
                                        </p:tgtEl>
                                      </p:cBhvr>
                                    </p:animEffect>
                                  </p:childTnLst>
                                </p:cTn>
                              </p:par>
                              <p:par>
                                <p:cTn fill="hold" nodeType="with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1000"/>
                                        <p:tgtEl>
                                          <p:spTgt spid="7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1000"/>
                                        <p:tgtEl>
                                          <p:spTgt spid="691"/>
                                        </p:tgtEl>
                                      </p:cBhvr>
                                    </p:animEffect>
                                  </p:childTnLst>
                                </p:cTn>
                              </p:par>
                              <p:par>
                                <p:cTn fill="hold" nodeType="with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1000"/>
                                        <p:tgtEl>
                                          <p:spTgt spid="699"/>
                                        </p:tgtEl>
                                      </p:cBhvr>
                                    </p:animEffect>
                                  </p:childTnLst>
                                </p:cTn>
                              </p:par>
                              <p:par>
                                <p:cTn fill="hold" nodeType="with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1000"/>
                                        <p:tgtEl>
                                          <p:spTgt spid="7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1000"/>
                                        <p:tgtEl>
                                          <p:spTgt spid="692"/>
                                        </p:tgtEl>
                                      </p:cBhvr>
                                    </p:animEffect>
                                  </p:childTnLst>
                                </p:cTn>
                              </p:par>
                              <p:par>
                                <p:cTn fill="hold" nodeType="with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1000"/>
                                        <p:tgtEl>
                                          <p:spTgt spid="700"/>
                                        </p:tgtEl>
                                      </p:cBhvr>
                                    </p:animEffect>
                                  </p:childTnLst>
                                </p:cTn>
                              </p:par>
                              <p:par>
                                <p:cTn fill="hold" nodeType="with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1000"/>
                                        <p:tgtEl>
                                          <p:spTgt spid="7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1000"/>
                                        <p:tgtEl>
                                          <p:spTgt spid="695"/>
                                        </p:tgtEl>
                                      </p:cBhvr>
                                    </p:animEffect>
                                  </p:childTnLst>
                                </p:cTn>
                              </p:par>
                              <p:par>
                                <p:cTn fill="hold" nodeType="with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1000"/>
                                        <p:tgtEl>
                                          <p:spTgt spid="701"/>
                                        </p:tgtEl>
                                      </p:cBhvr>
                                    </p:animEffect>
                                  </p:childTnLst>
                                </p:cTn>
                              </p:par>
                              <p:par>
                                <p:cTn fill="hold" nodeType="with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1000"/>
                                        <p:tgtEl>
                                          <p:spTgt spid="7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1000"/>
                                        <p:tgtEl>
                                          <p:spTgt spid="693"/>
                                        </p:tgtEl>
                                      </p:cBhvr>
                                    </p:animEffect>
                                  </p:childTnLst>
                                </p:cTn>
                              </p:par>
                              <p:par>
                                <p:cTn fill="hold" nodeType="with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1000"/>
                                        <p:tgtEl>
                                          <p:spTgt spid="702"/>
                                        </p:tgtEl>
                                      </p:cBhvr>
                                    </p:animEffect>
                                  </p:childTnLst>
                                </p:cTn>
                              </p:par>
                              <p:par>
                                <p:cTn fill="hold" nodeType="with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1000"/>
                                        <p:tgtEl>
                                          <p:spTgt spid="7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1000"/>
                                        <p:tgtEl>
                                          <p:spTgt spid="694"/>
                                        </p:tgtEl>
                                      </p:cBhvr>
                                    </p:animEffect>
                                  </p:childTnLst>
                                </p:cTn>
                              </p:par>
                              <p:par>
                                <p:cTn fill="hold" nodeType="with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1000"/>
                                        <p:tgtEl>
                                          <p:spTgt spid="703"/>
                                        </p:tgtEl>
                                      </p:cBhvr>
                                    </p:animEffect>
                                  </p:childTnLst>
                                </p:cTn>
                              </p:par>
                              <p:par>
                                <p:cTn fill="hold" nodeType="with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1000"/>
                                        <p:tgtEl>
                                          <p:spTgt spid="7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1000"/>
                                        <p:tgtEl>
                                          <p:spTgt spid="696"/>
                                        </p:tgtEl>
                                      </p:cBhvr>
                                    </p:animEffect>
                                  </p:childTnLst>
                                </p:cTn>
                              </p:par>
                              <p:par>
                                <p:cTn fill="hold" nodeType="with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1000"/>
                                        <p:tgtEl>
                                          <p:spTgt spid="6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4" name="Shape 714"/>
        <p:cNvGrpSpPr/>
        <p:nvPr/>
      </p:nvGrpSpPr>
      <p:grpSpPr>
        <a:xfrm>
          <a:off x="0" y="0"/>
          <a:ext cx="0" cy="0"/>
          <a:chOff x="0" y="0"/>
          <a:chExt cx="0" cy="0"/>
        </a:xfrm>
      </p:grpSpPr>
      <p:sp>
        <p:nvSpPr>
          <p:cNvPr id="715" name="Shape 715"/>
          <p:cNvSpPr txBox="1"/>
          <p:nvPr>
            <p:ph idx="1" type="body"/>
          </p:nvPr>
        </p:nvSpPr>
        <p:spPr>
          <a:xfrm>
            <a:off x="408200" y="3148213"/>
            <a:ext cx="3875400" cy="2388000"/>
          </a:xfrm>
          <a:prstGeom prst="rect">
            <a:avLst/>
          </a:prstGeom>
          <a:noFill/>
          <a:ln>
            <a:noFill/>
          </a:ln>
        </p:spPr>
        <p:txBody>
          <a:bodyPr anchorCtr="0" anchor="t" bIns="45700" lIns="91425" rIns="91425" tIns="45700">
            <a:noAutofit/>
          </a:bodyPr>
          <a:lstStyle/>
          <a:p>
            <a:pPr indent="-8128" lvl="0" marL="109728" marR="0" rtl="0" algn="l">
              <a:spcBef>
                <a:spcPts val="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Covenant Fine Arts Center</a:t>
            </a:r>
          </a:p>
          <a:p>
            <a:pPr indent="-8128" lvl="0" marL="10972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Science Complex</a:t>
            </a:r>
          </a:p>
          <a:p>
            <a:pPr indent="-8128" lvl="0" marL="10972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Spoelhof Complex</a:t>
            </a:r>
          </a:p>
          <a:p>
            <a:pPr indent="-8128" lvl="0" marL="109728" marR="0" rtl="0" algn="l">
              <a:spcBef>
                <a:spcPts val="300"/>
              </a:spcBef>
              <a:buClr>
                <a:schemeClr val="accent3"/>
              </a:buClr>
              <a:buSzPct val="25000"/>
              <a:buFont typeface="Georgia"/>
              <a:buNone/>
            </a:pPr>
            <a:r>
              <a:rPr lang="en-US" sz="2400"/>
              <a:t>SE and KHvR</a:t>
            </a:r>
            <a:r>
              <a:rPr b="0" i="0" lang="en-US" sz="2400" u="none" cap="none" strike="noStrike">
                <a:solidFill>
                  <a:schemeClr val="lt2"/>
                </a:solidFill>
                <a:latin typeface="Calibri"/>
                <a:ea typeface="Calibri"/>
                <a:cs typeface="Calibri"/>
                <a:sym typeface="Calibri"/>
              </a:rPr>
              <a:t> Dorms</a:t>
            </a:r>
          </a:p>
          <a:p>
            <a:pPr indent="-8128" lvl="0" marL="10972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Extra Opportunities</a:t>
            </a:r>
          </a:p>
        </p:txBody>
      </p:sp>
      <p:sp>
        <p:nvSpPr>
          <p:cNvPr id="716" name="Shape 716"/>
          <p:cNvSpPr txBox="1"/>
          <p:nvPr>
            <p:ph type="title"/>
          </p:nvPr>
        </p:nvSpPr>
        <p:spPr>
          <a:xfrm>
            <a:off x="609600" y="1131825"/>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Extrapolating Savings</a:t>
            </a:r>
          </a:p>
        </p:txBody>
      </p:sp>
      <p:sp>
        <p:nvSpPr>
          <p:cNvPr id="717" name="Shape 717"/>
          <p:cNvSpPr txBox="1"/>
          <p:nvPr/>
        </p:nvSpPr>
        <p:spPr>
          <a:xfrm>
            <a:off x="5570500" y="2314525"/>
            <a:ext cx="4473899" cy="4055399"/>
          </a:xfrm>
          <a:prstGeom prst="rect">
            <a:avLst/>
          </a:prstGeom>
          <a:noFill/>
          <a:ln>
            <a:noFill/>
          </a:ln>
        </p:spPr>
        <p:txBody>
          <a:bodyPr anchorCtr="0" anchor="t" bIns="45700" lIns="91425" rIns="91425" tIns="45700">
            <a:noAutofit/>
          </a:bodyPr>
          <a:lstStyle/>
          <a:p>
            <a:pPr indent="-8128" lvl="0" marL="109728" marR="0" rtl="0" algn="l">
              <a:spcBef>
                <a:spcPts val="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Prince Conference Center</a:t>
            </a:r>
          </a:p>
          <a:p>
            <a:pPr indent="-8128" lvl="0" marL="109728" marR="0" rtl="0" algn="l">
              <a:spcBef>
                <a:spcPts val="300"/>
              </a:spcBef>
              <a:buClr>
                <a:schemeClr val="accent3"/>
              </a:buClr>
              <a:buSzPct val="25000"/>
              <a:buFont typeface="Georgia"/>
              <a:buNone/>
            </a:pPr>
            <a:r>
              <a:rPr lang="en-US" sz="2400">
                <a:solidFill>
                  <a:schemeClr val="lt2"/>
                </a:solidFill>
                <a:latin typeface="Calibri"/>
                <a:ea typeface="Calibri"/>
                <a:cs typeface="Calibri"/>
                <a:sym typeface="Calibri"/>
              </a:rPr>
              <a:t>Spoelhof Center</a:t>
            </a:r>
          </a:p>
          <a:p>
            <a:pPr indent="-8128" lvl="0" marL="10972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Hiemenga Hall</a:t>
            </a:r>
          </a:p>
          <a:p>
            <a:pPr indent="-8128" lvl="0" marL="10972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Engineering Building</a:t>
            </a:r>
          </a:p>
          <a:p>
            <a:pPr indent="-8128" lvl="0" marL="10972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Devos Communications Center</a:t>
            </a:r>
          </a:p>
          <a:p>
            <a:pPr indent="-8128" lvl="0" marL="10972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Knollcrest East Apartments</a:t>
            </a:r>
          </a:p>
          <a:p>
            <a:pPr indent="-8128" lvl="0" marL="109728" marR="0" rtl="0" algn="l">
              <a:spcBef>
                <a:spcPts val="300"/>
              </a:spcBef>
              <a:buClr>
                <a:schemeClr val="accent3"/>
              </a:buClr>
              <a:buSzPct val="25000"/>
              <a:buFont typeface="Georgia"/>
              <a:buNone/>
            </a:pPr>
            <a:r>
              <a:rPr b="0" i="0" lang="en-US" sz="2400" u="none" cap="none" strike="noStrike">
                <a:solidFill>
                  <a:schemeClr val="lt2"/>
                </a:solidFill>
                <a:latin typeface="Calibri"/>
                <a:ea typeface="Calibri"/>
                <a:cs typeface="Calibri"/>
                <a:sym typeface="Calibri"/>
              </a:rPr>
              <a:t>Chapel</a:t>
            </a:r>
          </a:p>
          <a:p>
            <a:pPr indent="-8128" lvl="0" marL="109728" marR="0" rtl="0" algn="l">
              <a:spcBef>
                <a:spcPts val="300"/>
              </a:spcBef>
              <a:buClr>
                <a:schemeClr val="accent3"/>
              </a:buClr>
              <a:buSzPct val="25000"/>
              <a:buFont typeface="Georgia"/>
              <a:buNone/>
            </a:pPr>
            <a:r>
              <a:rPr lang="en-US" sz="2400">
                <a:solidFill>
                  <a:schemeClr val="lt2"/>
                </a:solidFill>
                <a:latin typeface="Calibri"/>
                <a:ea typeface="Calibri"/>
                <a:cs typeface="Calibri"/>
                <a:sym typeface="Calibri"/>
              </a:rPr>
              <a:t>Commons and Commons Annex</a:t>
            </a:r>
          </a:p>
          <a:p>
            <a:pPr indent="-8128" lvl="0" marL="109728" marR="0" rtl="0" algn="l">
              <a:spcBef>
                <a:spcPts val="300"/>
              </a:spcBef>
              <a:buClr>
                <a:schemeClr val="accent3"/>
              </a:buClr>
              <a:buSzPct val="25000"/>
              <a:buFont typeface="Georgia"/>
              <a:buNone/>
            </a:pPr>
            <a:r>
              <a:rPr lang="en-US" sz="2400">
                <a:solidFill>
                  <a:schemeClr val="lt2"/>
                </a:solidFill>
                <a:latin typeface="Calibri"/>
                <a:ea typeface="Calibri"/>
                <a:cs typeface="Calibri"/>
                <a:sym typeface="Calibri"/>
              </a:rPr>
              <a:t>Knollcrest</a:t>
            </a:r>
          </a:p>
          <a:p>
            <a:pPr indent="-8128" lvl="0" marL="109728" marR="0" rtl="0" algn="l">
              <a:spcBef>
                <a:spcPts val="300"/>
              </a:spcBef>
              <a:buClr>
                <a:schemeClr val="accent3"/>
              </a:buClr>
              <a:buSzPct val="25000"/>
              <a:buFont typeface="Georgia"/>
              <a:buNone/>
            </a:pPr>
            <a:r>
              <a:rPr lang="en-US" sz="2400">
                <a:solidFill>
                  <a:schemeClr val="lt2"/>
                </a:solidFill>
                <a:latin typeface="Calibri"/>
                <a:ea typeface="Calibri"/>
                <a:cs typeface="Calibri"/>
                <a:sym typeface="Calibri"/>
              </a:rPr>
              <a:t>Mail and Print Service Buildings</a:t>
            </a:r>
          </a:p>
          <a:p>
            <a:pPr indent="-8128" lvl="0" marL="109728" marR="0" rtl="0" algn="l">
              <a:spcBef>
                <a:spcPts val="300"/>
              </a:spcBef>
              <a:buClr>
                <a:schemeClr val="accent3"/>
              </a:buClr>
              <a:buFont typeface="Georgia"/>
              <a:buNone/>
            </a:pPr>
            <a:r>
              <a:t/>
            </a:r>
            <a:endParaRPr b="0" i="0" sz="2400" u="none" cap="none" strike="noStrike">
              <a:solidFill>
                <a:schemeClr val="lt2"/>
              </a:solidFill>
              <a:latin typeface="Calibri"/>
              <a:ea typeface="Calibri"/>
              <a:cs typeface="Calibri"/>
              <a:sym typeface="Calibri"/>
            </a:endParaRPr>
          </a:p>
          <a:p>
            <a:pPr indent="-8128" lvl="0" marL="109728" marR="0" rtl="0" algn="l">
              <a:spcBef>
                <a:spcPts val="300"/>
              </a:spcBef>
              <a:buClr>
                <a:schemeClr val="accent3"/>
              </a:buClr>
              <a:buFont typeface="Georgia"/>
              <a:buNone/>
            </a:pPr>
            <a:r>
              <a:t/>
            </a:r>
            <a:endParaRPr b="0" i="0" sz="2400" u="none" cap="none" strike="noStrike">
              <a:solidFill>
                <a:schemeClr val="lt2"/>
              </a:solidFill>
              <a:latin typeface="Calibri"/>
              <a:ea typeface="Calibri"/>
              <a:cs typeface="Calibri"/>
              <a:sym typeface="Calibri"/>
            </a:endParaRPr>
          </a:p>
          <a:p>
            <a:pPr indent="-8128" lvl="0" marL="109728" marR="0" rtl="0" algn="l">
              <a:spcBef>
                <a:spcPts val="300"/>
              </a:spcBef>
              <a:buClr>
                <a:schemeClr val="accent3"/>
              </a:buClr>
              <a:buFont typeface="Georgia"/>
              <a:buNone/>
            </a:pPr>
            <a:r>
              <a:t/>
            </a:r>
            <a:endParaRPr b="0" i="0" sz="2400" u="none" cap="none" strike="noStrike">
              <a:solidFill>
                <a:schemeClr val="lt2"/>
              </a:solidFill>
              <a:latin typeface="Calibri"/>
              <a:ea typeface="Calibri"/>
              <a:cs typeface="Calibri"/>
              <a:sym typeface="Calibri"/>
            </a:endParaRPr>
          </a:p>
        </p:txBody>
      </p:sp>
      <p:sp>
        <p:nvSpPr>
          <p:cNvPr id="718" name="Shape 718"/>
          <p:cNvSpPr/>
          <p:nvPr/>
        </p:nvSpPr>
        <p:spPr>
          <a:xfrm>
            <a:off x="4147000" y="3644125"/>
            <a:ext cx="1423500" cy="1396200"/>
          </a:xfrm>
          <a:prstGeom prst="mathPlus">
            <a:avLst>
              <a:gd fmla="val 23520" name="adj1"/>
            </a:avLst>
          </a:prstGeom>
          <a:solidFill>
            <a:schemeClr val="accent6"/>
          </a:solidFill>
          <a:ln cap="flat" cmpd="sng" w="9525">
            <a:solidFill>
              <a:schemeClr val="accent5"/>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19" name="Shape 719"/>
          <p:cNvSpPr/>
          <p:nvPr/>
        </p:nvSpPr>
        <p:spPr>
          <a:xfrm>
            <a:off x="9990525" y="3710875"/>
            <a:ext cx="1423500" cy="1262699"/>
          </a:xfrm>
          <a:prstGeom prst="mathEqual">
            <a:avLst>
              <a:gd fmla="val 23520" name="adj1"/>
              <a:gd fmla="val 11760" name="adj2"/>
            </a:avLst>
          </a:prstGeom>
          <a:solidFill>
            <a:srgbClr val="00FF00"/>
          </a:solidFill>
          <a:ln cap="flat" cmpd="sng" w="9525">
            <a:solidFill>
              <a:srgbClr val="00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200"/>
                                        <p:tgtEl>
                                          <p:spTgt spid="718"/>
                                        </p:tgtEl>
                                      </p:cBhvr>
                                    </p:animEffect>
                                  </p:childTnLst>
                                </p:cTn>
                              </p:par>
                              <p:par>
                                <p:cTn fill="hold" nodeType="with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300"/>
                                        <p:tgtEl>
                                          <p:spTgt spid="7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200"/>
                                        <p:tgtEl>
                                          <p:spTgt spid="7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4" name="Shape 724"/>
        <p:cNvGrpSpPr/>
        <p:nvPr/>
      </p:nvGrpSpPr>
      <p:grpSpPr>
        <a:xfrm>
          <a:off x="0" y="0"/>
          <a:ext cx="0" cy="0"/>
          <a:chOff x="0" y="0"/>
          <a:chExt cx="0" cy="0"/>
        </a:xfrm>
      </p:grpSpPr>
      <p:sp>
        <p:nvSpPr>
          <p:cNvPr id="725" name="Shape 725"/>
          <p:cNvSpPr txBox="1"/>
          <p:nvPr>
            <p:ph idx="1" type="body"/>
          </p:nvPr>
        </p:nvSpPr>
        <p:spPr>
          <a:xfrm>
            <a:off x="609600" y="1266449"/>
            <a:ext cx="10972799" cy="4325099"/>
          </a:xfrm>
          <a:prstGeom prst="rect">
            <a:avLst/>
          </a:prstGeom>
          <a:noFill/>
        </p:spPr>
        <p:txBody>
          <a:bodyPr anchorCtr="0" anchor="ctr" bIns="91425" lIns="91425" rIns="91425" tIns="91425">
            <a:noAutofit/>
          </a:bodyPr>
          <a:lstStyle/>
          <a:p>
            <a:pPr indent="-69850" lvl="0" marL="0" algn="ctr">
              <a:spcBef>
                <a:spcPts val="0"/>
              </a:spcBef>
              <a:buClr>
                <a:schemeClr val="dk1"/>
              </a:buClr>
              <a:buSzPct val="25000"/>
              <a:buFont typeface="Arial"/>
              <a:buNone/>
            </a:pPr>
            <a:r>
              <a:rPr lang="en-US" sz="12500">
                <a:latin typeface="Arial"/>
                <a:ea typeface="Arial"/>
                <a:cs typeface="Arial"/>
                <a:sym typeface="Arial"/>
              </a:rPr>
              <a:t>$ 604,485 /yr </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25"/>
                                        </p:tgtEl>
                                        <p:attrNameLst>
                                          <p:attrName>style.visibility</p:attrName>
                                        </p:attrNameLst>
                                      </p:cBhvr>
                                      <p:to>
                                        <p:strVal val="visible"/>
                                      </p:to>
                                    </p:set>
                                    <p:anim calcmode="lin" valueType="num">
                                      <p:cBhvr additive="base">
                                        <p:cTn dur="4000"/>
                                        <p:tgtEl>
                                          <p:spTgt spid="72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1000"/>
                                        <p:tgtEl>
                                          <p:spTgt spid="7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9" name="Shape 729"/>
        <p:cNvGrpSpPr/>
        <p:nvPr/>
      </p:nvGrpSpPr>
      <p:grpSpPr>
        <a:xfrm>
          <a:off x="0" y="0"/>
          <a:ext cx="0" cy="0"/>
          <a:chOff x="0" y="0"/>
          <a:chExt cx="0" cy="0"/>
        </a:xfrm>
      </p:grpSpPr>
      <p:pic>
        <p:nvPicPr>
          <p:cNvPr id="730" name="Shape 730"/>
          <p:cNvPicPr preferRelativeResize="0"/>
          <p:nvPr/>
        </p:nvPicPr>
        <p:blipFill>
          <a:blip r:embed="rId3">
            <a:alphaModFix/>
          </a:blip>
          <a:stretch>
            <a:fillRect/>
          </a:stretch>
        </p:blipFill>
        <p:spPr>
          <a:xfrm>
            <a:off x="0" y="0"/>
            <a:ext cx="12192000" cy="6857999"/>
          </a:xfrm>
          <a:prstGeom prst="rect">
            <a:avLst/>
          </a:prstGeom>
          <a:noFill/>
          <a:ln>
            <a:noFill/>
          </a:ln>
        </p:spPr>
      </p:pic>
      <p:sp>
        <p:nvSpPr>
          <p:cNvPr id="731" name="Shape 731"/>
          <p:cNvSpPr txBox="1"/>
          <p:nvPr/>
        </p:nvSpPr>
        <p:spPr>
          <a:xfrm>
            <a:off x="2412300" y="848150"/>
            <a:ext cx="3559799" cy="495599"/>
          </a:xfrm>
          <a:prstGeom prst="rect">
            <a:avLst/>
          </a:prstGeom>
          <a:noFill/>
          <a:ln>
            <a:noFill/>
          </a:ln>
        </p:spPr>
        <p:txBody>
          <a:bodyPr anchorCtr="0" anchor="ctr" bIns="91425" lIns="91425" rIns="91425" tIns="91425">
            <a:noAutofit/>
          </a:bodyPr>
          <a:lstStyle/>
          <a:p>
            <a:pPr lvl="0">
              <a:spcBef>
                <a:spcPts val="0"/>
              </a:spcBef>
              <a:buNone/>
            </a:pPr>
            <a:r>
              <a:rPr b="1" lang="en-US" sz="2400">
                <a:solidFill>
                  <a:srgbClr val="1155CC"/>
                </a:solidFill>
              </a:rPr>
              <a:t>Nominal - $604,485 /yr</a:t>
            </a:r>
          </a:p>
        </p:txBody>
      </p:sp>
      <p:sp>
        <p:nvSpPr>
          <p:cNvPr id="732" name="Shape 732"/>
          <p:cNvSpPr txBox="1"/>
          <p:nvPr/>
        </p:nvSpPr>
        <p:spPr>
          <a:xfrm>
            <a:off x="2412300" y="417950"/>
            <a:ext cx="3142500" cy="430199"/>
          </a:xfrm>
          <a:prstGeom prst="rect">
            <a:avLst/>
          </a:prstGeom>
          <a:noFill/>
          <a:ln>
            <a:noFill/>
          </a:ln>
        </p:spPr>
        <p:txBody>
          <a:bodyPr anchorCtr="0" anchor="ctr" bIns="91425" lIns="91425" rIns="91425" tIns="91425">
            <a:noAutofit/>
          </a:bodyPr>
          <a:lstStyle/>
          <a:p>
            <a:pPr lvl="0">
              <a:spcBef>
                <a:spcPts val="0"/>
              </a:spcBef>
              <a:buNone/>
            </a:pPr>
            <a:r>
              <a:rPr b="1" lang="en-US" sz="2400">
                <a:solidFill>
                  <a:schemeClr val="accent2"/>
                </a:solidFill>
              </a:rPr>
              <a:t>Best - $703,345 /yr</a:t>
            </a:r>
          </a:p>
        </p:txBody>
      </p:sp>
      <p:sp>
        <p:nvSpPr>
          <p:cNvPr id="733" name="Shape 733"/>
          <p:cNvSpPr txBox="1"/>
          <p:nvPr/>
        </p:nvSpPr>
        <p:spPr>
          <a:xfrm>
            <a:off x="2412300" y="1343750"/>
            <a:ext cx="3351300" cy="495599"/>
          </a:xfrm>
          <a:prstGeom prst="rect">
            <a:avLst/>
          </a:prstGeom>
          <a:noFill/>
          <a:ln>
            <a:noFill/>
          </a:ln>
        </p:spPr>
        <p:txBody>
          <a:bodyPr anchorCtr="0" anchor="ctr" bIns="91425" lIns="91425" rIns="91425" tIns="91425">
            <a:noAutofit/>
          </a:bodyPr>
          <a:lstStyle/>
          <a:p>
            <a:pPr lvl="0">
              <a:spcBef>
                <a:spcPts val="0"/>
              </a:spcBef>
              <a:buNone/>
            </a:pPr>
            <a:r>
              <a:rPr b="1" lang="en-US" sz="2400">
                <a:solidFill>
                  <a:schemeClr val="accent4"/>
                </a:solidFill>
              </a:rPr>
              <a:t>Worst - $505,625 /yr</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1"/>
                                        </p:tgtEl>
                                        <p:attrNameLst>
                                          <p:attrName>style.visibility</p:attrName>
                                        </p:attrNameLst>
                                      </p:cBhvr>
                                      <p:to>
                                        <p:strVal val="visible"/>
                                      </p:to>
                                    </p:set>
                                    <p:animEffect filter="fade" transition="in">
                                      <p:cBhvr>
                                        <p:cTn dur="400"/>
                                        <p:tgtEl>
                                          <p:spTgt spid="7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400"/>
                                        <p:tgtEl>
                                          <p:spTgt spid="7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400"/>
                                        <p:tgtEl>
                                          <p:spTgt spid="7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8" name="Shape 738"/>
        <p:cNvGrpSpPr/>
        <p:nvPr/>
      </p:nvGrpSpPr>
      <p:grpSpPr>
        <a:xfrm>
          <a:off x="0" y="0"/>
          <a:ext cx="0" cy="0"/>
          <a:chOff x="0" y="0"/>
          <a:chExt cx="0" cy="0"/>
        </a:xfrm>
      </p:grpSpPr>
      <p:sp>
        <p:nvSpPr>
          <p:cNvPr id="739" name="Shape 739"/>
          <p:cNvSpPr txBox="1"/>
          <p:nvPr>
            <p:ph idx="4294967295" type="body"/>
          </p:nvPr>
        </p:nvSpPr>
        <p:spPr>
          <a:xfrm>
            <a:off x="609600" y="2249424"/>
            <a:ext cx="10972799" cy="4325099"/>
          </a:xfrm>
          <a:prstGeom prst="rect">
            <a:avLst/>
          </a:prstGeom>
          <a:noFill/>
          <a:ln>
            <a:noFill/>
          </a:ln>
        </p:spPr>
        <p:txBody>
          <a:bodyPr anchorCtr="0" anchor="t" bIns="45700" lIns="91425" rIns="91425" tIns="45700">
            <a:noAutofit/>
          </a:bodyPr>
          <a:lstStyle/>
          <a:p>
            <a:pPr indent="0" lvl="0" marL="0" marR="0" rtl="0" algn="ctr">
              <a:spcBef>
                <a:spcPts val="0"/>
              </a:spcBef>
              <a:buNone/>
            </a:pPr>
            <a:r>
              <a:rPr b="0" i="1" lang="en-US" sz="2800" u="none" cap="none" strike="noStrike">
                <a:solidFill>
                  <a:schemeClr val="lt2"/>
                </a:solidFill>
                <a:latin typeface="Calibri"/>
                <a:ea typeface="Calibri"/>
                <a:cs typeface="Calibri"/>
                <a:sym typeface="Calibri"/>
              </a:rPr>
              <a:t>What would it take for Calvin College to save</a:t>
            </a:r>
          </a:p>
          <a:p>
            <a:pPr indent="0" lvl="0" marL="0" marR="0" rtl="0" algn="ctr">
              <a:spcBef>
                <a:spcPts val="0"/>
              </a:spcBef>
              <a:buNone/>
            </a:pPr>
            <a:r>
              <a:t/>
            </a:r>
            <a:endParaRPr i="1"/>
          </a:p>
          <a:p>
            <a:pPr indent="0" lvl="0" marL="0" marR="0" rtl="0" algn="ctr">
              <a:spcBef>
                <a:spcPts val="0"/>
              </a:spcBef>
              <a:buNone/>
            </a:pPr>
            <a:r>
              <a:rPr b="0" i="1" lang="en-US" sz="6000" u="none" cap="none" strike="noStrike">
                <a:solidFill>
                  <a:schemeClr val="lt2"/>
                </a:solidFill>
                <a:latin typeface="Calibri"/>
                <a:ea typeface="Calibri"/>
                <a:cs typeface="Calibri"/>
                <a:sym typeface="Calibri"/>
              </a:rPr>
              <a:t> $600,000</a:t>
            </a:r>
            <a:r>
              <a:rPr i="1" lang="en-US" sz="6000"/>
              <a:t> per </a:t>
            </a:r>
            <a:r>
              <a:rPr b="0" i="1" lang="en-US" sz="6000" u="none" cap="none" strike="noStrike">
                <a:solidFill>
                  <a:schemeClr val="lt2"/>
                </a:solidFill>
                <a:latin typeface="Calibri"/>
                <a:ea typeface="Calibri"/>
                <a:cs typeface="Calibri"/>
                <a:sym typeface="Calibri"/>
              </a:rPr>
              <a:t>year </a:t>
            </a:r>
          </a:p>
          <a:p>
            <a:pPr indent="0" lvl="0" marL="0" marR="0" rtl="0" algn="l">
              <a:spcBef>
                <a:spcPts val="0"/>
              </a:spcBef>
              <a:buNone/>
            </a:pPr>
            <a:r>
              <a:t/>
            </a:r>
            <a:endParaRPr i="1"/>
          </a:p>
          <a:p>
            <a:pPr indent="0" lvl="0" marL="0" marR="0" rtl="0" algn="ctr">
              <a:spcBef>
                <a:spcPts val="0"/>
              </a:spcBef>
              <a:buNone/>
            </a:pPr>
            <a:r>
              <a:rPr b="0" i="1" lang="en-US" sz="2800" u="none" cap="none" strike="noStrike">
                <a:solidFill>
                  <a:schemeClr val="lt2"/>
                </a:solidFill>
                <a:latin typeface="Calibri"/>
                <a:ea typeface="Calibri"/>
                <a:cs typeface="Calibri"/>
                <a:sym typeface="Calibri"/>
              </a:rPr>
              <a:t>on campus operations?</a:t>
            </a:r>
          </a:p>
          <a:p>
            <a:pPr indent="-8128" lvl="0" marL="109728" marR="0" rtl="0" algn="l">
              <a:spcBef>
                <a:spcPts val="300"/>
              </a:spcBef>
              <a:buClr>
                <a:schemeClr val="accent3"/>
              </a:buClr>
              <a:buSzPct val="25000"/>
              <a:buFont typeface="Georgia"/>
              <a:buNone/>
            </a:pPr>
            <a:r>
              <a:t/>
            </a:r>
            <a:endParaRPr b="0" i="0" sz="2800" u="none" cap="none" strike="noStrike">
              <a:solidFill>
                <a:schemeClr val="lt2"/>
              </a:solidFill>
              <a:latin typeface="Calibri"/>
              <a:ea typeface="Calibri"/>
              <a:cs typeface="Calibri"/>
              <a:sym typeface="Calibri"/>
            </a:endParaRP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3" name="Shape 743"/>
        <p:cNvGrpSpPr/>
        <p:nvPr/>
      </p:nvGrpSpPr>
      <p:grpSpPr>
        <a:xfrm>
          <a:off x="0" y="0"/>
          <a:ext cx="0" cy="0"/>
          <a:chOff x="0" y="0"/>
          <a:chExt cx="0" cy="0"/>
        </a:xfrm>
      </p:grpSpPr>
      <p:sp>
        <p:nvSpPr>
          <p:cNvPr id="744" name="Shape 744"/>
          <p:cNvSpPr txBox="1"/>
          <p:nvPr>
            <p:ph idx="1" type="body"/>
          </p:nvPr>
        </p:nvSpPr>
        <p:spPr>
          <a:xfrm>
            <a:off x="609600" y="2601375"/>
            <a:ext cx="4841100" cy="854100"/>
          </a:xfrm>
          <a:prstGeom prst="rect">
            <a:avLst/>
          </a:prstGeom>
          <a:noFill/>
          <a:ln>
            <a:noFill/>
          </a:ln>
        </p:spPr>
        <p:txBody>
          <a:bodyPr anchorCtr="0" anchor="t" bIns="45700" lIns="91425" rIns="91425" tIns="45700">
            <a:noAutofit/>
          </a:bodyPr>
          <a:lstStyle/>
          <a:p>
            <a:pPr indent="0" lvl="0" marL="0" marR="0" rtl="0" algn="l">
              <a:spcBef>
                <a:spcPts val="300"/>
              </a:spcBef>
              <a:buNone/>
            </a:pPr>
            <a:r>
              <a:rPr lang="en-US" sz="3600"/>
              <a:t>$2,144,634	 Investment</a:t>
            </a:r>
          </a:p>
          <a:p>
            <a:pPr indent="0" lvl="0" marL="0" marR="0" rtl="0" algn="l">
              <a:spcBef>
                <a:spcPts val="300"/>
              </a:spcBef>
              <a:buNone/>
            </a:pPr>
            <a:r>
              <a:t/>
            </a:r>
            <a:endParaRPr sz="3600"/>
          </a:p>
          <a:p>
            <a:pPr indent="0" lvl="0" marL="0" marR="0" rtl="0" algn="l">
              <a:spcBef>
                <a:spcPts val="300"/>
              </a:spcBef>
              <a:buNone/>
            </a:pPr>
            <a:r>
              <a:t/>
            </a:r>
            <a:endParaRPr sz="4800"/>
          </a:p>
          <a:p>
            <a:pPr indent="0" lvl="0" marL="0" marR="0" rtl="0" algn="l">
              <a:spcBef>
                <a:spcPts val="300"/>
              </a:spcBef>
              <a:buNone/>
            </a:pPr>
            <a:r>
              <a:t/>
            </a:r>
            <a:endParaRPr b="0" i="0" sz="2800" u="none" cap="none" strike="noStrike">
              <a:solidFill>
                <a:schemeClr val="lt2"/>
              </a:solidFill>
              <a:latin typeface="Calibri"/>
              <a:ea typeface="Calibri"/>
              <a:cs typeface="Calibri"/>
              <a:sym typeface="Calibri"/>
            </a:endParaRPr>
          </a:p>
        </p:txBody>
      </p:sp>
      <p:sp>
        <p:nvSpPr>
          <p:cNvPr id="745" name="Shape 745"/>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Final Recommendation</a:t>
            </a:r>
          </a:p>
        </p:txBody>
      </p:sp>
      <p:sp>
        <p:nvSpPr>
          <p:cNvPr id="746" name="Shape 746"/>
          <p:cNvSpPr txBox="1"/>
          <p:nvPr/>
        </p:nvSpPr>
        <p:spPr>
          <a:xfrm>
            <a:off x="2647075" y="3455475"/>
            <a:ext cx="3390300" cy="769500"/>
          </a:xfrm>
          <a:prstGeom prst="rect">
            <a:avLst/>
          </a:prstGeom>
          <a:noFill/>
          <a:ln>
            <a:noFill/>
          </a:ln>
        </p:spPr>
        <p:txBody>
          <a:bodyPr anchorCtr="0" anchor="t" bIns="91425" lIns="91425" rIns="91425" tIns="91425">
            <a:noAutofit/>
          </a:bodyPr>
          <a:lstStyle/>
          <a:p>
            <a:pPr lvl="0" rtl="0">
              <a:spcBef>
                <a:spcPts val="300"/>
              </a:spcBef>
              <a:buClr>
                <a:schemeClr val="dk1"/>
              </a:buClr>
              <a:buSzPct val="30555"/>
              <a:buFont typeface="Arial"/>
              <a:buNone/>
            </a:pPr>
            <a:r>
              <a:rPr lang="en-US" sz="3600">
                <a:solidFill>
                  <a:schemeClr val="lt1"/>
                </a:solidFill>
                <a:latin typeface="Calibri"/>
                <a:ea typeface="Calibri"/>
                <a:cs typeface="Calibri"/>
                <a:sym typeface="Calibri"/>
              </a:rPr>
              <a:t>$250,445 Rebate</a:t>
            </a:r>
          </a:p>
          <a:p>
            <a:pPr lvl="0" rtl="0">
              <a:spcBef>
                <a:spcPts val="300"/>
              </a:spcBef>
              <a:buClr>
                <a:schemeClr val="dk1"/>
              </a:buClr>
              <a:buFont typeface="Arial"/>
              <a:buNone/>
            </a:pPr>
            <a:r>
              <a:t/>
            </a:r>
            <a:endParaRPr/>
          </a:p>
        </p:txBody>
      </p:sp>
      <p:sp>
        <p:nvSpPr>
          <p:cNvPr id="747" name="Shape 747"/>
          <p:cNvSpPr txBox="1"/>
          <p:nvPr/>
        </p:nvSpPr>
        <p:spPr>
          <a:xfrm>
            <a:off x="4310850" y="4381450"/>
            <a:ext cx="4968000" cy="769500"/>
          </a:xfrm>
          <a:prstGeom prst="rect">
            <a:avLst/>
          </a:prstGeom>
          <a:noFill/>
          <a:ln>
            <a:noFill/>
          </a:ln>
        </p:spPr>
        <p:txBody>
          <a:bodyPr anchorCtr="0" anchor="t" bIns="91425" lIns="91425" rIns="91425" tIns="91425">
            <a:noAutofit/>
          </a:bodyPr>
          <a:lstStyle/>
          <a:p>
            <a:pPr lvl="0" rtl="0">
              <a:spcBef>
                <a:spcPts val="300"/>
              </a:spcBef>
              <a:buClr>
                <a:schemeClr val="dk1"/>
              </a:buClr>
              <a:buSzPct val="30555"/>
              <a:buFont typeface="Arial"/>
              <a:buNone/>
            </a:pPr>
            <a:r>
              <a:rPr lang="en-US" sz="3600">
                <a:solidFill>
                  <a:schemeClr val="lt1"/>
                </a:solidFill>
                <a:latin typeface="Calibri"/>
                <a:ea typeface="Calibri"/>
                <a:cs typeface="Calibri"/>
                <a:sym typeface="Calibri"/>
              </a:rPr>
              <a:t>$604,485 Annual Savings</a:t>
            </a:r>
          </a:p>
          <a:p>
            <a:pPr lvl="0" rtl="0">
              <a:spcBef>
                <a:spcPts val="300"/>
              </a:spcBef>
              <a:buClr>
                <a:schemeClr val="dk1"/>
              </a:buClr>
              <a:buFont typeface="Arial"/>
              <a:buNone/>
            </a:pPr>
            <a:r>
              <a:t/>
            </a:r>
            <a:endParaRPr/>
          </a:p>
        </p:txBody>
      </p:sp>
      <p:sp>
        <p:nvSpPr>
          <p:cNvPr id="748" name="Shape 748"/>
          <p:cNvSpPr txBox="1"/>
          <p:nvPr/>
        </p:nvSpPr>
        <p:spPr>
          <a:xfrm>
            <a:off x="6037375" y="5307425"/>
            <a:ext cx="5280900" cy="651899"/>
          </a:xfrm>
          <a:prstGeom prst="rect">
            <a:avLst/>
          </a:prstGeom>
          <a:noFill/>
          <a:ln>
            <a:noFill/>
          </a:ln>
        </p:spPr>
        <p:txBody>
          <a:bodyPr anchorCtr="0" anchor="t" bIns="91425" lIns="91425" rIns="91425" tIns="91425">
            <a:noAutofit/>
          </a:bodyPr>
          <a:lstStyle/>
          <a:p>
            <a:pPr lvl="0" rtl="0">
              <a:spcBef>
                <a:spcPts val="300"/>
              </a:spcBef>
              <a:buClr>
                <a:schemeClr val="dk1"/>
              </a:buClr>
              <a:buSzPct val="30555"/>
              <a:buFont typeface="Arial"/>
              <a:buNone/>
            </a:pPr>
            <a:r>
              <a:rPr lang="en-US" sz="3600">
                <a:solidFill>
                  <a:schemeClr val="lt1"/>
                </a:solidFill>
                <a:latin typeface="Calibri"/>
                <a:ea typeface="Calibri"/>
                <a:cs typeface="Calibri"/>
                <a:sym typeface="Calibri"/>
              </a:rPr>
              <a:t>3.13 Years Payback Period</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500"/>
                                        <p:tgtEl>
                                          <p:spTgt spid="7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500"/>
                                        <p:tgtEl>
                                          <p:spTgt spid="7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500"/>
                                        <p:tgtEl>
                                          <p:spTgt spid="7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600"/>
                                        <p:tgtEl>
                                          <p:spTgt spid="7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2" name="Shape 752"/>
        <p:cNvGrpSpPr/>
        <p:nvPr/>
      </p:nvGrpSpPr>
      <p:grpSpPr>
        <a:xfrm>
          <a:off x="0" y="0"/>
          <a:ext cx="0" cy="0"/>
          <a:chOff x="0" y="0"/>
          <a:chExt cx="0" cy="0"/>
        </a:xfrm>
      </p:grpSpPr>
      <p:sp>
        <p:nvSpPr>
          <p:cNvPr id="753" name="Shape 753"/>
          <p:cNvSpPr txBox="1"/>
          <p:nvPr>
            <p:ph idx="1" type="body"/>
          </p:nvPr>
        </p:nvSpPr>
        <p:spPr>
          <a:xfrm>
            <a:off x="609600" y="2249425"/>
            <a:ext cx="9483000" cy="4325099"/>
          </a:xfrm>
          <a:prstGeom prst="rect">
            <a:avLst/>
          </a:prstGeom>
          <a:noFill/>
          <a:ln>
            <a:noFill/>
          </a:ln>
        </p:spPr>
        <p:txBody>
          <a:bodyPr anchorCtr="0" anchor="t" bIns="45700" lIns="91425" rIns="91425" tIns="45700">
            <a:noAutofit/>
          </a:bodyPr>
          <a:lstStyle/>
          <a:p>
            <a:pPr indent="457200" lvl="0" marL="0" marR="0" rtl="0" algn="l">
              <a:spcBef>
                <a:spcPts val="0"/>
              </a:spcBef>
              <a:buNone/>
            </a:pPr>
            <a:r>
              <a:rPr b="0" i="0" lang="en-US" sz="3600" u="none" cap="none" strike="noStrike">
                <a:solidFill>
                  <a:schemeClr val="lt2"/>
                </a:solidFill>
                <a:latin typeface="Calibri"/>
                <a:ea typeface="Calibri"/>
                <a:cs typeface="Calibri"/>
                <a:sym typeface="Calibri"/>
              </a:rPr>
              <a:t>Professor Heun</a:t>
            </a:r>
          </a:p>
          <a:p>
            <a:pPr indent="457200" lvl="0" marL="0" marR="0" rtl="0" algn="l">
              <a:spcBef>
                <a:spcPts val="0"/>
              </a:spcBef>
              <a:buNone/>
            </a:pPr>
            <a:r>
              <a:rPr lang="en-US" sz="3600"/>
              <a:t>Phil Beezhold</a:t>
            </a:r>
          </a:p>
          <a:p>
            <a:pPr indent="457200" lvl="0" marL="0" marR="0" rtl="0" algn="l">
              <a:spcBef>
                <a:spcPts val="300"/>
              </a:spcBef>
              <a:buNone/>
            </a:pPr>
            <a:r>
              <a:rPr b="0" i="0" lang="en-US" sz="3600" u="none" cap="none" strike="noStrike">
                <a:solidFill>
                  <a:schemeClr val="lt2"/>
                </a:solidFill>
                <a:latin typeface="Calibri"/>
                <a:ea typeface="Calibri"/>
                <a:cs typeface="Calibri"/>
                <a:sym typeface="Calibri"/>
              </a:rPr>
              <a:t>Jack P</a:t>
            </a:r>
            <a:r>
              <a:rPr lang="en-US" sz="3600"/>
              <a:t>hillips</a:t>
            </a:r>
          </a:p>
          <a:p>
            <a:pPr indent="457200" lvl="0" marL="0" rtl="0">
              <a:spcBef>
                <a:spcPts val="0"/>
              </a:spcBef>
              <a:buNone/>
            </a:pPr>
            <a:r>
              <a:rPr lang="en-US" sz="3600">
                <a:solidFill>
                  <a:schemeClr val="lt1"/>
                </a:solidFill>
              </a:rPr>
              <a:t>Lauren Grimley - CERF</a:t>
            </a:r>
          </a:p>
          <a:p>
            <a:pPr indent="457200" lvl="0" marL="0" marR="0" rtl="0" algn="l">
              <a:spcBef>
                <a:spcPts val="300"/>
              </a:spcBef>
              <a:buNone/>
            </a:pPr>
            <a:r>
              <a:rPr lang="en-US" sz="3600"/>
              <a:t>ENGR-333 class for all the hard work!</a:t>
            </a:r>
          </a:p>
          <a:p>
            <a:pPr indent="0" lvl="0" marL="0" marR="0" rtl="0" algn="l">
              <a:spcBef>
                <a:spcPts val="300"/>
              </a:spcBef>
              <a:buNone/>
            </a:pPr>
            <a:r>
              <a:t/>
            </a:r>
            <a:endParaRPr sz="4800"/>
          </a:p>
          <a:p>
            <a:pPr indent="0" lvl="0" marL="0" marR="0" rtl="0" algn="l">
              <a:spcBef>
                <a:spcPts val="300"/>
              </a:spcBef>
              <a:buNone/>
            </a:pPr>
            <a:r>
              <a:t/>
            </a:r>
            <a:endParaRPr b="0" i="0" sz="2800" u="none" cap="none" strike="noStrike">
              <a:solidFill>
                <a:schemeClr val="lt2"/>
              </a:solidFill>
              <a:latin typeface="Calibri"/>
              <a:ea typeface="Calibri"/>
              <a:cs typeface="Calibri"/>
              <a:sym typeface="Calibri"/>
            </a:endParaRPr>
          </a:p>
        </p:txBody>
      </p:sp>
      <p:sp>
        <p:nvSpPr>
          <p:cNvPr id="754" name="Shape 754"/>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Special Thanks</a:t>
            </a: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9" name="Shape 759"/>
        <p:cNvGrpSpPr/>
        <p:nvPr/>
      </p:nvGrpSpPr>
      <p:grpSpPr>
        <a:xfrm>
          <a:off x="0" y="0"/>
          <a:ext cx="0" cy="0"/>
          <a:chOff x="0" y="0"/>
          <a:chExt cx="0" cy="0"/>
        </a:xfrm>
      </p:grpSpPr>
      <p:sp>
        <p:nvSpPr>
          <p:cNvPr id="760" name="Shape 760"/>
          <p:cNvSpPr txBox="1"/>
          <p:nvPr>
            <p:ph idx="1" type="body"/>
          </p:nvPr>
        </p:nvSpPr>
        <p:spPr>
          <a:xfrm>
            <a:off x="609600" y="2249425"/>
            <a:ext cx="4045500" cy="4325099"/>
          </a:xfrm>
          <a:prstGeom prst="rect">
            <a:avLst/>
          </a:prstGeom>
        </p:spPr>
        <p:txBody>
          <a:bodyPr anchorCtr="0" anchor="t" bIns="91425" lIns="91425" rIns="91425" tIns="91425">
            <a:noAutofit/>
          </a:bodyPr>
          <a:lstStyle/>
          <a:p>
            <a:pPr lvl="0" rtl="0">
              <a:spcBef>
                <a:spcPts val="0"/>
              </a:spcBef>
              <a:buNone/>
            </a:pPr>
            <a:r>
              <a:rPr lang="en-US" sz="3000"/>
              <a:t>Adam Tozer</a:t>
            </a:r>
          </a:p>
          <a:p>
            <a:pPr lvl="0" rtl="0">
              <a:spcBef>
                <a:spcPts val="0"/>
              </a:spcBef>
              <a:buNone/>
            </a:pPr>
            <a:r>
              <a:rPr lang="en-US" sz="3000"/>
              <a:t>Ashley Kelver</a:t>
            </a:r>
          </a:p>
          <a:p>
            <a:pPr lvl="0" rtl="0">
              <a:spcBef>
                <a:spcPts val="0"/>
              </a:spcBef>
              <a:buNone/>
            </a:pPr>
            <a:r>
              <a:rPr lang="en-US" sz="3000"/>
              <a:t>Caroline Chadderdon</a:t>
            </a:r>
          </a:p>
          <a:p>
            <a:pPr lvl="0" rtl="0">
              <a:spcBef>
                <a:spcPts val="0"/>
              </a:spcBef>
              <a:buNone/>
            </a:pPr>
            <a:r>
              <a:rPr lang="en-US" sz="3000">
                <a:solidFill>
                  <a:schemeClr val="lt1"/>
                </a:solidFill>
              </a:rPr>
              <a:t>Donald Levy</a:t>
            </a:r>
          </a:p>
          <a:p>
            <a:pPr lvl="0" rtl="0">
              <a:spcBef>
                <a:spcPts val="0"/>
              </a:spcBef>
              <a:buNone/>
            </a:pPr>
            <a:r>
              <a:rPr lang="en-US" sz="3000">
                <a:solidFill>
                  <a:schemeClr val="lt1"/>
                </a:solidFill>
              </a:rPr>
              <a:t>Jay Wise</a:t>
            </a:r>
          </a:p>
          <a:p>
            <a:pPr lvl="0" rtl="0">
              <a:spcBef>
                <a:spcPts val="0"/>
              </a:spcBef>
              <a:buNone/>
            </a:pPr>
            <a:r>
              <a:rPr lang="en-US" sz="3000">
                <a:solidFill>
                  <a:schemeClr val="lt1"/>
                </a:solidFill>
              </a:rPr>
              <a:t>John Witte</a:t>
            </a:r>
          </a:p>
          <a:p>
            <a:pPr lvl="0" rtl="0">
              <a:spcBef>
                <a:spcPts val="0"/>
              </a:spcBef>
              <a:buClr>
                <a:schemeClr val="dk1"/>
              </a:buClr>
              <a:buSzPct val="39285"/>
              <a:buFont typeface="Arial"/>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a:spcBef>
                <a:spcPts val="0"/>
              </a:spcBef>
              <a:buNone/>
            </a:pPr>
            <a:r>
              <a:t/>
            </a:r>
            <a:endParaRPr/>
          </a:p>
        </p:txBody>
      </p:sp>
      <p:sp>
        <p:nvSpPr>
          <p:cNvPr id="761" name="Shape 761"/>
          <p:cNvSpPr txBox="1"/>
          <p:nvPr>
            <p:ph type="title"/>
          </p:nvPr>
        </p:nvSpPr>
        <p:spPr>
          <a:xfrm>
            <a:off x="609600" y="1143000"/>
            <a:ext cx="10972799" cy="1066799"/>
          </a:xfrm>
          <a:prstGeom prst="rect">
            <a:avLst/>
          </a:prstGeom>
        </p:spPr>
        <p:txBody>
          <a:bodyPr anchorCtr="0" anchor="ctr" bIns="91425" lIns="91425" rIns="91425" tIns="91425">
            <a:noAutofit/>
          </a:bodyPr>
          <a:lstStyle/>
          <a:p>
            <a:pPr lvl="0">
              <a:spcBef>
                <a:spcPts val="0"/>
              </a:spcBef>
              <a:buNone/>
            </a:pPr>
            <a:r>
              <a:rPr lang="en-US"/>
              <a:t>Additional Thanks</a:t>
            </a:r>
          </a:p>
        </p:txBody>
      </p:sp>
      <p:sp>
        <p:nvSpPr>
          <p:cNvPr id="762" name="Shape 762"/>
          <p:cNvSpPr txBox="1"/>
          <p:nvPr/>
        </p:nvSpPr>
        <p:spPr>
          <a:xfrm>
            <a:off x="4228800" y="2243425"/>
            <a:ext cx="3660300" cy="4337100"/>
          </a:xfrm>
          <a:prstGeom prst="rect">
            <a:avLst/>
          </a:prstGeom>
          <a:noFill/>
          <a:ln>
            <a:noFill/>
          </a:ln>
        </p:spPr>
        <p:txBody>
          <a:bodyPr anchorCtr="0" anchor="t" bIns="91425" lIns="91425" rIns="91425" tIns="91425">
            <a:noAutofit/>
          </a:bodyPr>
          <a:lstStyle/>
          <a:p>
            <a:pPr indent="-86359" lvl="0" marL="365760" rtl="0">
              <a:spcBef>
                <a:spcPts val="300"/>
              </a:spcBef>
              <a:buNone/>
            </a:pPr>
            <a:r>
              <a:rPr lang="en-US" sz="3000">
                <a:solidFill>
                  <a:schemeClr val="lt1"/>
                </a:solidFill>
                <a:latin typeface="Calibri"/>
                <a:ea typeface="Calibri"/>
                <a:cs typeface="Calibri"/>
                <a:sym typeface="Calibri"/>
              </a:rPr>
              <a:t>Justin Tebrake</a:t>
            </a:r>
          </a:p>
          <a:p>
            <a:pPr indent="-86359" lvl="0" marL="365760" rtl="0">
              <a:spcBef>
                <a:spcPts val="300"/>
              </a:spcBef>
              <a:buNone/>
            </a:pPr>
            <a:r>
              <a:rPr lang="en-US" sz="3000">
                <a:solidFill>
                  <a:schemeClr val="lt1"/>
                </a:solidFill>
                <a:latin typeface="Calibri"/>
                <a:ea typeface="Calibri"/>
                <a:cs typeface="Calibri"/>
                <a:sym typeface="Calibri"/>
              </a:rPr>
              <a:t>Larry Van Hoe</a:t>
            </a:r>
          </a:p>
          <a:p>
            <a:pPr indent="-86359" lvl="0" marL="365760" rtl="0">
              <a:spcBef>
                <a:spcPts val="300"/>
              </a:spcBef>
              <a:buNone/>
            </a:pPr>
            <a:r>
              <a:rPr lang="en-US" sz="3000">
                <a:solidFill>
                  <a:schemeClr val="lt1"/>
                </a:solidFill>
                <a:latin typeface="Calibri"/>
                <a:ea typeface="Calibri"/>
                <a:cs typeface="Calibri"/>
                <a:sym typeface="Calibri"/>
              </a:rPr>
              <a:t>Peter Ye</a:t>
            </a:r>
          </a:p>
          <a:p>
            <a:pPr indent="-86359" lvl="0" marL="365760" rtl="0">
              <a:spcBef>
                <a:spcPts val="300"/>
              </a:spcBef>
              <a:buNone/>
            </a:pPr>
            <a:r>
              <a:rPr lang="en-US" sz="3000">
                <a:solidFill>
                  <a:schemeClr val="lt1"/>
                </a:solidFill>
                <a:latin typeface="Calibri"/>
                <a:ea typeface="Calibri"/>
                <a:cs typeface="Calibri"/>
                <a:sym typeface="Calibri"/>
              </a:rPr>
              <a:t>Sandy Palmatter</a:t>
            </a:r>
          </a:p>
          <a:p>
            <a:pPr indent="-86359" lvl="0" marL="365760" rtl="0">
              <a:spcBef>
                <a:spcPts val="300"/>
              </a:spcBef>
              <a:buNone/>
            </a:pPr>
            <a:r>
              <a:rPr lang="en-US" sz="3000">
                <a:solidFill>
                  <a:schemeClr val="lt1"/>
                </a:solidFill>
                <a:latin typeface="Calibri"/>
                <a:ea typeface="Calibri"/>
                <a:cs typeface="Calibri"/>
                <a:sym typeface="Calibri"/>
              </a:rPr>
              <a:t>Tim Bakelaar</a:t>
            </a:r>
          </a:p>
          <a:p>
            <a:pPr indent="-86359" lvl="0" marL="365760" rtl="0">
              <a:spcBef>
                <a:spcPts val="300"/>
              </a:spcBef>
              <a:buNone/>
            </a:pPr>
            <a:r>
              <a:rPr lang="en-US" sz="3000">
                <a:solidFill>
                  <a:schemeClr val="lt1"/>
                </a:solidFill>
                <a:latin typeface="Calibri"/>
                <a:ea typeface="Calibri"/>
                <a:cs typeface="Calibri"/>
                <a:sym typeface="Calibri"/>
              </a:rPr>
              <a:t>Tom Diepstra</a:t>
            </a:r>
          </a:p>
          <a:p>
            <a:pPr indent="-156209" lvl="0" marL="365760" rtl="0">
              <a:spcBef>
                <a:spcPts val="300"/>
              </a:spcBef>
              <a:buClr>
                <a:schemeClr val="dk1"/>
              </a:buClr>
              <a:buFont typeface="Arial"/>
              <a:buNone/>
            </a:pPr>
            <a:r>
              <a:t/>
            </a:r>
            <a:endParaRPr sz="2800">
              <a:solidFill>
                <a:schemeClr val="lt1"/>
              </a:solidFill>
              <a:latin typeface="Calibri"/>
              <a:ea typeface="Calibri"/>
              <a:cs typeface="Calibri"/>
              <a:sym typeface="Calibri"/>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 name="Shape 165"/>
        <p:cNvGrpSpPr/>
        <p:nvPr/>
      </p:nvGrpSpPr>
      <p:grpSpPr>
        <a:xfrm>
          <a:off x="0" y="0"/>
          <a:ext cx="0" cy="0"/>
          <a:chOff x="0" y="0"/>
          <a:chExt cx="0" cy="0"/>
        </a:xfrm>
      </p:grpSpPr>
      <p:sp>
        <p:nvSpPr>
          <p:cNvPr id="166" name="Shape 166"/>
          <p:cNvSpPr txBox="1"/>
          <p:nvPr>
            <p:ph idx="1" type="body"/>
          </p:nvPr>
        </p:nvSpPr>
        <p:spPr>
          <a:xfrm>
            <a:off x="609600" y="2249425"/>
            <a:ext cx="7435800" cy="649199"/>
          </a:xfrm>
          <a:prstGeom prst="rect">
            <a:avLst/>
          </a:prstGeom>
        </p:spPr>
        <p:txBody>
          <a:bodyPr anchorCtr="0" anchor="t" bIns="91425" lIns="91425" rIns="91425" tIns="91425">
            <a:noAutofit/>
          </a:bodyPr>
          <a:lstStyle/>
          <a:p>
            <a:pPr indent="0" lvl="0" marL="0" rtl="0">
              <a:spcBef>
                <a:spcPts val="0"/>
              </a:spcBef>
              <a:buNone/>
            </a:pPr>
            <a:r>
              <a:rPr lang="en-US" sz="3000">
                <a:solidFill>
                  <a:schemeClr val="lt1"/>
                </a:solidFill>
              </a:rPr>
              <a:t>Cost-Saving Models and Project Initiatives</a:t>
            </a:r>
          </a:p>
          <a:p>
            <a:pPr indent="0" lvl="0" marL="0" rtl="0">
              <a:spcBef>
                <a:spcPts val="0"/>
              </a:spcBef>
              <a:buNone/>
            </a:pPr>
            <a:r>
              <a:t/>
            </a:r>
            <a:endParaRPr sz="3000">
              <a:solidFill>
                <a:schemeClr val="lt1"/>
              </a:solidFill>
            </a:endParaRPr>
          </a:p>
          <a:p>
            <a:pPr indent="-69850" lvl="0" marL="0" rtl="0">
              <a:spcBef>
                <a:spcPts val="0"/>
              </a:spcBef>
              <a:buClr>
                <a:srgbClr val="000000"/>
              </a:buClr>
              <a:buSzPct val="36666"/>
              <a:buFont typeface="Arial"/>
              <a:buNone/>
            </a:pPr>
            <a:r>
              <a:t/>
            </a:r>
            <a:endParaRPr sz="3000">
              <a:solidFill>
                <a:schemeClr val="lt1"/>
              </a:solidFill>
              <a:latin typeface="Arial"/>
              <a:ea typeface="Arial"/>
              <a:cs typeface="Arial"/>
              <a:sym typeface="Arial"/>
            </a:endParaRPr>
          </a:p>
          <a:p>
            <a:pPr indent="-69850" lvl="0" marL="0" rtl="0">
              <a:spcBef>
                <a:spcPts val="0"/>
              </a:spcBef>
              <a:buClr>
                <a:srgbClr val="000000"/>
              </a:buClr>
              <a:buSzPct val="36666"/>
              <a:buFont typeface="Arial"/>
              <a:buNone/>
            </a:pPr>
            <a:r>
              <a:t/>
            </a:r>
            <a:endParaRPr sz="3000">
              <a:solidFill>
                <a:schemeClr val="lt1"/>
              </a:solidFill>
              <a:latin typeface="Arial"/>
              <a:ea typeface="Arial"/>
              <a:cs typeface="Arial"/>
              <a:sym typeface="Arial"/>
            </a:endParaRPr>
          </a:p>
          <a:p>
            <a:pPr indent="-69850" lvl="0" marL="0" rtl="0" algn="ctr">
              <a:spcBef>
                <a:spcPts val="0"/>
              </a:spcBef>
              <a:buClr>
                <a:srgbClr val="000000"/>
              </a:buClr>
              <a:buSzPct val="36666"/>
              <a:buFont typeface="Arial"/>
              <a:buNone/>
            </a:pPr>
            <a:r>
              <a:t/>
            </a:r>
            <a:endParaRPr sz="3000">
              <a:solidFill>
                <a:schemeClr val="lt1"/>
              </a:solidFill>
              <a:latin typeface="Arial"/>
              <a:ea typeface="Arial"/>
              <a:cs typeface="Arial"/>
              <a:sym typeface="Arial"/>
            </a:endParaRPr>
          </a:p>
          <a:p>
            <a:pPr indent="-69850" lvl="0" marL="0" rtl="0">
              <a:spcBef>
                <a:spcPts val="0"/>
              </a:spcBef>
              <a:buClr>
                <a:srgbClr val="000000"/>
              </a:buClr>
              <a:buSzPct val="78571"/>
              <a:buFont typeface="Arial"/>
              <a:buNone/>
            </a:pPr>
            <a:r>
              <a:t/>
            </a:r>
            <a:endParaRPr sz="1400">
              <a:solidFill>
                <a:srgbClr val="000000"/>
              </a:solidFill>
              <a:latin typeface="Arial"/>
              <a:ea typeface="Arial"/>
              <a:cs typeface="Arial"/>
              <a:sym typeface="Arial"/>
            </a:endParaRPr>
          </a:p>
          <a:p>
            <a:pPr indent="-69850" lvl="0" marL="0" rtl="0" algn="ctr">
              <a:spcBef>
                <a:spcPts val="0"/>
              </a:spcBef>
              <a:buClr>
                <a:schemeClr val="dk1"/>
              </a:buClr>
              <a:buSzPct val="36666"/>
              <a:buFont typeface="Arial"/>
              <a:buNone/>
            </a:pPr>
            <a:r>
              <a:t/>
            </a:r>
            <a:endParaRPr sz="3000">
              <a:solidFill>
                <a:schemeClr val="lt1"/>
              </a:solidFill>
            </a:endParaRPr>
          </a:p>
          <a:p>
            <a:pPr lvl="0">
              <a:spcBef>
                <a:spcPts val="0"/>
              </a:spcBef>
              <a:buNone/>
            </a:pPr>
            <a:r>
              <a:t/>
            </a:r>
            <a:endParaRPr/>
          </a:p>
        </p:txBody>
      </p:sp>
      <p:sp>
        <p:nvSpPr>
          <p:cNvPr id="167" name="Shape 167"/>
          <p:cNvSpPr txBox="1"/>
          <p:nvPr>
            <p:ph type="title"/>
          </p:nvPr>
        </p:nvSpPr>
        <p:spPr>
          <a:xfrm>
            <a:off x="609600" y="1143000"/>
            <a:ext cx="10972799" cy="1066799"/>
          </a:xfrm>
          <a:prstGeom prst="rect">
            <a:avLst/>
          </a:prstGeom>
        </p:spPr>
        <p:txBody>
          <a:bodyPr anchorCtr="0" anchor="ctr" bIns="91425" lIns="91425" rIns="91425" tIns="91425">
            <a:noAutofit/>
          </a:bodyPr>
          <a:lstStyle/>
          <a:p>
            <a:pPr lvl="0">
              <a:spcBef>
                <a:spcPts val="0"/>
              </a:spcBef>
              <a:buNone/>
            </a:pPr>
            <a:r>
              <a:rPr lang="en-US"/>
              <a:t>Presentation Outline</a:t>
            </a:r>
          </a:p>
        </p:txBody>
      </p:sp>
      <p:sp>
        <p:nvSpPr>
          <p:cNvPr id="168" name="Shape 168"/>
          <p:cNvSpPr txBox="1"/>
          <p:nvPr>
            <p:ph idx="2" type="body"/>
          </p:nvPr>
        </p:nvSpPr>
        <p:spPr>
          <a:xfrm>
            <a:off x="609600" y="2839725"/>
            <a:ext cx="6006900" cy="649199"/>
          </a:xfrm>
          <a:prstGeom prst="rect">
            <a:avLst/>
          </a:prstGeom>
        </p:spPr>
        <p:txBody>
          <a:bodyPr anchorCtr="0" anchor="t" bIns="91425" lIns="91425" rIns="91425" tIns="91425">
            <a:noAutofit/>
          </a:bodyPr>
          <a:lstStyle/>
          <a:p>
            <a:pPr indent="0" lvl="0" marL="0" rtl="0">
              <a:spcBef>
                <a:spcPts val="0"/>
              </a:spcBef>
              <a:buNone/>
            </a:pPr>
            <a:r>
              <a:rPr lang="en-US" sz="3000">
                <a:solidFill>
                  <a:schemeClr val="lt1"/>
                </a:solidFill>
              </a:rPr>
              <a:t>Building Teams</a:t>
            </a:r>
          </a:p>
          <a:p>
            <a:pPr indent="0" lvl="0" marL="0" rtl="0">
              <a:spcBef>
                <a:spcPts val="0"/>
              </a:spcBef>
              <a:buNone/>
            </a:pPr>
            <a:r>
              <a:t/>
            </a:r>
            <a:endParaRPr sz="3000">
              <a:solidFill>
                <a:schemeClr val="lt1"/>
              </a:solidFill>
            </a:endParaRPr>
          </a:p>
          <a:p>
            <a:pPr indent="0" lvl="0" marL="0" rtl="0" algn="ctr">
              <a:spcBef>
                <a:spcPts val="0"/>
              </a:spcBef>
              <a:buNone/>
            </a:pPr>
            <a:r>
              <a:t/>
            </a:r>
            <a:endParaRPr sz="3000">
              <a:solidFill>
                <a:schemeClr val="lt1"/>
              </a:solidFill>
            </a:endParaRPr>
          </a:p>
          <a:p>
            <a:pPr lvl="0" rtl="0">
              <a:spcBef>
                <a:spcPts val="0"/>
              </a:spcBef>
              <a:buNone/>
            </a:pPr>
            <a:r>
              <a:t/>
            </a:r>
            <a:endParaRPr/>
          </a:p>
        </p:txBody>
      </p:sp>
      <p:sp>
        <p:nvSpPr>
          <p:cNvPr id="169" name="Shape 169"/>
          <p:cNvSpPr txBox="1"/>
          <p:nvPr>
            <p:ph idx="3" type="body"/>
          </p:nvPr>
        </p:nvSpPr>
        <p:spPr>
          <a:xfrm>
            <a:off x="1261000" y="3488925"/>
            <a:ext cx="6006900" cy="649199"/>
          </a:xfrm>
          <a:prstGeom prst="rect">
            <a:avLst/>
          </a:prstGeom>
        </p:spPr>
        <p:txBody>
          <a:bodyPr anchorCtr="0" anchor="t" bIns="91425" lIns="91425" rIns="91425" tIns="91425">
            <a:noAutofit/>
          </a:bodyPr>
          <a:lstStyle/>
          <a:p>
            <a:pPr indent="0" lvl="0" marL="0" rtl="0">
              <a:spcBef>
                <a:spcPts val="0"/>
              </a:spcBef>
              <a:buNone/>
            </a:pPr>
            <a:r>
              <a:rPr lang="en-US" sz="3000">
                <a:solidFill>
                  <a:schemeClr val="lt1"/>
                </a:solidFill>
              </a:rPr>
              <a:t>Major Project Implementation</a:t>
            </a:r>
          </a:p>
          <a:p>
            <a:pPr indent="0" lvl="0" marL="0" rtl="0">
              <a:spcBef>
                <a:spcPts val="0"/>
              </a:spcBef>
              <a:buNone/>
            </a:pPr>
            <a:r>
              <a:t/>
            </a:r>
            <a:endParaRPr sz="3000">
              <a:solidFill>
                <a:schemeClr val="lt1"/>
              </a:solidFill>
            </a:endParaRPr>
          </a:p>
          <a:p>
            <a:pPr indent="0" lvl="0" marL="0" rtl="0" algn="ctr">
              <a:spcBef>
                <a:spcPts val="0"/>
              </a:spcBef>
              <a:buNone/>
            </a:pPr>
            <a:r>
              <a:t/>
            </a:r>
            <a:endParaRPr sz="3000">
              <a:solidFill>
                <a:schemeClr val="lt1"/>
              </a:solidFill>
            </a:endParaRPr>
          </a:p>
          <a:p>
            <a:pPr lvl="0" rtl="0">
              <a:spcBef>
                <a:spcPts val="0"/>
              </a:spcBef>
              <a:buNone/>
            </a:pPr>
            <a:r>
              <a:t/>
            </a:r>
            <a:endParaRPr/>
          </a:p>
        </p:txBody>
      </p:sp>
      <p:sp>
        <p:nvSpPr>
          <p:cNvPr id="170" name="Shape 170"/>
          <p:cNvSpPr txBox="1"/>
          <p:nvPr>
            <p:ph idx="4" type="body"/>
          </p:nvPr>
        </p:nvSpPr>
        <p:spPr>
          <a:xfrm>
            <a:off x="1261000" y="3995200"/>
            <a:ext cx="6006900" cy="649199"/>
          </a:xfrm>
          <a:prstGeom prst="rect">
            <a:avLst/>
          </a:prstGeom>
        </p:spPr>
        <p:txBody>
          <a:bodyPr anchorCtr="0" anchor="t" bIns="91425" lIns="91425" rIns="91425" tIns="91425">
            <a:noAutofit/>
          </a:bodyPr>
          <a:lstStyle/>
          <a:p>
            <a:pPr indent="0" lvl="0" marL="0" rtl="0">
              <a:spcBef>
                <a:spcPts val="0"/>
              </a:spcBef>
              <a:buNone/>
            </a:pPr>
            <a:r>
              <a:rPr lang="en-US" sz="3000">
                <a:solidFill>
                  <a:schemeClr val="lt1"/>
                </a:solidFill>
              </a:rPr>
              <a:t>Special Projects</a:t>
            </a:r>
          </a:p>
          <a:p>
            <a:pPr indent="0" lvl="0" marL="0" rtl="0">
              <a:spcBef>
                <a:spcPts val="0"/>
              </a:spcBef>
              <a:buNone/>
            </a:pPr>
            <a:r>
              <a:t/>
            </a:r>
            <a:endParaRPr sz="3000">
              <a:solidFill>
                <a:schemeClr val="lt1"/>
              </a:solidFill>
            </a:endParaRPr>
          </a:p>
          <a:p>
            <a:pPr indent="0" lvl="0" marL="0" rtl="0" algn="ctr">
              <a:spcBef>
                <a:spcPts val="0"/>
              </a:spcBef>
              <a:buNone/>
            </a:pPr>
            <a:r>
              <a:t/>
            </a:r>
            <a:endParaRPr sz="3000">
              <a:solidFill>
                <a:schemeClr val="lt1"/>
              </a:solidFill>
            </a:endParaRPr>
          </a:p>
          <a:p>
            <a:pPr lvl="0" rtl="0">
              <a:spcBef>
                <a:spcPts val="0"/>
              </a:spcBef>
              <a:buNone/>
            </a:pPr>
            <a:r>
              <a:t/>
            </a:r>
            <a:endParaRPr/>
          </a:p>
        </p:txBody>
      </p:sp>
      <p:sp>
        <p:nvSpPr>
          <p:cNvPr id="171" name="Shape 171"/>
          <p:cNvSpPr txBox="1"/>
          <p:nvPr>
            <p:ph idx="5" type="body"/>
          </p:nvPr>
        </p:nvSpPr>
        <p:spPr>
          <a:xfrm>
            <a:off x="609600" y="4644400"/>
            <a:ext cx="6006900" cy="649199"/>
          </a:xfrm>
          <a:prstGeom prst="rect">
            <a:avLst/>
          </a:prstGeom>
        </p:spPr>
        <p:txBody>
          <a:bodyPr anchorCtr="0" anchor="t" bIns="91425" lIns="91425" rIns="91425" tIns="91425">
            <a:noAutofit/>
          </a:bodyPr>
          <a:lstStyle/>
          <a:p>
            <a:pPr indent="0" lvl="0" marL="0" rtl="0">
              <a:spcBef>
                <a:spcPts val="0"/>
              </a:spcBef>
              <a:buNone/>
            </a:pPr>
            <a:r>
              <a:rPr lang="en-US" sz="3000">
                <a:solidFill>
                  <a:schemeClr val="lt1"/>
                </a:solidFill>
              </a:rPr>
              <a:t>Project Totals and Summary</a:t>
            </a:r>
          </a:p>
          <a:p>
            <a:pPr indent="0" lvl="0" marL="0" rtl="0">
              <a:spcBef>
                <a:spcPts val="0"/>
              </a:spcBef>
              <a:buNone/>
            </a:pPr>
            <a:r>
              <a:t/>
            </a:r>
            <a:endParaRPr sz="3000">
              <a:solidFill>
                <a:schemeClr val="lt1"/>
              </a:solidFill>
            </a:endParaRPr>
          </a:p>
          <a:p>
            <a:pPr indent="0" lvl="0" marL="0" rtl="0" algn="ctr">
              <a:spcBef>
                <a:spcPts val="0"/>
              </a:spcBef>
              <a:buNone/>
            </a:pPr>
            <a:r>
              <a:t/>
            </a:r>
            <a:endParaRPr sz="3000">
              <a:solidFill>
                <a:schemeClr val="lt1"/>
              </a:solidFill>
            </a:endParaRPr>
          </a:p>
          <a:p>
            <a:pPr lvl="0" rtl="0">
              <a:spcBef>
                <a:spcPts val="0"/>
              </a:spcBef>
              <a:buNone/>
            </a:pPr>
            <a:r>
              <a:t/>
            </a:r>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4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4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400"/>
                                        <p:tgtEl>
                                          <p:spTgt spid="169"/>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4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4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6" name="Shape 766"/>
        <p:cNvGrpSpPr/>
        <p:nvPr/>
      </p:nvGrpSpPr>
      <p:grpSpPr>
        <a:xfrm>
          <a:off x="0" y="0"/>
          <a:ext cx="0" cy="0"/>
          <a:chOff x="0" y="0"/>
          <a:chExt cx="0" cy="0"/>
        </a:xfrm>
      </p:grpSpPr>
      <p:sp>
        <p:nvSpPr>
          <p:cNvPr id="767" name="Shape 767"/>
          <p:cNvSpPr txBox="1"/>
          <p:nvPr>
            <p:ph type="title"/>
          </p:nvPr>
        </p:nvSpPr>
        <p:spPr>
          <a:xfrm>
            <a:off x="609600" y="684300"/>
            <a:ext cx="10972799" cy="811799"/>
          </a:xfrm>
          <a:prstGeom prst="rect">
            <a:avLst/>
          </a:prstGeom>
          <a:noFill/>
          <a:ln>
            <a:noFill/>
          </a:ln>
        </p:spPr>
        <p:txBody>
          <a:bodyPr anchorCtr="0" anchor="ctr" bIns="45700" lIns="91425" rIns="91425" tIns="45700">
            <a:noAutofit/>
          </a:bodyPr>
          <a:lstStyle/>
          <a:p>
            <a:pPr indent="0" lvl="0" marL="0" marR="0" rtl="0" algn="ctr">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Questions</a:t>
            </a:r>
          </a:p>
        </p:txBody>
      </p:sp>
      <p:pic>
        <p:nvPicPr>
          <p:cNvPr id="768" name="Shape 768"/>
          <p:cNvPicPr preferRelativeResize="0"/>
          <p:nvPr/>
        </p:nvPicPr>
        <p:blipFill>
          <a:blip r:embed="rId3">
            <a:alphaModFix/>
          </a:blip>
          <a:stretch>
            <a:fillRect/>
          </a:stretch>
        </p:blipFill>
        <p:spPr>
          <a:xfrm>
            <a:off x="2166463" y="1496100"/>
            <a:ext cx="7859075" cy="5111050"/>
          </a:xfrm>
          <a:prstGeom prst="rect">
            <a:avLst/>
          </a:prstGeom>
          <a:noFill/>
          <a:ln>
            <a:noFill/>
          </a:ln>
        </p:spPr>
      </p:pic>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3" name="Shape 773"/>
        <p:cNvGrpSpPr/>
        <p:nvPr/>
      </p:nvGrpSpPr>
      <p:grpSpPr>
        <a:xfrm>
          <a:off x="0" y="0"/>
          <a:ext cx="0" cy="0"/>
          <a:chOff x="0" y="0"/>
          <a:chExt cx="0" cy="0"/>
        </a:xfrm>
      </p:grpSpPr>
      <p:sp>
        <p:nvSpPr>
          <p:cNvPr id="774" name="Shape 774"/>
          <p:cNvSpPr txBox="1"/>
          <p:nvPr>
            <p:ph type="title"/>
          </p:nvPr>
        </p:nvSpPr>
        <p:spPr>
          <a:xfrm>
            <a:off x="609600" y="1143000"/>
            <a:ext cx="10972799" cy="1069799"/>
          </a:xfrm>
          <a:prstGeom prst="rect">
            <a:avLst/>
          </a:prstGeom>
        </p:spPr>
        <p:txBody>
          <a:bodyPr anchorCtr="0" anchor="ctr" bIns="91425" lIns="91425" rIns="91425" tIns="91425">
            <a:noAutofit/>
          </a:bodyPr>
          <a:lstStyle/>
          <a:p>
            <a:pPr lvl="0" algn="ctr">
              <a:spcBef>
                <a:spcPts val="0"/>
              </a:spcBef>
              <a:buNone/>
            </a:pPr>
            <a:r>
              <a:rPr lang="en-US"/>
              <a:t>Appendices</a:t>
            </a: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8" name="Shape 778"/>
        <p:cNvGrpSpPr/>
        <p:nvPr/>
      </p:nvGrpSpPr>
      <p:grpSpPr>
        <a:xfrm>
          <a:off x="0" y="0"/>
          <a:ext cx="0" cy="0"/>
          <a:chOff x="0" y="0"/>
          <a:chExt cx="0" cy="0"/>
        </a:xfrm>
      </p:grpSpPr>
      <p:sp>
        <p:nvSpPr>
          <p:cNvPr id="779" name="Shape 779"/>
          <p:cNvSpPr txBox="1"/>
          <p:nvPr>
            <p:ph idx="1" type="body"/>
          </p:nvPr>
        </p:nvSpPr>
        <p:spPr>
          <a:xfrm>
            <a:off x="609600" y="2249424"/>
            <a:ext cx="10972799" cy="4325099"/>
          </a:xfrm>
          <a:prstGeom prst="rect">
            <a:avLst/>
          </a:prstGeom>
          <a:noFill/>
          <a:ln>
            <a:noFill/>
          </a:ln>
        </p:spPr>
        <p:txBody>
          <a:bodyPr anchorCtr="0" anchor="t" bIns="45700" lIns="91425" rIns="91425" tIns="45700">
            <a:noAutofit/>
          </a:bodyPr>
          <a:lstStyle/>
          <a:p>
            <a:pPr indent="-264160" lvl="0" marL="365760" marR="0" rtl="0" algn="l">
              <a:spcBef>
                <a:spcPts val="0"/>
              </a:spcBef>
              <a:buClr>
                <a:schemeClr val="accent3"/>
              </a:buClr>
              <a:buSzPct val="100000"/>
              <a:buFont typeface="Georgia"/>
              <a:buNone/>
            </a:pPr>
            <a:r>
              <a:rPr lang="en-US"/>
              <a:t>Hair Dryers</a:t>
            </a:r>
          </a:p>
          <a:p>
            <a:pPr indent="-264160" lvl="0" marL="365760" marR="0" rtl="0" algn="l">
              <a:spcBef>
                <a:spcPts val="0"/>
              </a:spcBef>
              <a:buClr>
                <a:schemeClr val="accent3"/>
              </a:buClr>
              <a:buSzPct val="100000"/>
              <a:buFont typeface="Georgia"/>
              <a:buNone/>
            </a:pPr>
            <a:r>
              <a:rPr lang="en-US"/>
              <a:t>Computer shutdown instead of sleep</a:t>
            </a:r>
          </a:p>
          <a:p>
            <a:pPr indent="-264160" lvl="0" marL="365760" marR="0" rtl="0" algn="l">
              <a:spcBef>
                <a:spcPts val="0"/>
              </a:spcBef>
              <a:buClr>
                <a:schemeClr val="accent3"/>
              </a:buClr>
              <a:buSzPct val="100000"/>
              <a:buFont typeface="Georgia"/>
              <a:buNone/>
            </a:pPr>
            <a:r>
              <a:rPr lang="en-US"/>
              <a:t>HRV’s in Dorms</a:t>
            </a:r>
          </a:p>
          <a:p>
            <a:pPr indent="-264160" lvl="0" marL="365760" marR="0" rtl="0" algn="l">
              <a:spcBef>
                <a:spcPts val="0"/>
              </a:spcBef>
              <a:buClr>
                <a:schemeClr val="accent3"/>
              </a:buClr>
              <a:buSzPct val="100000"/>
              <a:buFont typeface="Georgia"/>
              <a:buNone/>
            </a:pPr>
            <a:r>
              <a:rPr lang="en-US"/>
              <a:t>Two-stage flushing toilets</a:t>
            </a:r>
          </a:p>
          <a:p>
            <a:pPr indent="-264160" lvl="0" marL="365760" marR="0" rtl="0" algn="l">
              <a:spcBef>
                <a:spcPts val="0"/>
              </a:spcBef>
              <a:buClr>
                <a:schemeClr val="accent3"/>
              </a:buClr>
              <a:buSzPct val="100000"/>
              <a:buFont typeface="Georgia"/>
              <a:buNone/>
            </a:pPr>
            <a:r>
              <a:rPr lang="en-US"/>
              <a:t>Manual (non-electric) treadmills</a:t>
            </a:r>
          </a:p>
          <a:p>
            <a:pPr indent="-264160" lvl="0" marL="365760" marR="0" rtl="0" algn="l">
              <a:spcBef>
                <a:spcPts val="0"/>
              </a:spcBef>
              <a:buClr>
                <a:schemeClr val="accent3"/>
              </a:buClr>
              <a:buSzPct val="100000"/>
              <a:buFont typeface="Georgia"/>
              <a:buNone/>
            </a:pPr>
            <a:r>
              <a:rPr lang="en-US"/>
              <a:t>Motion Sensors</a:t>
            </a:r>
          </a:p>
          <a:p>
            <a:pPr indent="-264160" lvl="0" marL="365760" marR="0" rtl="0" algn="l">
              <a:spcBef>
                <a:spcPts val="0"/>
              </a:spcBef>
              <a:buClr>
                <a:schemeClr val="accent3"/>
              </a:buClr>
              <a:buSzPct val="100000"/>
              <a:buFont typeface="Georgia"/>
              <a:buNone/>
            </a:pPr>
            <a:r>
              <a:rPr lang="en-US"/>
              <a:t>Human powered machines - harvesting electricity from gym</a:t>
            </a:r>
          </a:p>
          <a:p>
            <a:pPr indent="-264160" lvl="0" marL="365760" marR="0" rtl="0" algn="l">
              <a:spcBef>
                <a:spcPts val="0"/>
              </a:spcBef>
              <a:buClr>
                <a:schemeClr val="accent3"/>
              </a:buClr>
              <a:buSzPct val="100000"/>
              <a:buFont typeface="Georgia"/>
              <a:buNone/>
            </a:pPr>
            <a:r>
              <a:rPr lang="en-US"/>
              <a:t>Key card lights in dorm rooms</a:t>
            </a:r>
          </a:p>
          <a:p>
            <a:pPr indent="-264160" lvl="0" marL="365760" marR="0" rtl="0" algn="l">
              <a:spcBef>
                <a:spcPts val="0"/>
              </a:spcBef>
              <a:buClr>
                <a:schemeClr val="accent3"/>
              </a:buClr>
              <a:buSzPct val="100000"/>
              <a:buFont typeface="Georgia"/>
              <a:buNone/>
            </a:pPr>
            <a:r>
              <a:rPr lang="en-US"/>
              <a:t>Housekeeping vacuum reduction</a:t>
            </a:r>
          </a:p>
          <a:p>
            <a:pPr indent="-177800" lvl="0" marL="279400" marR="0" rtl="0" algn="l">
              <a:spcBef>
                <a:spcPts val="0"/>
              </a:spcBef>
              <a:buClr>
                <a:schemeClr val="accent3"/>
              </a:buClr>
              <a:buSzPct val="100000"/>
              <a:buFont typeface="Georgia"/>
              <a:buNone/>
            </a:pPr>
            <a:r>
              <a:t/>
            </a:r>
            <a:endParaRPr/>
          </a:p>
          <a:p>
            <a:pPr indent="-264160" lvl="0" marL="365760" marR="0" rtl="0" algn="l">
              <a:spcBef>
                <a:spcPts val="0"/>
              </a:spcBef>
              <a:buClr>
                <a:schemeClr val="accent3"/>
              </a:buClr>
              <a:buSzPct val="100000"/>
              <a:buFont typeface="Georgia"/>
              <a:buNone/>
            </a:pPr>
            <a:r>
              <a:t/>
            </a:r>
            <a:endParaRPr/>
          </a:p>
          <a:p>
            <a:pPr indent="-264160" lvl="0" marL="365760" marR="0" rtl="0" algn="l">
              <a:spcBef>
                <a:spcPts val="0"/>
              </a:spcBef>
              <a:buClr>
                <a:schemeClr val="accent3"/>
              </a:buClr>
              <a:buSzPct val="100000"/>
              <a:buFont typeface="Georgia"/>
              <a:buNone/>
            </a:pPr>
            <a:r>
              <a:t/>
            </a:r>
            <a:endParaRPr/>
          </a:p>
        </p:txBody>
      </p:sp>
      <p:sp>
        <p:nvSpPr>
          <p:cNvPr id="780" name="Shape 780"/>
          <p:cNvSpPr txBox="1"/>
          <p:nvPr>
            <p:ph type="title"/>
          </p:nvPr>
        </p:nvSpPr>
        <p:spPr>
          <a:xfrm>
            <a:off x="609600" y="1132475"/>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Non-Recommended Projects</a:t>
            </a: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4" name="Shape 784"/>
        <p:cNvGrpSpPr/>
        <p:nvPr/>
      </p:nvGrpSpPr>
      <p:grpSpPr>
        <a:xfrm>
          <a:off x="0" y="0"/>
          <a:ext cx="0" cy="0"/>
          <a:chOff x="0" y="0"/>
          <a:chExt cx="0" cy="0"/>
        </a:xfrm>
      </p:grpSpPr>
      <p:sp>
        <p:nvSpPr>
          <p:cNvPr id="785" name="Shape 785"/>
          <p:cNvSpPr txBox="1"/>
          <p:nvPr>
            <p:ph idx="1" type="body"/>
          </p:nvPr>
        </p:nvSpPr>
        <p:spPr>
          <a:xfrm>
            <a:off x="609600" y="2249424"/>
            <a:ext cx="10972799" cy="4325099"/>
          </a:xfrm>
          <a:prstGeom prst="rect">
            <a:avLst/>
          </a:prstGeom>
          <a:noFill/>
          <a:ln>
            <a:noFill/>
          </a:ln>
        </p:spPr>
        <p:txBody>
          <a:bodyPr anchorCtr="0" anchor="t" bIns="45700" lIns="91425" rIns="91425" tIns="45700">
            <a:noAutofit/>
          </a:bodyPr>
          <a:lstStyle/>
          <a:p>
            <a:pPr indent="-264160" lvl="0" marL="365760" marR="0" rtl="0" algn="l">
              <a:spcBef>
                <a:spcPts val="0"/>
              </a:spcBef>
              <a:buClr>
                <a:schemeClr val="accent3"/>
              </a:buClr>
              <a:buSzPct val="100000"/>
              <a:buFont typeface="Georgia"/>
              <a:buNone/>
            </a:pPr>
            <a:r>
              <a:rPr lang="en-US"/>
              <a:t>Power Plant</a:t>
            </a:r>
          </a:p>
          <a:p>
            <a:pPr indent="-264160" lvl="0" marL="365760" marR="0" rtl="0" algn="l">
              <a:spcBef>
                <a:spcPts val="0"/>
              </a:spcBef>
              <a:buClr>
                <a:schemeClr val="accent3"/>
              </a:buClr>
              <a:buSzPct val="100000"/>
              <a:buFont typeface="Georgia"/>
              <a:buNone/>
            </a:pPr>
            <a:r>
              <a:rPr lang="en-US"/>
              <a:t>Shutting down buildings on Sundays</a:t>
            </a:r>
          </a:p>
          <a:p>
            <a:pPr indent="-264160" lvl="0" marL="365760" marR="0" rtl="0" algn="l">
              <a:spcBef>
                <a:spcPts val="0"/>
              </a:spcBef>
              <a:buClr>
                <a:schemeClr val="accent3"/>
              </a:buClr>
              <a:buSzPct val="100000"/>
              <a:buFont typeface="Georgia"/>
              <a:buNone/>
            </a:pPr>
            <a:r>
              <a:rPr lang="en-US"/>
              <a:t>Optimizing class schedules and shutting down buildings earlier</a:t>
            </a:r>
          </a:p>
          <a:p>
            <a:pPr indent="-264160" lvl="0" marL="365760" marR="0" rtl="0" algn="l">
              <a:spcBef>
                <a:spcPts val="0"/>
              </a:spcBef>
              <a:buClr>
                <a:schemeClr val="accent3"/>
              </a:buClr>
              <a:buSzPct val="100000"/>
              <a:buFont typeface="Georgia"/>
              <a:buNone/>
            </a:pPr>
            <a:r>
              <a:rPr lang="en-US"/>
              <a:t>Motion sensors in hallways</a:t>
            </a:r>
          </a:p>
          <a:p>
            <a:pPr indent="-264160" lvl="0" marL="365760" marR="0" rtl="0" algn="l">
              <a:spcBef>
                <a:spcPts val="0"/>
              </a:spcBef>
              <a:buClr>
                <a:schemeClr val="accent3"/>
              </a:buClr>
              <a:buSzPct val="100000"/>
              <a:buFont typeface="Georgia"/>
              <a:buNone/>
            </a:pPr>
            <a:r>
              <a:rPr lang="en-US"/>
              <a:t>Energy and efficiency live-updating website to educate and inform students</a:t>
            </a:r>
          </a:p>
          <a:p>
            <a:pPr indent="-264160" lvl="0" marL="365760" marR="0" rtl="0" algn="l">
              <a:spcBef>
                <a:spcPts val="0"/>
              </a:spcBef>
              <a:buClr>
                <a:schemeClr val="accent3"/>
              </a:buClr>
              <a:buSzPct val="100000"/>
              <a:buFont typeface="Georgia"/>
              <a:buNone/>
            </a:pPr>
            <a:r>
              <a:rPr lang="en-US"/>
              <a:t>More performance readings for systems</a:t>
            </a:r>
          </a:p>
          <a:p>
            <a:pPr indent="-264160" lvl="0" marL="365760" marR="0" rtl="0" algn="l">
              <a:spcBef>
                <a:spcPts val="0"/>
              </a:spcBef>
              <a:buClr>
                <a:schemeClr val="accent3"/>
              </a:buClr>
              <a:buSzPct val="100000"/>
              <a:buFont typeface="Georgia"/>
              <a:buNone/>
            </a:pPr>
            <a:r>
              <a:t/>
            </a:r>
            <a:endParaRPr/>
          </a:p>
          <a:p>
            <a:pPr indent="-264160" lvl="0" marL="365760" marR="0" rtl="0" algn="l">
              <a:spcBef>
                <a:spcPts val="0"/>
              </a:spcBef>
              <a:buClr>
                <a:schemeClr val="accent3"/>
              </a:buClr>
              <a:buSzPct val="100000"/>
              <a:buFont typeface="Georgia"/>
              <a:buNone/>
            </a:pPr>
            <a:r>
              <a:t/>
            </a:r>
            <a:endParaRPr/>
          </a:p>
          <a:p>
            <a:pPr indent="-264160" lvl="0" marL="365760" marR="0" rtl="0" algn="l">
              <a:spcBef>
                <a:spcPts val="0"/>
              </a:spcBef>
              <a:buClr>
                <a:schemeClr val="accent3"/>
              </a:buClr>
              <a:buSzPct val="100000"/>
              <a:buFont typeface="Georgia"/>
              <a:buNone/>
            </a:pPr>
            <a:r>
              <a:t/>
            </a:r>
            <a:endParaRPr/>
          </a:p>
        </p:txBody>
      </p:sp>
      <p:sp>
        <p:nvSpPr>
          <p:cNvPr id="786" name="Shape 786"/>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Future Work</a:t>
            </a:r>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1" name="Shape 791"/>
        <p:cNvGrpSpPr/>
        <p:nvPr/>
      </p:nvGrpSpPr>
      <p:grpSpPr>
        <a:xfrm>
          <a:off x="0" y="0"/>
          <a:ext cx="0" cy="0"/>
          <a:chOff x="0" y="0"/>
          <a:chExt cx="0" cy="0"/>
        </a:xfrm>
      </p:grpSpPr>
      <p:sp>
        <p:nvSpPr>
          <p:cNvPr id="792" name="Shape 792"/>
          <p:cNvSpPr txBox="1"/>
          <p:nvPr>
            <p:ph type="title"/>
          </p:nvPr>
        </p:nvSpPr>
        <p:spPr>
          <a:xfrm>
            <a:off x="609600" y="1143000"/>
            <a:ext cx="10972799" cy="1066799"/>
          </a:xfrm>
          <a:prstGeom prst="rect">
            <a:avLst/>
          </a:prstGeom>
        </p:spPr>
        <p:txBody>
          <a:bodyPr anchorCtr="0" anchor="ctr" bIns="91425" lIns="91425" rIns="91425" tIns="91425">
            <a:noAutofit/>
          </a:bodyPr>
          <a:lstStyle/>
          <a:p>
            <a:pPr lvl="0">
              <a:spcBef>
                <a:spcPts val="0"/>
              </a:spcBef>
              <a:buNone/>
            </a:pPr>
            <a:r>
              <a:rPr lang="en-US"/>
              <a:t>Heat Recovery Savings</a:t>
            </a:r>
          </a:p>
        </p:txBody>
      </p:sp>
      <p:sp>
        <p:nvSpPr>
          <p:cNvPr id="793" name="Shape 793"/>
          <p:cNvSpPr/>
          <p:nvPr/>
        </p:nvSpPr>
        <p:spPr>
          <a:xfrm>
            <a:off x="861450" y="2215150"/>
            <a:ext cx="626400" cy="581700"/>
          </a:xfrm>
          <a:prstGeom prst="ellipse">
            <a:avLst/>
          </a:prstGeom>
          <a:noFill/>
          <a:ln cap="flat" cmpd="sng" w="1905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794" name="Shape 794"/>
          <p:cNvPicPr preferRelativeResize="0"/>
          <p:nvPr/>
        </p:nvPicPr>
        <p:blipFill>
          <a:blip r:embed="rId3">
            <a:alphaModFix/>
          </a:blip>
          <a:stretch>
            <a:fillRect/>
          </a:stretch>
        </p:blipFill>
        <p:spPr>
          <a:xfrm>
            <a:off x="1628924" y="3971600"/>
            <a:ext cx="10379600" cy="2731474"/>
          </a:xfrm>
          <a:prstGeom prst="rect">
            <a:avLst/>
          </a:prstGeom>
          <a:noFill/>
          <a:ln>
            <a:noFill/>
          </a:ln>
        </p:spPr>
      </p:pic>
      <p:sp>
        <p:nvSpPr>
          <p:cNvPr id="795" name="Shape 795"/>
          <p:cNvSpPr/>
          <p:nvPr/>
        </p:nvSpPr>
        <p:spPr>
          <a:xfrm>
            <a:off x="1069425" y="4184150"/>
            <a:ext cx="559499" cy="223800"/>
          </a:xfrm>
          <a:prstGeom prst="rightArrow">
            <a:avLst>
              <a:gd fmla="val 50000" name="adj1"/>
              <a:gd fmla="val 50000" name="adj2"/>
            </a:avLst>
          </a:prstGeom>
          <a:solidFill>
            <a:srgbClr val="CC0000"/>
          </a:solidFill>
          <a:ln cap="flat" cmpd="sng" w="9525">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96" name="Shape 796"/>
          <p:cNvSpPr/>
          <p:nvPr/>
        </p:nvSpPr>
        <p:spPr>
          <a:xfrm>
            <a:off x="1069425" y="4407950"/>
            <a:ext cx="559499" cy="223800"/>
          </a:xfrm>
          <a:prstGeom prst="rightArrow">
            <a:avLst>
              <a:gd fmla="val 50000" name="adj1"/>
              <a:gd fmla="val 50000" name="adj2"/>
            </a:avLst>
          </a:prstGeom>
          <a:solidFill>
            <a:srgbClr val="CC0000"/>
          </a:solidFill>
          <a:ln cap="flat" cmpd="sng" w="9525">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797" name="Shape 797"/>
          <p:cNvPicPr preferRelativeResize="0"/>
          <p:nvPr/>
        </p:nvPicPr>
        <p:blipFill>
          <a:blip r:embed="rId4">
            <a:alphaModFix/>
          </a:blip>
          <a:stretch>
            <a:fillRect/>
          </a:stretch>
        </p:blipFill>
        <p:spPr>
          <a:xfrm>
            <a:off x="6940850" y="2477375"/>
            <a:ext cx="5067675" cy="782508"/>
          </a:xfrm>
          <a:prstGeom prst="rect">
            <a:avLst/>
          </a:prstGeom>
          <a:noFill/>
          <a:ln>
            <a:noFill/>
          </a:ln>
        </p:spPr>
      </p:pic>
      <p:sp>
        <p:nvSpPr>
          <p:cNvPr id="798" name="Shape 798"/>
          <p:cNvSpPr/>
          <p:nvPr/>
        </p:nvSpPr>
        <p:spPr>
          <a:xfrm>
            <a:off x="6381350" y="2911675"/>
            <a:ext cx="559499" cy="223800"/>
          </a:xfrm>
          <a:prstGeom prst="rightArrow">
            <a:avLst>
              <a:gd fmla="val 50000" name="adj1"/>
              <a:gd fmla="val 50000" name="adj2"/>
            </a:avLst>
          </a:prstGeom>
          <a:solidFill>
            <a:srgbClr val="CC0000"/>
          </a:solidFill>
          <a:ln cap="flat" cmpd="sng" w="9525">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799" name="Shape 799"/>
          <p:cNvPicPr preferRelativeResize="0"/>
          <p:nvPr/>
        </p:nvPicPr>
        <p:blipFill>
          <a:blip r:embed="rId5">
            <a:alphaModFix/>
          </a:blip>
          <a:stretch>
            <a:fillRect/>
          </a:stretch>
        </p:blipFill>
        <p:spPr>
          <a:xfrm>
            <a:off x="609600" y="2193107"/>
            <a:ext cx="3248167" cy="1066799"/>
          </a:xfrm>
          <a:prstGeom prst="rect">
            <a:avLst/>
          </a:prstGeom>
          <a:noFill/>
          <a:ln>
            <a:noFill/>
          </a:ln>
        </p:spPr>
      </p:pic>
      <p:pic>
        <p:nvPicPr>
          <p:cNvPr id="800" name="Shape 800"/>
          <p:cNvPicPr preferRelativeResize="0"/>
          <p:nvPr/>
        </p:nvPicPr>
        <p:blipFill>
          <a:blip r:embed="rId6">
            <a:alphaModFix/>
          </a:blip>
          <a:stretch>
            <a:fillRect/>
          </a:stretch>
        </p:blipFill>
        <p:spPr>
          <a:xfrm>
            <a:off x="609608" y="3324900"/>
            <a:ext cx="5012885" cy="581699"/>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1000"/>
                                        <p:tgtEl>
                                          <p:spTgt spid="7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1"/>
                                        <p:tgtEl>
                                          <p:spTgt spid="7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4" name="Shape 804"/>
        <p:cNvGrpSpPr/>
        <p:nvPr/>
      </p:nvGrpSpPr>
      <p:grpSpPr>
        <a:xfrm>
          <a:off x="0" y="0"/>
          <a:ext cx="0" cy="0"/>
          <a:chOff x="0" y="0"/>
          <a:chExt cx="0" cy="0"/>
        </a:xfrm>
      </p:grpSpPr>
      <p:sp>
        <p:nvSpPr>
          <p:cNvPr id="805" name="Shape 805"/>
          <p:cNvSpPr txBox="1"/>
          <p:nvPr>
            <p:ph type="title"/>
          </p:nvPr>
        </p:nvSpPr>
        <p:spPr>
          <a:xfrm>
            <a:off x="609600" y="829750"/>
            <a:ext cx="10972799" cy="5798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lang="en-US"/>
              <a:t> Reduce Shower Times Model</a:t>
            </a:r>
          </a:p>
        </p:txBody>
      </p:sp>
      <p:pic>
        <p:nvPicPr>
          <p:cNvPr id="806" name="Shape 806"/>
          <p:cNvPicPr preferRelativeResize="0"/>
          <p:nvPr/>
        </p:nvPicPr>
        <p:blipFill rotWithShape="1">
          <a:blip r:embed="rId3">
            <a:alphaModFix/>
          </a:blip>
          <a:srcRect b="42065" l="0" r="0" t="0"/>
          <a:stretch/>
        </p:blipFill>
        <p:spPr>
          <a:xfrm>
            <a:off x="1118775" y="1767674"/>
            <a:ext cx="7624724" cy="4441475"/>
          </a:xfrm>
          <a:prstGeom prst="rect">
            <a:avLst/>
          </a:prstGeom>
          <a:noFill/>
          <a:ln>
            <a:noFill/>
          </a:ln>
        </p:spPr>
      </p:pic>
      <p:pic>
        <p:nvPicPr>
          <p:cNvPr id="807" name="Shape 807"/>
          <p:cNvPicPr preferRelativeResize="0"/>
          <p:nvPr/>
        </p:nvPicPr>
        <p:blipFill>
          <a:blip r:embed="rId4">
            <a:alphaModFix/>
          </a:blip>
          <a:stretch>
            <a:fillRect/>
          </a:stretch>
        </p:blipFill>
        <p:spPr>
          <a:xfrm>
            <a:off x="9285725" y="2748903"/>
            <a:ext cx="2386199" cy="1701249"/>
          </a:xfrm>
          <a:prstGeom prst="rect">
            <a:avLst/>
          </a:prstGeom>
          <a:noFill/>
          <a:ln>
            <a:noFill/>
          </a:ln>
        </p:spPr>
      </p:pic>
      <p:sp>
        <p:nvSpPr>
          <p:cNvPr id="808" name="Shape 808"/>
          <p:cNvSpPr/>
          <p:nvPr/>
        </p:nvSpPr>
        <p:spPr>
          <a:xfrm rot="5400000">
            <a:off x="9804850" y="1882925"/>
            <a:ext cx="1191300" cy="392699"/>
          </a:xfrm>
          <a:prstGeom prst="rightArrow">
            <a:avLst>
              <a:gd fmla="val 50000" name="adj1"/>
              <a:gd fmla="val 50000" name="adj2"/>
            </a:avLst>
          </a:prstGeom>
          <a:solidFill>
            <a:schemeClr val="accent3"/>
          </a:solidFill>
          <a:ln cap="flat" cmpd="sng" w="9525">
            <a:solidFill>
              <a:schemeClr val="accent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09" name="Shape 809"/>
          <p:cNvSpPr/>
          <p:nvPr/>
        </p:nvSpPr>
        <p:spPr>
          <a:xfrm>
            <a:off x="436325" y="2271075"/>
            <a:ext cx="604199" cy="190200"/>
          </a:xfrm>
          <a:prstGeom prst="rightArrow">
            <a:avLst>
              <a:gd fmla="val 50000" name="adj1"/>
              <a:gd fmla="val 50000" name="adj2"/>
            </a:avLst>
          </a:prstGeom>
          <a:solidFill>
            <a:srgbClr val="CC0000"/>
          </a:solidFill>
          <a:ln cap="flat" cmpd="sng" w="9525">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10" name="Shape 810"/>
          <p:cNvSpPr/>
          <p:nvPr/>
        </p:nvSpPr>
        <p:spPr>
          <a:xfrm>
            <a:off x="436325" y="2461275"/>
            <a:ext cx="604199" cy="190200"/>
          </a:xfrm>
          <a:prstGeom prst="rightArrow">
            <a:avLst>
              <a:gd fmla="val 50000" name="adj1"/>
              <a:gd fmla="val 50000" name="adj2"/>
            </a:avLst>
          </a:prstGeom>
          <a:solidFill>
            <a:srgbClr val="CC0000"/>
          </a:solidFill>
          <a:ln cap="flat" cmpd="sng" w="9525">
            <a:solidFill>
              <a:srgbClr val="98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1"/>
                                        <p:tgtEl>
                                          <p:spTgt spid="809"/>
                                        </p:tgtEl>
                                      </p:cBhvr>
                                    </p:animEffect>
                                  </p:childTnLst>
                                </p:cTn>
                              </p:par>
                              <p:par>
                                <p:cTn fill="hold" nodeType="with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1"/>
                                        <p:tgtEl>
                                          <p:spTgt spid="8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1"/>
                                        <p:tgtEl>
                                          <p:spTgt spid="807"/>
                                        </p:tgtEl>
                                      </p:cBhvr>
                                    </p:animEffect>
                                  </p:childTnLst>
                                </p:cTn>
                              </p:par>
                              <p:par>
                                <p:cTn fill="hold" nodeType="with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1"/>
                                        <p:tgtEl>
                                          <p:spTgt spid="8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5" name="Shape 815"/>
        <p:cNvGrpSpPr/>
        <p:nvPr/>
      </p:nvGrpSpPr>
      <p:grpSpPr>
        <a:xfrm>
          <a:off x="0" y="0"/>
          <a:ext cx="0" cy="0"/>
          <a:chOff x="0" y="0"/>
          <a:chExt cx="0" cy="0"/>
        </a:xfrm>
      </p:grpSpPr>
      <p:sp>
        <p:nvSpPr>
          <p:cNvPr id="816" name="Shape 816"/>
          <p:cNvSpPr txBox="1"/>
          <p:nvPr>
            <p:ph idx="1" type="body"/>
          </p:nvPr>
        </p:nvSpPr>
        <p:spPr>
          <a:xfrm>
            <a:off x="609600" y="2249424"/>
            <a:ext cx="10972799" cy="4325112"/>
          </a:xfrm>
          <a:prstGeom prst="rect">
            <a:avLst/>
          </a:prstGeom>
          <a:noFill/>
          <a:ln>
            <a:noFill/>
          </a:ln>
        </p:spPr>
        <p:txBody>
          <a:bodyPr anchorCtr="0" anchor="t" bIns="45700" lIns="91425" rIns="91425" tIns="45700">
            <a:noAutofit/>
          </a:bodyPr>
          <a:lstStyle/>
          <a:p>
            <a:pPr indent="0" lvl="0" marL="0" rtl="0">
              <a:spcBef>
                <a:spcPts val="0"/>
              </a:spcBef>
              <a:buNone/>
            </a:pPr>
            <a:r>
              <a:rPr lang="en-US">
                <a:solidFill>
                  <a:schemeClr val="lt1"/>
                </a:solidFill>
              </a:rPr>
              <a:t>Biggest savings first									</a:t>
            </a:r>
          </a:p>
          <a:p>
            <a:pPr indent="0" lvl="0" marL="0" rtl="0">
              <a:spcBef>
                <a:spcPts val="0"/>
              </a:spcBef>
              <a:buNone/>
            </a:pPr>
            <a:r>
              <a:rPr lang="en-US">
                <a:solidFill>
                  <a:schemeClr val="lt1"/>
                </a:solidFill>
              </a:rPr>
              <a:t>Heavy usage classrooms and labs</a:t>
            </a:r>
          </a:p>
          <a:p>
            <a:pPr indent="0" lvl="0" marL="0" rtl="0">
              <a:spcBef>
                <a:spcPts val="0"/>
              </a:spcBef>
              <a:buNone/>
            </a:pPr>
            <a:r>
              <a:rPr lang="en-US">
                <a:solidFill>
                  <a:schemeClr val="lt1"/>
                </a:solidFill>
              </a:rPr>
              <a:t>Library</a:t>
            </a:r>
          </a:p>
          <a:p>
            <a:pPr indent="0" lvl="0" marL="0" rtl="0">
              <a:spcBef>
                <a:spcPts val="0"/>
              </a:spcBef>
              <a:buNone/>
            </a:pPr>
            <a:r>
              <a:rPr lang="en-US">
                <a:solidFill>
                  <a:schemeClr val="lt1"/>
                </a:solidFill>
              </a:rPr>
              <a:t>Hallways</a:t>
            </a:r>
          </a:p>
          <a:p>
            <a:pPr indent="0" lvl="0" marL="0" rtl="0">
              <a:spcBef>
                <a:spcPts val="0"/>
              </a:spcBef>
              <a:buNone/>
            </a:pPr>
            <a:r>
              <a:rPr lang="en-US">
                <a:solidFill>
                  <a:schemeClr val="lt1"/>
                </a:solidFill>
              </a:rPr>
              <a:t>						</a:t>
            </a:r>
          </a:p>
          <a:p>
            <a:pPr indent="0" lvl="0" marL="0" rtl="0">
              <a:spcBef>
                <a:spcPts val="0"/>
              </a:spcBef>
              <a:buNone/>
            </a:pPr>
            <a:r>
              <a:rPr lang="en-US">
                <a:solidFill>
                  <a:schemeClr val="lt1"/>
                </a:solidFill>
              </a:rPr>
              <a:t>Smaller savings in phase II</a:t>
            </a:r>
          </a:p>
          <a:p>
            <a:pPr indent="0" lvl="0" marL="0" rtl="0">
              <a:spcBef>
                <a:spcPts val="0"/>
              </a:spcBef>
              <a:buNone/>
            </a:pPr>
            <a:r>
              <a:rPr lang="en-US">
                <a:solidFill>
                  <a:schemeClr val="lt1"/>
                </a:solidFill>
              </a:rPr>
              <a:t>Bathrooms</a:t>
            </a:r>
          </a:p>
          <a:p>
            <a:pPr indent="0" lvl="0" marL="0" rtl="0">
              <a:spcBef>
                <a:spcPts val="0"/>
              </a:spcBef>
              <a:buNone/>
            </a:pPr>
            <a:r>
              <a:rPr lang="en-US">
                <a:solidFill>
                  <a:schemeClr val="lt1"/>
                </a:solidFill>
              </a:rPr>
              <a:t>Closets</a:t>
            </a:r>
          </a:p>
          <a:p>
            <a:pPr indent="-69850" lvl="0" marL="0" rtl="0">
              <a:spcBef>
                <a:spcPts val="0"/>
              </a:spcBef>
              <a:buClr>
                <a:schemeClr val="dk1"/>
              </a:buClr>
              <a:buSzPct val="39285"/>
              <a:buFont typeface="Arial"/>
              <a:buNone/>
            </a:pPr>
            <a:r>
              <a:rPr lang="en-US">
                <a:solidFill>
                  <a:schemeClr val="lt1"/>
                </a:solidFill>
              </a:rPr>
              <a:t>Basement labs</a:t>
            </a:r>
          </a:p>
          <a:p>
            <a:pPr indent="0" lvl="0" marL="457200" marR="0" rtl="0" algn="l">
              <a:spcBef>
                <a:spcPts val="300"/>
              </a:spcBef>
              <a:buNone/>
            </a:pPr>
            <a:r>
              <a:t/>
            </a:r>
            <a:endParaRPr/>
          </a:p>
          <a:p>
            <a:pPr indent="0" lvl="0" marL="457200" marR="0" rtl="0" algn="l">
              <a:spcBef>
                <a:spcPts val="300"/>
              </a:spcBef>
              <a:buNone/>
            </a:pPr>
            <a:r>
              <a:t/>
            </a:r>
            <a:endParaRPr/>
          </a:p>
          <a:p>
            <a:pPr indent="0" lvl="0" marL="457200" marR="0" rtl="0" algn="l">
              <a:spcBef>
                <a:spcPts val="300"/>
              </a:spcBef>
              <a:buNone/>
            </a:pPr>
            <a:r>
              <a:t/>
            </a:r>
            <a:endParaRPr/>
          </a:p>
          <a:p>
            <a:pPr indent="0" lvl="0" marL="457200" marR="0" rtl="0" algn="l">
              <a:spcBef>
                <a:spcPts val="300"/>
              </a:spcBef>
              <a:buNone/>
            </a:pPr>
            <a:r>
              <a:t/>
            </a:r>
            <a:endParaRPr/>
          </a:p>
        </p:txBody>
      </p:sp>
      <p:sp>
        <p:nvSpPr>
          <p:cNvPr id="817" name="Shape 817"/>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L</a:t>
            </a:r>
            <a:r>
              <a:rPr lang="en-US"/>
              <a:t>ED Conversion Implementation</a:t>
            </a:r>
          </a:p>
        </p:txBody>
      </p:sp>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2" name="Shape 822"/>
        <p:cNvGrpSpPr/>
        <p:nvPr/>
      </p:nvGrpSpPr>
      <p:grpSpPr>
        <a:xfrm>
          <a:off x="0" y="0"/>
          <a:ext cx="0" cy="0"/>
          <a:chOff x="0" y="0"/>
          <a:chExt cx="0" cy="0"/>
        </a:xfrm>
      </p:grpSpPr>
      <p:sp>
        <p:nvSpPr>
          <p:cNvPr id="823" name="Shape 823"/>
          <p:cNvSpPr txBox="1"/>
          <p:nvPr>
            <p:ph idx="1" type="body"/>
          </p:nvPr>
        </p:nvSpPr>
        <p:spPr>
          <a:xfrm>
            <a:off x="609600" y="2249424"/>
            <a:ext cx="10972799" cy="4325112"/>
          </a:xfrm>
          <a:prstGeom prst="rect">
            <a:avLst/>
          </a:prstGeom>
          <a:noFill/>
          <a:ln>
            <a:noFill/>
          </a:ln>
        </p:spPr>
        <p:txBody>
          <a:bodyPr anchorCtr="0" anchor="t" bIns="45700" lIns="91425" rIns="91425" tIns="45700">
            <a:noAutofit/>
          </a:bodyPr>
          <a:lstStyle/>
          <a:p>
            <a:pPr indent="-264160" lvl="0" marL="365760" marR="0" rtl="0" algn="l">
              <a:spcBef>
                <a:spcPts val="0"/>
              </a:spcBef>
              <a:buClr>
                <a:schemeClr val="accent3"/>
              </a:buClr>
              <a:buSzPct val="100000"/>
              <a:buFont typeface="Georgia"/>
              <a:buChar char="•"/>
            </a:pPr>
            <a:r>
              <a:rPr b="0" i="0" lang="en-US" sz="2800" u="none" cap="none" strike="noStrike">
                <a:solidFill>
                  <a:schemeClr val="lt2"/>
                </a:solidFill>
                <a:latin typeface="Calibri"/>
                <a:ea typeface="Calibri"/>
                <a:cs typeface="Calibri"/>
                <a:sym typeface="Calibri"/>
              </a:rPr>
              <a:t>Recommendation: Reduce hours cleaning crew work by 1/6</a:t>
            </a:r>
            <a:r>
              <a:rPr b="0" baseline="30000" i="0" lang="en-US" sz="2800" u="none" cap="none" strike="noStrike">
                <a:solidFill>
                  <a:schemeClr val="lt2"/>
                </a:solidFill>
                <a:latin typeface="Calibri"/>
                <a:ea typeface="Calibri"/>
                <a:cs typeface="Calibri"/>
                <a:sym typeface="Calibri"/>
              </a:rPr>
              <a:t>th</a:t>
            </a:r>
            <a:r>
              <a:rPr b="0" i="0" lang="en-US" sz="2800" u="none" cap="none" strike="noStrike">
                <a:solidFill>
                  <a:schemeClr val="lt2"/>
                </a:solidFill>
                <a:latin typeface="Calibri"/>
                <a:ea typeface="Calibri"/>
                <a:cs typeface="Calibri"/>
                <a:sym typeface="Calibri"/>
              </a:rPr>
              <a:t> </a:t>
            </a:r>
          </a:p>
          <a:p>
            <a:pPr indent="-264160" lvl="0" marL="365760" marR="0" rtl="0" algn="l">
              <a:spcBef>
                <a:spcPts val="300"/>
              </a:spcBef>
              <a:buClr>
                <a:schemeClr val="accent3"/>
              </a:buClr>
              <a:buSzPct val="100000"/>
              <a:buFont typeface="Georgia"/>
              <a:buChar char="•"/>
            </a:pPr>
            <a:r>
              <a:rPr b="0" i="0" lang="en-US" sz="2800" u="none" cap="none" strike="noStrike">
                <a:solidFill>
                  <a:schemeClr val="lt2"/>
                </a:solidFill>
                <a:latin typeface="Calibri"/>
                <a:ea typeface="Calibri"/>
                <a:cs typeface="Calibri"/>
                <a:sym typeface="Calibri"/>
              </a:rPr>
              <a:t>Issues</a:t>
            </a:r>
          </a:p>
          <a:p>
            <a:pPr indent="-251968" lvl="1" marL="658368" marR="0" rtl="0" algn="l">
              <a:spcBef>
                <a:spcPts val="300"/>
              </a:spcBef>
              <a:buClr>
                <a:schemeClr val="accent2"/>
              </a:buClr>
              <a:buSzPct val="100000"/>
              <a:buFont typeface="Georgia"/>
              <a:buChar char="▫"/>
            </a:pPr>
            <a:r>
              <a:rPr b="0" i="0" lang="en-US" sz="2600" u="none" cap="none" strike="noStrike">
                <a:solidFill>
                  <a:schemeClr val="lt2"/>
                </a:solidFill>
                <a:latin typeface="Calibri"/>
                <a:ea typeface="Calibri"/>
                <a:cs typeface="Calibri"/>
                <a:sym typeface="Calibri"/>
              </a:rPr>
              <a:t>Required student employment</a:t>
            </a:r>
          </a:p>
          <a:p>
            <a:pPr indent="-251968" lvl="1" marL="658368" marR="0" rtl="0" algn="l">
              <a:spcBef>
                <a:spcPts val="300"/>
              </a:spcBef>
              <a:buClr>
                <a:schemeClr val="accent2"/>
              </a:buClr>
              <a:buSzPct val="100000"/>
              <a:buFont typeface="Georgia"/>
              <a:buChar char="▫"/>
            </a:pPr>
            <a:r>
              <a:rPr b="0" i="0" lang="en-US" sz="2600" u="none" cap="none" strike="noStrike">
                <a:solidFill>
                  <a:schemeClr val="lt2"/>
                </a:solidFill>
                <a:latin typeface="Calibri"/>
                <a:ea typeface="Calibri"/>
                <a:cs typeface="Calibri"/>
                <a:sym typeface="Calibri"/>
              </a:rPr>
              <a:t>Dirtier buildings</a:t>
            </a:r>
          </a:p>
          <a:p>
            <a:pPr indent="-264160" lvl="0" marL="365760" marR="0" rtl="0" algn="l">
              <a:spcBef>
                <a:spcPts val="300"/>
              </a:spcBef>
              <a:buClr>
                <a:schemeClr val="accent3"/>
              </a:buClr>
              <a:buSzPct val="100000"/>
              <a:buFont typeface="Georgia"/>
              <a:buChar char="•"/>
            </a:pPr>
            <a:r>
              <a:rPr b="0" i="0" lang="en-US" sz="2800" u="none" cap="none" strike="noStrike">
                <a:solidFill>
                  <a:schemeClr val="lt2"/>
                </a:solidFill>
                <a:latin typeface="Calibri"/>
                <a:ea typeface="Calibri"/>
                <a:cs typeface="Calibri"/>
                <a:sym typeface="Calibri"/>
              </a:rPr>
              <a:t>Proposed solution</a:t>
            </a:r>
          </a:p>
          <a:p>
            <a:pPr indent="-251968" lvl="1" marL="658368" marR="0" rtl="0" algn="l">
              <a:spcBef>
                <a:spcPts val="300"/>
              </a:spcBef>
              <a:buClr>
                <a:schemeClr val="accent2"/>
              </a:buClr>
              <a:buSzPct val="100000"/>
              <a:buFont typeface="Georgia"/>
              <a:buChar char="▫"/>
            </a:pPr>
            <a:r>
              <a:rPr b="0" i="0" lang="en-US" sz="2600" u="none" cap="none" strike="noStrike">
                <a:solidFill>
                  <a:schemeClr val="lt2"/>
                </a:solidFill>
                <a:latin typeface="Calibri"/>
                <a:ea typeface="Calibri"/>
                <a:cs typeface="Calibri"/>
                <a:sym typeface="Calibri"/>
              </a:rPr>
              <a:t>Add an energy efficiency projects coordinator position</a:t>
            </a:r>
          </a:p>
        </p:txBody>
      </p:sp>
      <p:sp>
        <p:nvSpPr>
          <p:cNvPr id="824" name="Shape 824"/>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Operational Changes - </a:t>
            </a:r>
            <a:r>
              <a:rPr lang="en-US"/>
              <a:t>Science Complex </a:t>
            </a: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9" name="Shape 829"/>
        <p:cNvGrpSpPr/>
        <p:nvPr/>
      </p:nvGrpSpPr>
      <p:grpSpPr>
        <a:xfrm>
          <a:off x="0" y="0"/>
          <a:ext cx="0" cy="0"/>
          <a:chOff x="0" y="0"/>
          <a:chExt cx="0" cy="0"/>
        </a:xfrm>
      </p:grpSpPr>
      <p:sp>
        <p:nvSpPr>
          <p:cNvPr id="830" name="Shape 830"/>
          <p:cNvSpPr txBox="1"/>
          <p:nvPr>
            <p:ph idx="1" type="body"/>
          </p:nvPr>
        </p:nvSpPr>
        <p:spPr>
          <a:xfrm>
            <a:off x="609600" y="2249424"/>
            <a:ext cx="10839717" cy="4325112"/>
          </a:xfrm>
          <a:prstGeom prst="rect">
            <a:avLst/>
          </a:prstGeom>
          <a:noFill/>
          <a:ln>
            <a:noFill/>
          </a:ln>
        </p:spPr>
        <p:txBody>
          <a:bodyPr anchorCtr="0" anchor="t" bIns="45700" lIns="91425" rIns="91425" tIns="45700">
            <a:noAutofit/>
          </a:bodyPr>
          <a:lstStyle/>
          <a:p>
            <a:pPr indent="-264160" lvl="0" marL="365760" marR="0" rtl="0" algn="l">
              <a:spcBef>
                <a:spcPts val="0"/>
              </a:spcBef>
              <a:buClr>
                <a:schemeClr val="accent3"/>
              </a:buClr>
              <a:buSzPct val="100000"/>
              <a:buFont typeface="Georgia"/>
              <a:buChar char="•"/>
            </a:pPr>
            <a:r>
              <a:rPr b="0" i="0" lang="en-US" sz="2800" u="none" cap="none" strike="noStrike">
                <a:solidFill>
                  <a:schemeClr val="lt2"/>
                </a:solidFill>
                <a:latin typeface="Calibri"/>
                <a:ea typeface="Calibri"/>
                <a:cs typeface="Calibri"/>
                <a:sym typeface="Calibri"/>
              </a:rPr>
              <a:t>Limiting Usage of Appliances in Faculty Office Space</a:t>
            </a:r>
          </a:p>
          <a:p>
            <a:pPr indent="-264160" lvl="0" marL="365760" marR="0" rtl="0" algn="l">
              <a:spcBef>
                <a:spcPts val="300"/>
              </a:spcBef>
              <a:buClr>
                <a:schemeClr val="accent3"/>
              </a:buClr>
              <a:buSzPct val="100000"/>
              <a:buFont typeface="Georgia"/>
              <a:buChar char="•"/>
            </a:pPr>
            <a:r>
              <a:rPr b="0" i="0" lang="en-US" sz="2800" u="none" cap="none" strike="noStrike">
                <a:solidFill>
                  <a:schemeClr val="lt2"/>
                </a:solidFill>
                <a:latin typeface="Calibri"/>
                <a:ea typeface="Calibri"/>
                <a:cs typeface="Calibri"/>
                <a:sym typeface="Calibri"/>
              </a:rPr>
              <a:t>Recommendation: Restrict faculty appliance usage to faculty lounges except when absolutely necessary.</a:t>
            </a:r>
          </a:p>
          <a:p>
            <a:pPr indent="-264160" lvl="0" marL="365760" marR="0" rtl="0" algn="l">
              <a:spcBef>
                <a:spcPts val="300"/>
              </a:spcBef>
              <a:buClr>
                <a:schemeClr val="accent3"/>
              </a:buClr>
              <a:buSzPct val="100000"/>
              <a:buFont typeface="Georgia"/>
              <a:buChar char="•"/>
            </a:pPr>
            <a:r>
              <a:rPr b="0" i="0" lang="en-US" sz="2800" u="none" cap="none" strike="noStrike">
                <a:solidFill>
                  <a:schemeClr val="lt2"/>
                </a:solidFill>
                <a:latin typeface="Calibri"/>
                <a:ea typeface="Calibri"/>
                <a:cs typeface="Calibri"/>
                <a:sym typeface="Calibri"/>
              </a:rPr>
              <a:t>Rebound Effects</a:t>
            </a:r>
          </a:p>
          <a:p>
            <a:pPr indent="-251968" lvl="1" marL="658368" marR="0" rtl="0" algn="l">
              <a:spcBef>
                <a:spcPts val="300"/>
              </a:spcBef>
              <a:buClr>
                <a:schemeClr val="accent2"/>
              </a:buClr>
              <a:buSzPct val="100000"/>
              <a:buFont typeface="Georgia"/>
              <a:buChar char="▫"/>
            </a:pPr>
            <a:r>
              <a:rPr b="0" i="0" lang="en-US" sz="2600" u="none" cap="none" strike="noStrike">
                <a:solidFill>
                  <a:schemeClr val="lt2"/>
                </a:solidFill>
                <a:latin typeface="Calibri"/>
                <a:ea typeface="Calibri"/>
                <a:cs typeface="Calibri"/>
                <a:sym typeface="Calibri"/>
              </a:rPr>
              <a:t>Complaints when HVAC is not evenly distributed</a:t>
            </a:r>
          </a:p>
          <a:p>
            <a:pPr indent="-251968" lvl="1" marL="658368" marR="0" rtl="0" algn="l">
              <a:spcBef>
                <a:spcPts val="300"/>
              </a:spcBef>
              <a:buClr>
                <a:schemeClr val="accent2"/>
              </a:buClr>
              <a:buSzPct val="100000"/>
              <a:buFont typeface="Georgia"/>
              <a:buChar char="▫"/>
            </a:pPr>
            <a:r>
              <a:rPr b="0" i="0" lang="en-US" sz="2600" u="none" cap="none" strike="noStrike">
                <a:solidFill>
                  <a:schemeClr val="lt2"/>
                </a:solidFill>
                <a:latin typeface="Calibri"/>
                <a:ea typeface="Calibri"/>
                <a:cs typeface="Calibri"/>
                <a:sym typeface="Calibri"/>
              </a:rPr>
              <a:t>More faculty communication</a:t>
            </a:r>
          </a:p>
          <a:p>
            <a:pPr indent="-251968" lvl="1" marL="658368" marR="0" rtl="0" algn="l">
              <a:spcBef>
                <a:spcPts val="300"/>
              </a:spcBef>
              <a:buClr>
                <a:schemeClr val="accent2"/>
              </a:buClr>
              <a:buSzPct val="100000"/>
              <a:buFont typeface="Georgia"/>
              <a:buNone/>
            </a:pPr>
            <a:r>
              <a:t/>
            </a:r>
            <a:endParaRPr b="0" i="0" sz="2600" u="none" cap="none" strike="noStrike">
              <a:solidFill>
                <a:schemeClr val="lt2"/>
              </a:solidFill>
              <a:latin typeface="Calibri"/>
              <a:ea typeface="Calibri"/>
              <a:cs typeface="Calibri"/>
              <a:sym typeface="Calibri"/>
            </a:endParaRPr>
          </a:p>
        </p:txBody>
      </p:sp>
      <p:sp>
        <p:nvSpPr>
          <p:cNvPr id="831" name="Shape 831"/>
          <p:cNvSpPr txBox="1"/>
          <p:nvPr>
            <p:ph type="title"/>
          </p:nvPr>
        </p:nvSpPr>
        <p:spPr>
          <a:xfrm>
            <a:off x="609600" y="1143000"/>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Behavioral Changes</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 name="Shape 176"/>
        <p:cNvGrpSpPr/>
        <p:nvPr/>
      </p:nvGrpSpPr>
      <p:grpSpPr>
        <a:xfrm>
          <a:off x="0" y="0"/>
          <a:ext cx="0" cy="0"/>
          <a:chOff x="0" y="0"/>
          <a:chExt cx="0" cy="0"/>
        </a:xfrm>
      </p:grpSpPr>
      <p:sp>
        <p:nvSpPr>
          <p:cNvPr id="177" name="Shape 177"/>
          <p:cNvSpPr txBox="1"/>
          <p:nvPr>
            <p:ph type="title"/>
          </p:nvPr>
        </p:nvSpPr>
        <p:spPr>
          <a:xfrm>
            <a:off x="609600" y="2895600"/>
            <a:ext cx="10972799" cy="1066799"/>
          </a:xfrm>
          <a:prstGeom prst="rect">
            <a:avLst/>
          </a:prstGeom>
        </p:spPr>
        <p:txBody>
          <a:bodyPr anchorCtr="0" anchor="ctr" bIns="91425" lIns="91425" rIns="91425" tIns="91425">
            <a:noAutofit/>
          </a:bodyPr>
          <a:lstStyle/>
          <a:p>
            <a:pPr lvl="0" algn="ctr">
              <a:spcBef>
                <a:spcPts val="0"/>
              </a:spcBef>
              <a:buNone/>
            </a:pPr>
            <a:r>
              <a:rPr lang="en-US"/>
              <a:t>Major Cost-Saving Project Initiatives</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sp>
        <p:nvSpPr>
          <p:cNvPr id="182" name="Shape 182"/>
          <p:cNvSpPr txBox="1"/>
          <p:nvPr>
            <p:ph idx="1" type="body"/>
          </p:nvPr>
        </p:nvSpPr>
        <p:spPr>
          <a:xfrm>
            <a:off x="609600" y="2249425"/>
            <a:ext cx="5384799" cy="4341874"/>
          </a:xfrm>
          <a:prstGeom prst="rect">
            <a:avLst/>
          </a:prstGeom>
          <a:noFill/>
          <a:ln>
            <a:noFill/>
          </a:ln>
        </p:spPr>
        <p:txBody>
          <a:bodyPr anchorCtr="0" anchor="t" bIns="45700" lIns="91425" rIns="91425" tIns="45700">
            <a:noAutofit/>
          </a:bodyPr>
          <a:lstStyle/>
          <a:p>
            <a:pPr indent="0" lvl="0" marL="0" marR="0" rtl="0" algn="l">
              <a:spcBef>
                <a:spcPts val="0"/>
              </a:spcBef>
              <a:buNone/>
            </a:pPr>
            <a:r>
              <a:rPr b="0" i="0" lang="en-US" sz="3200" u="none" cap="none" strike="noStrike">
                <a:solidFill>
                  <a:schemeClr val="lt2"/>
                </a:solidFill>
                <a:latin typeface="Calibri"/>
                <a:ea typeface="Calibri"/>
                <a:cs typeface="Calibri"/>
                <a:sym typeface="Calibri"/>
              </a:rPr>
              <a:t>Lighting LED conversion</a:t>
            </a:r>
          </a:p>
          <a:p>
            <a:pPr indent="-69850" lvl="0" marL="0" rtl="0">
              <a:spcBef>
                <a:spcPts val="0"/>
              </a:spcBef>
              <a:buClr>
                <a:schemeClr val="dk1"/>
              </a:buClr>
              <a:buSzPct val="34375"/>
              <a:buFont typeface="Arial"/>
              <a:buNone/>
            </a:pPr>
            <a:r>
              <a:rPr lang="en-US" sz="3200">
                <a:solidFill>
                  <a:schemeClr val="lt1"/>
                </a:solidFill>
              </a:rPr>
              <a:t>Thermostat adjustments</a:t>
            </a:r>
          </a:p>
          <a:p>
            <a:pPr indent="0" lvl="0" marL="0" marR="0" rtl="0" algn="l">
              <a:spcBef>
                <a:spcPts val="300"/>
              </a:spcBef>
              <a:buNone/>
            </a:pPr>
            <a:r>
              <a:rPr b="0" i="0" lang="en-US" sz="3200" u="none" cap="none" strike="noStrike">
                <a:solidFill>
                  <a:schemeClr val="lt2"/>
                </a:solidFill>
                <a:latin typeface="Calibri"/>
                <a:ea typeface="Calibri"/>
                <a:cs typeface="Calibri"/>
                <a:sym typeface="Calibri"/>
              </a:rPr>
              <a:t>Window</a:t>
            </a:r>
            <a:r>
              <a:rPr lang="en-US" sz="3200"/>
              <a:t> improvements</a:t>
            </a:r>
          </a:p>
          <a:p>
            <a:pPr indent="0" lvl="0" marL="0" marR="0" rtl="0" algn="l">
              <a:spcBef>
                <a:spcPts val="300"/>
              </a:spcBef>
              <a:buNone/>
            </a:pPr>
            <a:r>
              <a:rPr b="0" i="0" lang="en-US" sz="3200" u="none" cap="none" strike="noStrike">
                <a:solidFill>
                  <a:schemeClr val="lt2"/>
                </a:solidFill>
                <a:latin typeface="Calibri"/>
                <a:ea typeface="Calibri"/>
                <a:cs typeface="Calibri"/>
                <a:sym typeface="Calibri"/>
              </a:rPr>
              <a:t>Heat recovery ventilators</a:t>
            </a:r>
          </a:p>
          <a:p>
            <a:pPr indent="0" lvl="0" marL="0" marR="0" rtl="0" algn="l">
              <a:spcBef>
                <a:spcPts val="300"/>
              </a:spcBef>
              <a:buNone/>
            </a:pPr>
            <a:r>
              <a:rPr lang="en-US" sz="3200"/>
              <a:t>Water savings</a:t>
            </a:r>
          </a:p>
          <a:p>
            <a:pPr indent="0" lvl="0" marL="0" marR="0" rtl="0" algn="l">
              <a:spcBef>
                <a:spcPts val="300"/>
              </a:spcBef>
              <a:buNone/>
            </a:pPr>
            <a:r>
              <a:t/>
            </a:r>
            <a:endParaRPr b="0" i="0" sz="3200" u="none" cap="none" strike="noStrike">
              <a:solidFill>
                <a:schemeClr val="lt2"/>
              </a:solidFill>
              <a:latin typeface="Calibri"/>
              <a:ea typeface="Calibri"/>
              <a:cs typeface="Calibri"/>
              <a:sym typeface="Calibri"/>
            </a:endParaRPr>
          </a:p>
        </p:txBody>
      </p:sp>
      <p:sp>
        <p:nvSpPr>
          <p:cNvPr id="183" name="Shape 183"/>
          <p:cNvSpPr txBox="1"/>
          <p:nvPr>
            <p:ph type="title"/>
          </p:nvPr>
        </p:nvSpPr>
        <p:spPr>
          <a:xfrm>
            <a:off x="609600" y="1182625"/>
            <a:ext cx="10972799" cy="1066799"/>
          </a:xfrm>
          <a:prstGeom prst="rect">
            <a:avLst/>
          </a:prstGeom>
          <a:noFill/>
          <a:ln>
            <a:noFill/>
          </a:ln>
        </p:spPr>
        <p:txBody>
          <a:bodyPr anchorCtr="0" anchor="ctr" bIns="45700" lIns="91425" rIns="91425" tIns="45700">
            <a:noAutofit/>
          </a:bodyPr>
          <a:lstStyle/>
          <a:p>
            <a:pPr indent="0" lvl="0" marL="0" marR="0" rtl="0" algn="l">
              <a:spcBef>
                <a:spcPts val="0"/>
              </a:spcBef>
              <a:buClr>
                <a:schemeClr val="lt2"/>
              </a:buClr>
              <a:buSzPct val="25000"/>
              <a:buFont typeface="Calibri"/>
              <a:buNone/>
            </a:pPr>
            <a:r>
              <a:rPr b="0" i="0" lang="en-US" sz="4000" u="none" cap="none" strike="noStrike">
                <a:solidFill>
                  <a:schemeClr val="lt2"/>
                </a:solidFill>
                <a:latin typeface="Calibri"/>
                <a:ea typeface="Calibri"/>
                <a:cs typeface="Calibri"/>
                <a:sym typeface="Calibri"/>
              </a:rPr>
              <a:t>Major Cost-Saving Project </a:t>
            </a:r>
            <a:r>
              <a:rPr lang="en-US"/>
              <a:t>Initiatives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4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aining presentation">
  <a:themeElements>
    <a:clrScheme name="Custom 9">
      <a:dk1>
        <a:srgbClr val="000000"/>
      </a:dk1>
      <a:lt1>
        <a:srgbClr val="E2DFCC"/>
      </a:lt1>
      <a:dk2>
        <a:srgbClr val="455F51"/>
      </a:dk2>
      <a:lt2>
        <a:srgbClr val="E2DFCC"/>
      </a:lt2>
      <a:accent1>
        <a:srgbClr val="C1DF87"/>
      </a:accent1>
      <a:accent2>
        <a:srgbClr val="99CB38"/>
      </a:accent2>
      <a:accent3>
        <a:srgbClr val="63A537"/>
      </a:accent3>
      <a:accent4>
        <a:srgbClr val="37A76F"/>
      </a:accent4>
      <a:accent5>
        <a:srgbClr val="44C1A3"/>
      </a:accent5>
      <a:accent6>
        <a:srgbClr val="4EB3CF"/>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