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onstantia" panose="02030602050306030303" pitchFamily="18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74"/>
  </p:normalViewPr>
  <p:slideViewPr>
    <p:cSldViewPr snapToGrid="0">
      <p:cViewPr varScale="1">
        <p:scale>
          <a:sx n="137" d="100"/>
          <a:sy n="137" d="100"/>
        </p:scale>
        <p:origin x="36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884be04c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884be04c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how both sections reached same conclusion with different analyses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*confirm CO2 emissions %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893e3c64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893e3c64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87d5be0d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87d5be0d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87d5be0d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87d5be0d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percent of Calvin’s energy usage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87f52fee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87f52fee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 unusable roof space (loading, tree cover, sacred spaces, etc.), Calvin architecture group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advisor model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881e4cb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881e4cb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Life cycle analysis = costs, maintenance, end of life, etc.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87f52fee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87f52fee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Panels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Char char="•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Canadian Solar, polycrystaline (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CS6K-275P)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$0.71/watt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&gt;0.006 m^2/W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•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the most efficient panel but gives cheapest cost per watt (½ of next closest), comparable area per watt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Char char="•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Inverter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Requirements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input : 200-400 VDC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Output: 240 VAC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•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Sunnyboy 6.0 SMA kW model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Char char="•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Racking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Char char="•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Angle, loading spacing of beams, snow load, material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87f52fe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87f52fe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oto Sans Symbols"/>
              <a:buChar char="▪"/>
            </a:pPr>
            <a:r>
              <a:rPr lang="en" sz="1800">
                <a:solidFill>
                  <a:srgbClr val="595959"/>
                </a:solidFill>
                <a:latin typeface="Constantia"/>
                <a:ea typeface="Constantia"/>
                <a:cs typeface="Constantia"/>
                <a:sym typeface="Constantia"/>
              </a:rPr>
              <a:t>Scalable as if the budget shrinks or space availability changes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487d5be0d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487d5be0d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Possibly shorten bullet points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CO2 emitted to produce the product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87d5be0d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87d5be0d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8627655cf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8627655cf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86cc6eeb7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86cc6eeb7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name is Jake Shaarda and I am a member of Section 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Dani and Alex said, both section A and B reached essentially the same conclusion, but with different kinds of analysis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chose a goal based on the absolute priority of Responsible investment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Money was given to us, use it as wisely as possible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Never wanted a situation where energy or investment was being wasted - why we chose the baseline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energy that is produced but not used is a waste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theory, there is opportunity for calvin to sell back into the grid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situation not favorable for buyback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Calculations performed based on electricity usage vs roof space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Effective roof space limited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Wanted to make sure the roofs would outlast the panels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South/Southeast facing roof space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Energy storage extremely expensive for the energy production from the panels- not practical for smaller scale investment like ours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86cc6eeb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86cc6eeb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on to Specifics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chose to spend $3.34M on solar and  $0.16M on residential Geothermal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$225,000 yearly savings - producing 2.1 GW-hr/year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 year payback period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out of 6 geothermal locations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86cc6ee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86cc6ee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Key: solar scales linearly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 with consumers energy - not owned by GVSU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Bunker: different types of solar panels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89a1b9c34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89a1b9c34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main system distinctions under the heating and cooling system designation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Pretty self explanatory - your house is residential, your classroom or workplace is commercial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 heating and cooling load through ventilation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to increase system capacity - larger, more expensive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Drilling cost - Deeper holes for commercial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More piping, more expensive maintenance costs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Average cost of $7 vs $35 per square foot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a result, especially when compared to the costs for the other renewables, specifically solar,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was determined by Section A that commercial was not practical for an application at Calvin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incorporated residential systems into the main recommendation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However, Section B will discuss a commercial system later on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86cc6eeb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86cc6eeb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even under the scope of residential systems, there are several categories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Horizontal loop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Cheapest - easy maintenance, cheap install, cheap drilling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Area restriction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Pond Loop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Smaller and cheaper because of water’s higher heat capacity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a pond or body of water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 advantages of horizontal loop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Vertical Loop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Optimal for areas with limited space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expensive - deeper holes done with well drilling rig, not as easy to maintain, sometimes open loop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has chosen to work with Horizontal Loop systems and possibly Pond Loop systems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B will go over a vertical loop system later on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86cc6eeb7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86cc6eeb7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investment - $160,000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Within section A recommendation there are 6 homes - including the Manor House and the Perkins house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Opportunity for more, but chose these houses because Calvin pays the utilities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Have exact numbers for the yearly utility costs for these houses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Calculated using 3 installed residential systems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Estimated new utility costs  - used to calculated payback period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No data for Manor House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Project Neighborhood Houses  - $2,500 in annual savings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savings - $15,000 yearly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Year lifetime - system will pay for itself several times over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Space Restrictions for horizontal loop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Variables affecting costs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Estimated data, varying R value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 estimates for costs if college chooses to go with geo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86cc6eeb7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86cc6eeb7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decided to spend about 3.5M on solar even though the calculations were performed differently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came to 5 acre rooftop space conclusion, but usage varied by section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Averaging out the payback periods we get around 17.5 year payback with about the same yearly energy production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sections also averaged a roughly $200,000 yearly payback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never push back to grid - value calculated using minimum electricity use - December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 all available roof space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893e3c64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893e3c64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87d5be0d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87d5be0d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873d179c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873d179c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out carbon credits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87f52feea_8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87f52feea_8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86cc6eeb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86cc6eeb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3.4% of CO2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87d5be0d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87d5be0d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Carleton College, 77 bores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Commons Lawn, 75 bores, can decrease number of bores with drilling depths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-Supplement an aging boiler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Same scale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487d5be0d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487d5be0d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86cc6eeb7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86cc6eeb7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86cc6eeb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86cc6eeb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Doesn’t make sense to buy infrastructure (too $$$) - so the best way to maximize the on campus production without overproducing.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Do not waste energy!!!!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86cc6eeb7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86cc6eeb7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the graph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 15 minutes recorded electricity use.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Vertical axis: MW electricity rate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Horizontal: fiscal year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Lowest point: christmas break. To never waste energy, don’t exceed that point.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488dfad76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488dfad76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86cc6eeb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86cc6eeb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Because we didn’t want want to waste anything, the big assumption was buy back into the grid.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infrastructure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2.97 GW-hr/yr production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86cc6eeb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86cc6eeb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Roofs: new student union only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Goal: publicity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86cc6eeb7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86cc6eeb7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Lease from Rehoboth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is: Ken Zylstra, Director of Advancement of Rehoboth Christian School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87f52feea_8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87f52feea_8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86cc6eeb7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86cc6eeb7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Lease from Rehoboth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is: Ken Zylstra, Director of Advancement of Rehoboth Christian School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86cc6eeb7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486cc6eeb7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Original calculation: overly optimistic data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data from the height that the turbines would be - 30m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campus data is from 10m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Airport data is flat with no trees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$1.5Million on investment - carbon credits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 to the discretion of the administration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86cc6eeb7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486cc6eeb7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486cc6eeb7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486cc6eeb7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489a1b9c34_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489a1b9c34_7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4893e3c64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4893e3c64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4893e3c6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4893e3c64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Financial Pie Chart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$3.5 M solar investment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Save $200 k/year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Payback time</a:t>
            </a:r>
            <a:r>
              <a:rPr lang="en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17.5 years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884be04c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884be04c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*DO NOT CHANGE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~10% CO2 savings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*tonnes (metric), not tons (english)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*confirm the “3.4%” -&gt; Old 900 tonnes/yr numbers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*for geo. Use B’s system (savings 790 tonnes/yr,) ~3%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*should be 6.7% for solar, (1800 tonnes/yr)/26675 tonnes/yr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reduction is hard: we have to start somewhere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89e89f89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89e89f89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89a1b9c34_7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89a1b9c34_7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86cc6eeb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86cc6eeb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86cc6ee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86cc6ee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884be04c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884be04c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earth as heat source in winter, heat storage in summer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86cc6eeb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86cc6eeb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893e3c64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893e3c64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623888" y="1120287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45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623888" y="3280081"/>
            <a:ext cx="78867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7140179" y="4432699"/>
            <a:ext cx="137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028950" y="443269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100"/>
              <a:buChar char="•"/>
              <a:defRPr>
                <a:solidFill>
                  <a:srgbClr val="888888"/>
                </a:solidFill>
              </a:defRPr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Char char="•"/>
              <a:defRPr>
                <a:solidFill>
                  <a:srgbClr val="888888"/>
                </a:solidFill>
              </a:defRPr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Char char="•"/>
              <a:defRPr>
                <a:solidFill>
                  <a:srgbClr val="888888"/>
                </a:solidFill>
              </a:defRPr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28650" y="1369220"/>
            <a:ext cx="7886700" cy="28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7140179" y="4432699"/>
            <a:ext cx="137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028950" y="443269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28650" y="1369220"/>
            <a:ext cx="3886200" cy="28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4629150" y="1369220"/>
            <a:ext cx="3886200" cy="28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Char char="•"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7140179" y="4432699"/>
            <a:ext cx="137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443269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 b="1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 b="1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2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2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7140179" y="4432699"/>
            <a:ext cx="137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028950" y="443269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7140179" y="4432699"/>
            <a:ext cx="137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443269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7140179" y="4432699"/>
            <a:ext cx="137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28950" y="443269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0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5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highlight>
                  <a:srgbClr val="888888"/>
                </a:highlight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highlight>
                  <a:srgbClr val="888888"/>
                </a:highlight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highlight>
                  <a:srgbClr val="888888"/>
                </a:highlight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highlight>
                  <a:srgbClr val="888888"/>
                </a:highlight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highlight>
                  <a:srgbClr val="888888"/>
                </a:highlight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highlight>
                  <a:srgbClr val="888888"/>
                </a:highlight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highlight>
                  <a:srgbClr val="888888"/>
                </a:highlight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highlight>
                  <a:srgbClr val="888888"/>
                </a:highlight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>
                <a:highlight>
                  <a:srgbClr val="888888"/>
                </a:highlight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7140179" y="4432699"/>
            <a:ext cx="137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028950" y="443269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6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7140179" y="4432699"/>
            <a:ext cx="137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3028950" y="4432699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/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 sz="2800">
                <a:solidFill>
                  <a:srgbClr val="88888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-591"/>
            <a:ext cx="9144002" cy="514469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files.ironridge.com/flat-roof-mounting/resources/brochures/Tilt_Mount_Data_Sheet.pdf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Renewables at Calvin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6" name="Google Shape;76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</a:rPr>
              <a:t>ENGR 333: Thermal Design and Optimization</a:t>
            </a:r>
            <a:endParaRPr sz="2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</a:rPr>
              <a:t>Rachel Evans, Alex Gross, Daniella Sugijanto, Jake Shaarda </a:t>
            </a:r>
            <a:endParaRPr sz="2600">
              <a:solidFill>
                <a:srgbClr val="FFFFFF"/>
              </a:solidFill>
            </a:endParaRPr>
          </a:p>
        </p:txBody>
      </p:sp>
      <p:pic>
        <p:nvPicPr>
          <p:cNvPr id="77" name="Google Shape;7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1875"/>
            <a:ext cx="2780122" cy="166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2"/>
          <p:cNvPicPr preferRelativeResize="0"/>
          <p:nvPr/>
        </p:nvPicPr>
        <p:blipFill rotWithShape="1">
          <a:blip r:embed="rId4">
            <a:alphaModFix/>
          </a:blip>
          <a:srcRect t="14185" b="12198"/>
          <a:stretch/>
        </p:blipFill>
        <p:spPr>
          <a:xfrm>
            <a:off x="5238325" y="181875"/>
            <a:ext cx="3009223" cy="166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Recommendation</a:t>
            </a:r>
            <a:endParaRPr/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628650" y="1369220"/>
            <a:ext cx="7886700" cy="282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Invest into solar technology (~$3.5 M)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Covers 10% of Calvin’s electricity needs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Reduces CO</a:t>
            </a:r>
            <a:r>
              <a:rPr lang="en" sz="900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 emissions by 6.7%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Options available for remaining funds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8525" y="2716275"/>
            <a:ext cx="3766950" cy="170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1"/>
          <p:cNvSpPr txBox="1"/>
          <p:nvPr/>
        </p:nvSpPr>
        <p:spPr>
          <a:xfrm>
            <a:off x="2870700" y="4423950"/>
            <a:ext cx="3402600" cy="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B7B7B7"/>
                </a:solidFill>
              </a:rPr>
              <a:t>https://earth911.com/eco-watch/energy/community-solar-farms/</a:t>
            </a:r>
            <a:endParaRPr sz="9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623888" y="1120287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623888" y="1120287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B Analysis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Recommendation </a:t>
            </a:r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450425" y="101252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Max out rooftops with solar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$3.7 M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5889 solar panels (~5 acres)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2.115 GW-hr/yr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$184 k/year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20-year payback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400" y="1714871"/>
            <a:ext cx="4167174" cy="22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Rooftop Locations</a:t>
            </a:r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492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•"/>
            </a:pPr>
            <a:r>
              <a:rPr lang="en">
                <a:solidFill>
                  <a:srgbClr val="FFFFFF"/>
                </a:solidFill>
              </a:rPr>
              <a:t>Using all possible available roof space</a:t>
            </a:r>
            <a:endParaRPr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">
                <a:solidFill>
                  <a:srgbClr val="FFFFFF"/>
                </a:solidFill>
              </a:rPr>
              <a:t>Weight/loadings </a:t>
            </a:r>
            <a:endParaRPr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">
                <a:solidFill>
                  <a:srgbClr val="FFFFFF"/>
                </a:solidFill>
              </a:rPr>
              <a:t>Tree cover</a:t>
            </a:r>
            <a:endParaRPr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">
                <a:solidFill>
                  <a:srgbClr val="FFFFFF"/>
                </a:solidFill>
              </a:rPr>
              <a:t>Calvin architecture group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352" y="1298875"/>
            <a:ext cx="4303349" cy="293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5228775" y="4236250"/>
            <a:ext cx="2252700" cy="4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https://calvin.edu/map/campusmap.pdf</a:t>
            </a:r>
            <a:endParaRPr sz="9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Calculations - SAM vs. Our Model</a:t>
            </a:r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1"/>
          </p:nvPr>
        </p:nvSpPr>
        <p:spPr>
          <a:xfrm>
            <a:off x="311700" y="990575"/>
            <a:ext cx="4689600" cy="3416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•"/>
            </a:pPr>
            <a:r>
              <a:rPr lang="en">
                <a:solidFill>
                  <a:srgbClr val="FFFFFF"/>
                </a:solidFill>
              </a:rPr>
              <a:t>System Advisor Model (SAM)</a:t>
            </a:r>
            <a:endParaRPr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">
                <a:solidFill>
                  <a:srgbClr val="FFFFFF"/>
                </a:solidFill>
              </a:rPr>
              <a:t>NREL</a:t>
            </a:r>
            <a:endParaRPr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">
                <a:solidFill>
                  <a:srgbClr val="FFFFFF"/>
                </a:solidFill>
              </a:rPr>
              <a:t>Uses GPS to draw up the entire system</a:t>
            </a:r>
            <a:endParaRPr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">
                <a:solidFill>
                  <a:srgbClr val="FFFFFF"/>
                </a:solidFill>
              </a:rPr>
              <a:t>Long processing time</a:t>
            </a:r>
            <a:endParaRPr>
              <a:solidFill>
                <a:srgbClr val="FFFFFF"/>
              </a:solidFill>
            </a:endParaRPr>
          </a:p>
          <a:p>
            <a:pPr marL="9144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Char char="•"/>
            </a:pPr>
            <a:r>
              <a:rPr lang="en">
                <a:solidFill>
                  <a:srgbClr val="FFFFFF"/>
                </a:solidFill>
              </a:rPr>
              <a:t>Our model</a:t>
            </a:r>
            <a:endParaRPr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">
                <a:solidFill>
                  <a:srgbClr val="FFFFFF"/>
                </a:solidFill>
              </a:rPr>
              <a:t>Built in Excel</a:t>
            </a:r>
            <a:endParaRPr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">
                <a:solidFill>
                  <a:srgbClr val="FFFFFF"/>
                </a:solidFill>
              </a:rPr>
              <a:t>Weather data, life cycle analysis, panel orientations</a:t>
            </a:r>
            <a:endParaRPr>
              <a:solidFill>
                <a:srgbClr val="FFFF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">
                <a:solidFill>
                  <a:srgbClr val="FFFFFF"/>
                </a:solidFill>
              </a:rPr>
              <a:t>Within 10% of SAM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 b="32065"/>
          <a:stretch/>
        </p:blipFill>
        <p:spPr>
          <a:xfrm>
            <a:off x="5232750" y="2895575"/>
            <a:ext cx="1916900" cy="151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8525" y="1164700"/>
            <a:ext cx="3281899" cy="1473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6"/>
          <p:cNvSpPr/>
          <p:nvPr/>
        </p:nvSpPr>
        <p:spPr>
          <a:xfrm>
            <a:off x="717800" y="2784725"/>
            <a:ext cx="6599400" cy="17403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311700" y="42807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 - Equipment Choices</a:t>
            </a:r>
            <a:endParaRPr/>
          </a:p>
        </p:txBody>
      </p: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l="5802" t="11020" b="37552"/>
          <a:stretch/>
        </p:blipFill>
        <p:spPr>
          <a:xfrm>
            <a:off x="2155000" y="1747375"/>
            <a:ext cx="2744725" cy="194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 rotWithShape="1">
          <a:blip r:embed="rId4">
            <a:alphaModFix/>
          </a:blip>
          <a:srcRect l="46740" t="2448" b="47578"/>
          <a:stretch/>
        </p:blipFill>
        <p:spPr>
          <a:xfrm>
            <a:off x="311700" y="1719075"/>
            <a:ext cx="1461850" cy="19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/>
        </p:nvSpPr>
        <p:spPr>
          <a:xfrm>
            <a:off x="311700" y="1305575"/>
            <a:ext cx="18843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Solar Panel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7" name="Google Shape;187;p27"/>
          <p:cNvSpPr txBox="1"/>
          <p:nvPr/>
        </p:nvSpPr>
        <p:spPr>
          <a:xfrm>
            <a:off x="2154988" y="1305575"/>
            <a:ext cx="18843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Inverter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5122413" y="1305575"/>
            <a:ext cx="18843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Racking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413" y="1719075"/>
            <a:ext cx="3179985" cy="2002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/>
        </p:nvSpPr>
        <p:spPr>
          <a:xfrm>
            <a:off x="322650" y="3653025"/>
            <a:ext cx="14619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</a:rPr>
              <a:t>https://www.civicsolar.com/product/canadian-solar-cs6k-300ms-300w-mono-quintech-blkwht-solar-panel-5bb</a:t>
            </a:r>
            <a:endParaRPr sz="600">
              <a:solidFill>
                <a:srgbClr val="999999"/>
              </a:solidFill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2154975" y="3662525"/>
            <a:ext cx="2744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</a:rPr>
              <a:t>https://www.sma-america.com/products/solarinverters/sunny-boy-30-us-38-us-50-us-60-us-70-us-77-us.html</a:t>
            </a:r>
            <a:endParaRPr sz="600">
              <a:solidFill>
                <a:srgbClr val="999999"/>
              </a:solidFill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5171975" y="3681500"/>
            <a:ext cx="32265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u="sng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http://files.ironridge.com/flat-roof-mounting/resources/brochures/Tilt_Mount_Data_Sheet.pdf</a:t>
            </a:r>
            <a:endParaRPr sz="6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Solar?</a:t>
            </a:r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Financial benefits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 sz="2100">
                <a:solidFill>
                  <a:srgbClr val="FFFFFF"/>
                </a:solidFill>
              </a:rPr>
              <a:t>$184 k/year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Visual representation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Commitment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Easily scalable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99" name="Google Shape;19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100" y="1379325"/>
            <a:ext cx="4093925" cy="251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</a:t>
            </a:r>
            <a:r>
              <a:rPr lang="en" sz="1400">
                <a:solidFill>
                  <a:srgbClr val="FFFFFF"/>
                </a:solidFill>
              </a:rPr>
              <a:t>2</a:t>
            </a:r>
            <a:r>
              <a:rPr lang="en"/>
              <a:t> Emissions</a:t>
            </a:r>
            <a:endParaRPr/>
          </a:p>
        </p:txBody>
      </p:sp>
      <p:sp>
        <p:nvSpPr>
          <p:cNvPr id="205" name="Google Shape;205;p29"/>
          <p:cNvSpPr txBox="1">
            <a:spLocks noGrp="1"/>
          </p:cNvSpPr>
          <p:nvPr>
            <p:ph type="body" idx="1"/>
          </p:nvPr>
        </p:nvSpPr>
        <p:spPr>
          <a:xfrm>
            <a:off x="311700" y="1176700"/>
            <a:ext cx="3393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595959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Can payback its embodied CO</a:t>
            </a:r>
            <a:r>
              <a:rPr lang="en" sz="900">
                <a:solidFill>
                  <a:srgbClr val="FFFFFF"/>
                </a:solidFill>
              </a:rPr>
              <a:t>2</a:t>
            </a:r>
            <a:r>
              <a:rPr lang="en" baseline="-25000">
                <a:solidFill>
                  <a:srgbClr val="FFFFFF"/>
                </a:solidFill>
              </a:rPr>
              <a:t> </a:t>
            </a:r>
            <a:r>
              <a:rPr lang="en">
                <a:solidFill>
                  <a:srgbClr val="FFFFFF"/>
                </a:solidFill>
              </a:rPr>
              <a:t>emissions within 1.3 years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Would offset 1800 tonnes CO</a:t>
            </a:r>
            <a:r>
              <a:rPr lang="en" sz="900">
                <a:solidFill>
                  <a:srgbClr val="FFFFFF"/>
                </a:solidFill>
              </a:rPr>
              <a:t>2</a:t>
            </a:r>
            <a:r>
              <a:rPr lang="en">
                <a:solidFill>
                  <a:srgbClr val="FFFFFF"/>
                </a:solidFill>
              </a:rPr>
              <a:t> annually (6.8% of emissions)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06" name="Google Shape;206;p2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175" y="1285647"/>
            <a:ext cx="4286250" cy="2650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623888" y="1120287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Analysis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139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is the largest possible reduction in Calvin’s annual energy expenses from a $5 M investment in renewable energy?</a:t>
            </a:r>
            <a:r>
              <a:rPr lang="en">
                <a:solidFill>
                  <a:srgbClr val="FFFFFF"/>
                </a:solidFill>
              </a:rPr>
              <a:t>	</a:t>
            </a:r>
            <a:endParaRPr>
              <a:solidFill>
                <a:srgbClr val="FFFFFF"/>
              </a:solidFill>
            </a:endParaRPr>
          </a:p>
          <a:p>
            <a:pPr marL="137160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1371600" lvl="0" indent="45720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Calvin’s current energy expenses: $3 M/year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217" name="Google Shape;21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64100" cy="2754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Goal - not to exceed the baseline electricity usage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Roof direction 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Certain roofs - not feasible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Energy storage not practical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325" y="1821583"/>
            <a:ext cx="3476625" cy="247709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1"/>
          <p:cNvSpPr txBox="1"/>
          <p:nvPr/>
        </p:nvSpPr>
        <p:spPr>
          <a:xfrm>
            <a:off x="4572000" y="4298675"/>
            <a:ext cx="29850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https://livingonsolarpower.wordpress.com/2013/03/08/how-the-sun-moves-through-the-sky/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Recommendation</a:t>
            </a:r>
            <a:endParaRPr/>
          </a:p>
        </p:txBody>
      </p:sp>
      <p:sp>
        <p:nvSpPr>
          <p:cNvPr id="225" name="Google Shape;225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037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  $3.34 M: Solar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  $0.16 M: Residential geothermal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$225 k/yr savings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2.1 GW-hr/yr solar output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15-year payback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2077" y="746650"/>
            <a:ext cx="2905600" cy="39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2"/>
          <p:cNvSpPr/>
          <p:nvPr/>
        </p:nvSpPr>
        <p:spPr>
          <a:xfrm>
            <a:off x="239650" y="1336550"/>
            <a:ext cx="276600" cy="25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239650" y="1728600"/>
            <a:ext cx="276600" cy="2580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FFFF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5183075" y="4673400"/>
            <a:ext cx="22836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https://calvin.edu/master-plan/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230" name="Google Shape;230;p32"/>
          <p:cNvSpPr/>
          <p:nvPr/>
        </p:nvSpPr>
        <p:spPr>
          <a:xfrm>
            <a:off x="5350375" y="1017725"/>
            <a:ext cx="183900" cy="2043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</a:t>
            </a:r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body" idx="1"/>
          </p:nvPr>
        </p:nvSpPr>
        <p:spPr>
          <a:xfrm>
            <a:off x="383400" y="1174588"/>
            <a:ext cx="47511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GVSU’s Solar Garden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11,250 solar panels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17 acres of land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3 MW electricity production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Commissioned in 2016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Bunker Interpretive Center - Baseline Information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498" y="1174600"/>
            <a:ext cx="2836400" cy="302067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/>
          <p:nvPr/>
        </p:nvSpPr>
        <p:spPr>
          <a:xfrm>
            <a:off x="5749550" y="4195275"/>
            <a:ext cx="1860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https://www.google.com/maps/</a:t>
            </a:r>
            <a:endParaRPr sz="9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4"/>
          <p:cNvSpPr txBox="1">
            <a:spLocks noGrp="1"/>
          </p:cNvSpPr>
          <p:nvPr>
            <p:ph type="title"/>
          </p:nvPr>
        </p:nvSpPr>
        <p:spPr>
          <a:xfrm>
            <a:off x="628650" y="273849"/>
            <a:ext cx="7886700" cy="7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Geothermal</a:t>
            </a:r>
            <a:endParaRPr/>
          </a:p>
        </p:txBody>
      </p:sp>
      <p:sp>
        <p:nvSpPr>
          <p:cNvPr id="244" name="Google Shape;244;p34"/>
          <p:cNvSpPr txBox="1">
            <a:spLocks noGrp="1"/>
          </p:cNvSpPr>
          <p:nvPr>
            <p:ph type="body" idx="1"/>
          </p:nvPr>
        </p:nvSpPr>
        <p:spPr>
          <a:xfrm>
            <a:off x="628650" y="821825"/>
            <a:ext cx="3886200" cy="3424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Residential vs. commercial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Ventilation standards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Efficiency reduction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chemeClr val="lt1"/>
                </a:solidFill>
              </a:rPr>
              <a:t>Exponential cost growth</a:t>
            </a:r>
            <a:endParaRPr/>
          </a:p>
        </p:txBody>
      </p:sp>
      <p:sp>
        <p:nvSpPr>
          <p:cNvPr id="245" name="Google Shape;245;p34"/>
          <p:cNvSpPr txBox="1">
            <a:spLocks noGrp="1"/>
          </p:cNvSpPr>
          <p:nvPr>
            <p:ph type="body" idx="2"/>
          </p:nvPr>
        </p:nvSpPr>
        <p:spPr>
          <a:xfrm>
            <a:off x="4410750" y="1268050"/>
            <a:ext cx="3557700" cy="2977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Google Shape;24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174" y="2307250"/>
            <a:ext cx="6013652" cy="19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4"/>
          <p:cNvSpPr/>
          <p:nvPr/>
        </p:nvSpPr>
        <p:spPr>
          <a:xfrm>
            <a:off x="1565175" y="2307250"/>
            <a:ext cx="2949600" cy="19926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4"/>
          <p:cNvSpPr txBox="1"/>
          <p:nvPr/>
        </p:nvSpPr>
        <p:spPr>
          <a:xfrm>
            <a:off x="3188250" y="4365275"/>
            <a:ext cx="27237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</a:rPr>
              <a:t>http://josephdwalters.com/residential-vs-commercial-power-washing/</a:t>
            </a:r>
            <a:endParaRPr sz="600">
              <a:solidFill>
                <a:srgbClr val="9999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628650" y="273849"/>
            <a:ext cx="7886700" cy="724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Geothermal</a:t>
            </a:r>
            <a:endParaRPr/>
          </a:p>
        </p:txBody>
      </p:sp>
      <p:pic>
        <p:nvPicPr>
          <p:cNvPr id="254" name="Google Shape;2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250" y="1493975"/>
            <a:ext cx="7194650" cy="192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/>
          <p:nvPr/>
        </p:nvSpPr>
        <p:spPr>
          <a:xfrm>
            <a:off x="3258775" y="1374025"/>
            <a:ext cx="2407500" cy="2261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5"/>
          <p:cNvSpPr/>
          <p:nvPr/>
        </p:nvSpPr>
        <p:spPr>
          <a:xfrm>
            <a:off x="5666275" y="1440900"/>
            <a:ext cx="2407500" cy="2261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5"/>
          <p:cNvSpPr/>
          <p:nvPr/>
        </p:nvSpPr>
        <p:spPr>
          <a:xfrm>
            <a:off x="756550" y="1440900"/>
            <a:ext cx="2562900" cy="2049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Geothermal Houses</a:t>
            </a:r>
            <a:endParaRPr/>
          </a:p>
        </p:txBody>
      </p:sp>
      <p:sp>
        <p:nvSpPr>
          <p:cNvPr id="263" name="Google Shape;263;p36"/>
          <p:cNvSpPr txBox="1">
            <a:spLocks noGrp="1"/>
          </p:cNvSpPr>
          <p:nvPr>
            <p:ph type="body" idx="1"/>
          </p:nvPr>
        </p:nvSpPr>
        <p:spPr>
          <a:xfrm>
            <a:off x="285175" y="1095850"/>
            <a:ext cx="4577400" cy="3627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$0.16 M initial investment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Calvin residential homes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Manor House and Perkins House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Potential growth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 Total savings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$15 k annually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10-year payback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50-year lifetime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321" y="528800"/>
            <a:ext cx="1966596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2913" y="528800"/>
            <a:ext cx="1515218" cy="9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6"/>
          <p:cNvSpPr txBox="1"/>
          <p:nvPr/>
        </p:nvSpPr>
        <p:spPr>
          <a:xfrm>
            <a:off x="4386325" y="1476863"/>
            <a:ext cx="1646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</a:rPr>
              <a:t>1230 Lake Drive</a:t>
            </a:r>
            <a:endParaRPr>
              <a:solidFill>
                <a:srgbClr val="888888"/>
              </a:solidFill>
            </a:endParaRPr>
          </a:p>
        </p:txBody>
      </p:sp>
      <p:sp>
        <p:nvSpPr>
          <p:cNvPr id="267" name="Google Shape;267;p36"/>
          <p:cNvSpPr txBox="1"/>
          <p:nvPr/>
        </p:nvSpPr>
        <p:spPr>
          <a:xfrm>
            <a:off x="6632925" y="1484925"/>
            <a:ext cx="1646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</a:rPr>
              <a:t>232 Travis St SE</a:t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268" name="Google Shape;268;p36"/>
          <p:cNvPicPr preferRelativeResize="0"/>
          <p:nvPr/>
        </p:nvPicPr>
        <p:blipFill rotWithShape="1">
          <a:blip r:embed="rId5">
            <a:alphaModFix/>
          </a:blip>
          <a:srcRect r="16604" b="23879"/>
          <a:stretch/>
        </p:blipFill>
        <p:spPr>
          <a:xfrm>
            <a:off x="4475725" y="1971600"/>
            <a:ext cx="1787782" cy="120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6"/>
          <p:cNvSpPr txBox="1"/>
          <p:nvPr/>
        </p:nvSpPr>
        <p:spPr>
          <a:xfrm>
            <a:off x="4478750" y="3099850"/>
            <a:ext cx="1646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</a:rPr>
              <a:t>1807 Observatory</a:t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270" name="Google Shape;270;p36"/>
          <p:cNvPicPr preferRelativeResize="0"/>
          <p:nvPr/>
        </p:nvPicPr>
        <p:blipFill rotWithShape="1">
          <a:blip r:embed="rId6">
            <a:alphaModFix/>
          </a:blip>
          <a:srcRect l="21953" r="8837" b="18146"/>
          <a:stretch/>
        </p:blipFill>
        <p:spPr>
          <a:xfrm>
            <a:off x="6606175" y="1970413"/>
            <a:ext cx="1699601" cy="1202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6"/>
          <p:cNvSpPr txBox="1"/>
          <p:nvPr/>
        </p:nvSpPr>
        <p:spPr>
          <a:xfrm>
            <a:off x="6567475" y="3133675"/>
            <a:ext cx="1646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</a:rPr>
              <a:t>3151 Hampshire</a:t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272" name="Google Shape;27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5725" y="3522597"/>
            <a:ext cx="1890500" cy="106340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6"/>
          <p:cNvSpPr txBox="1"/>
          <p:nvPr/>
        </p:nvSpPr>
        <p:spPr>
          <a:xfrm>
            <a:off x="4546563" y="4585988"/>
            <a:ext cx="1646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</a:rPr>
              <a:t>Dewitt Manor</a:t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274" name="Google Shape;274;p36"/>
          <p:cNvPicPr preferRelativeResize="0"/>
          <p:nvPr/>
        </p:nvPicPr>
        <p:blipFill rotWithShape="1">
          <a:blip r:embed="rId8">
            <a:alphaModFix/>
          </a:blip>
          <a:srcRect l="7731" t="14440" r="8235" b="11883"/>
          <a:stretch/>
        </p:blipFill>
        <p:spPr>
          <a:xfrm>
            <a:off x="6606175" y="3522600"/>
            <a:ext cx="1699599" cy="111757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6"/>
          <p:cNvSpPr txBox="1"/>
          <p:nvPr/>
        </p:nvSpPr>
        <p:spPr>
          <a:xfrm>
            <a:off x="6567475" y="4585988"/>
            <a:ext cx="1646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88888"/>
                </a:solidFill>
              </a:rPr>
              <a:t>Perkins House</a:t>
            </a:r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Commonalities</a:t>
            </a:r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27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Base case cost: ~$3.5 M on solar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Solar rooftop area: ~5 acres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Payback period: ~17.5 years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Yearly energy production: ~2.11 GW-hr/yr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Annual savings: ~$200,000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2" name="Google Shape;2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750" y="1438450"/>
            <a:ext cx="3399899" cy="22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7"/>
          <p:cNvSpPr txBox="1"/>
          <p:nvPr/>
        </p:nvSpPr>
        <p:spPr>
          <a:xfrm>
            <a:off x="4795050" y="3807400"/>
            <a:ext cx="38073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https://cleantechnica.com/2015/05/14/todays-solar-panels-can-power-the-world-mit-study-finds/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>
            <a:spLocks noGrp="1"/>
          </p:cNvSpPr>
          <p:nvPr>
            <p:ph type="title"/>
          </p:nvPr>
        </p:nvSpPr>
        <p:spPr>
          <a:xfrm>
            <a:off x="623888" y="1120287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Options &amp; Alternatives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9"/>
          <p:cNvSpPr txBox="1">
            <a:spLocks noGrp="1"/>
          </p:cNvSpPr>
          <p:nvPr>
            <p:ph type="title"/>
          </p:nvPr>
        </p:nvSpPr>
        <p:spPr>
          <a:xfrm>
            <a:off x="623888" y="1120287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B Option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can we do with $1.3 M?</a:t>
            </a:r>
            <a:endParaRPr/>
          </a:p>
        </p:txBody>
      </p:sp>
      <p:sp>
        <p:nvSpPr>
          <p:cNvPr id="299" name="Google Shape;299;p40"/>
          <p:cNvSpPr txBox="1"/>
          <p:nvPr/>
        </p:nvSpPr>
        <p:spPr>
          <a:xfrm>
            <a:off x="3250175" y="1347000"/>
            <a:ext cx="2479500" cy="2740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Small Geothermal System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00" name="Google Shape;300;p40"/>
          <p:cNvSpPr txBox="1"/>
          <p:nvPr/>
        </p:nvSpPr>
        <p:spPr>
          <a:xfrm>
            <a:off x="964175" y="865325"/>
            <a:ext cx="77466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40"/>
          <p:cNvSpPr txBox="1"/>
          <p:nvPr/>
        </p:nvSpPr>
        <p:spPr>
          <a:xfrm>
            <a:off x="3414725" y="3631700"/>
            <a:ext cx="2150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7B7B7"/>
                </a:solidFill>
              </a:rPr>
              <a:t>http://clipart-library.com/clipart/335024.htm</a:t>
            </a:r>
            <a:endParaRPr sz="600">
              <a:solidFill>
                <a:srgbClr val="B7B7B7"/>
              </a:solidFill>
            </a:endParaRPr>
          </a:p>
        </p:txBody>
      </p:sp>
      <p:pic>
        <p:nvPicPr>
          <p:cNvPr id="302" name="Google Shape;30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1925" y="1943335"/>
            <a:ext cx="1916000" cy="1548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1"/>
          </p:nvPr>
        </p:nvSpPr>
        <p:spPr>
          <a:xfrm>
            <a:off x="719175" y="1152475"/>
            <a:ext cx="8113200" cy="282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Renewable Energy Technologies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Main Recommendation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Analyses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Options &amp; Alternatives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Conclusion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Geothermal</a:t>
            </a:r>
            <a:endParaRPr/>
          </a:p>
        </p:txBody>
      </p:sp>
      <p:sp>
        <p:nvSpPr>
          <p:cNvPr id="308" name="Google Shape;308;p41"/>
          <p:cNvSpPr txBox="1">
            <a:spLocks noGrp="1"/>
          </p:cNvSpPr>
          <p:nvPr>
            <p:ph type="body" idx="1"/>
          </p:nvPr>
        </p:nvSpPr>
        <p:spPr>
          <a:xfrm>
            <a:off x="95575" y="945050"/>
            <a:ext cx="4986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Install geothermal system in Commons lawn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 sz="2100">
                <a:solidFill>
                  <a:schemeClr val="lt1"/>
                </a:solidFill>
              </a:rPr>
              <a:t> 75 400-ft. bores</a:t>
            </a:r>
            <a:endParaRPr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 sz="2100">
                <a:solidFill>
                  <a:srgbClr val="FFFFFF"/>
                </a:solidFill>
              </a:rPr>
              <a:t>Supplement the aging Kewanee boilers (65% efficiency)</a:t>
            </a:r>
            <a:endParaRPr sz="21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 sz="2100">
                <a:solidFill>
                  <a:srgbClr val="FFFFFF"/>
                </a:solidFill>
              </a:rPr>
              <a:t>Replace 11.3% of the Commons power plant capacity</a:t>
            </a:r>
            <a:endParaRPr sz="2100"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Service 92,000 ft</a:t>
            </a:r>
            <a:r>
              <a:rPr lang="en" baseline="30000">
                <a:solidFill>
                  <a:srgbClr val="FFFFFF"/>
                </a:solidFill>
              </a:rPr>
              <a:t>2 </a:t>
            </a:r>
            <a:r>
              <a:rPr lang="en">
                <a:solidFill>
                  <a:srgbClr val="FFFFFF"/>
                </a:solidFill>
              </a:rPr>
              <a:t>(the size of BHT)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Total estimated net savings of $4 k/year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9" name="Google Shape;309;p41"/>
          <p:cNvSpPr txBox="1"/>
          <p:nvPr/>
        </p:nvSpPr>
        <p:spPr>
          <a:xfrm>
            <a:off x="5082600" y="3763250"/>
            <a:ext cx="33561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B7B7B7"/>
                </a:solidFill>
              </a:rPr>
              <a:t>https://www.glumac.com/sustainability/design-strategies/share-resources/</a:t>
            </a:r>
            <a:endParaRPr sz="600">
              <a:solidFill>
                <a:srgbClr val="B7B7B7"/>
              </a:solidFill>
            </a:endParaRPr>
          </a:p>
        </p:txBody>
      </p:sp>
      <p:pic>
        <p:nvPicPr>
          <p:cNvPr id="310" name="Google Shape;31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175" y="1322225"/>
            <a:ext cx="3441101" cy="24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 B - Option #1 - Geothermal</a:t>
            </a:r>
            <a:endParaRPr/>
          </a:p>
        </p:txBody>
      </p:sp>
      <p:sp>
        <p:nvSpPr>
          <p:cNvPr id="316" name="Google Shape;316;p42"/>
          <p:cNvSpPr txBox="1"/>
          <p:nvPr/>
        </p:nvSpPr>
        <p:spPr>
          <a:xfrm>
            <a:off x="3978900" y="963875"/>
            <a:ext cx="3107100" cy="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Commons lawn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2"/>
          <p:cNvSpPr txBox="1"/>
          <p:nvPr/>
        </p:nvSpPr>
        <p:spPr>
          <a:xfrm>
            <a:off x="1180850" y="941525"/>
            <a:ext cx="31071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Carleton College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2"/>
          <p:cNvSpPr txBox="1"/>
          <p:nvPr/>
        </p:nvSpPr>
        <p:spPr>
          <a:xfrm>
            <a:off x="4657550" y="4110150"/>
            <a:ext cx="1860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https://www.google.com/maps/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319" name="Google Shape;319;p42"/>
          <p:cNvSpPr txBox="1"/>
          <p:nvPr/>
        </p:nvSpPr>
        <p:spPr>
          <a:xfrm>
            <a:off x="1738775" y="4110125"/>
            <a:ext cx="21777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https://apps.carleton.edu/geothermal/</a:t>
            </a:r>
            <a:endParaRPr sz="900">
              <a:solidFill>
                <a:srgbClr val="999999"/>
              </a:solidFill>
            </a:endParaRPr>
          </a:p>
        </p:txBody>
      </p:sp>
      <p:pic>
        <p:nvPicPr>
          <p:cNvPr id="320" name="Google Shape;320;p42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>
            <a:off x="1527875" y="1350900"/>
            <a:ext cx="5342777" cy="275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>
            <a:spLocks noGrp="1"/>
          </p:cNvSpPr>
          <p:nvPr>
            <p:ph type="title"/>
          </p:nvPr>
        </p:nvSpPr>
        <p:spPr>
          <a:xfrm>
            <a:off x="623888" y="1120287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Alternatives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4"/>
          <p:cNvSpPr/>
          <p:nvPr/>
        </p:nvSpPr>
        <p:spPr>
          <a:xfrm>
            <a:off x="311700" y="4304500"/>
            <a:ext cx="1814700" cy="684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</a:endParaRPr>
          </a:p>
        </p:txBody>
      </p:sp>
      <p:sp>
        <p:nvSpPr>
          <p:cNvPr id="331" name="Google Shape;331;p44"/>
          <p:cNvSpPr txBox="1">
            <a:spLocks noGrp="1"/>
          </p:cNvSpPr>
          <p:nvPr>
            <p:ph type="title"/>
          </p:nvPr>
        </p:nvSpPr>
        <p:spPr>
          <a:xfrm>
            <a:off x="311700" y="33190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Alternatives</a:t>
            </a:r>
            <a:endParaRPr/>
          </a:p>
        </p:txBody>
      </p:sp>
      <p:sp>
        <p:nvSpPr>
          <p:cNvPr id="332" name="Google Shape;332;p44"/>
          <p:cNvSpPr txBox="1"/>
          <p:nvPr/>
        </p:nvSpPr>
        <p:spPr>
          <a:xfrm>
            <a:off x="430775" y="1106125"/>
            <a:ext cx="2479500" cy="3827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Alternative #1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Assumption: Grid buy back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On-Campus Solar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333" name="Google Shape;33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50" y="3787888"/>
            <a:ext cx="2174954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4"/>
          <p:cNvSpPr txBox="1"/>
          <p:nvPr/>
        </p:nvSpPr>
        <p:spPr>
          <a:xfrm>
            <a:off x="3071975" y="1106125"/>
            <a:ext cx="2479500" cy="3827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Alternative #2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Assumption: Off-site location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 and Off-Campus Solar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35" name="Google Shape;335;p44"/>
          <p:cNvSpPr txBox="1"/>
          <p:nvPr/>
        </p:nvSpPr>
        <p:spPr>
          <a:xfrm>
            <a:off x="5713175" y="1106125"/>
            <a:ext cx="2479500" cy="3827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Alternative #3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Assumption: Wind is feasible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On-Campus Wind</a:t>
            </a: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336" name="Google Shape;33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3138" y="3583786"/>
            <a:ext cx="1577150" cy="98090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4"/>
          <p:cNvSpPr txBox="1"/>
          <p:nvPr/>
        </p:nvSpPr>
        <p:spPr>
          <a:xfrm>
            <a:off x="430775" y="782425"/>
            <a:ext cx="6645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How can we maximize savings with the $5 M investment?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38" name="Google Shape;338;p44"/>
          <p:cNvSpPr txBox="1"/>
          <p:nvPr/>
        </p:nvSpPr>
        <p:spPr>
          <a:xfrm>
            <a:off x="654875" y="4360575"/>
            <a:ext cx="20313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https://www.consumersenergy.com/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339" name="Google Shape;339;p44"/>
          <p:cNvSpPr txBox="1"/>
          <p:nvPr/>
        </p:nvSpPr>
        <p:spPr>
          <a:xfrm>
            <a:off x="2965775" y="4564700"/>
            <a:ext cx="2621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https://en.wikipedia.org/wiki/New_Mexico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5642375" y="4503550"/>
            <a:ext cx="26211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https://www.machinedesign.com/</a:t>
            </a:r>
            <a:endParaRPr sz="900">
              <a:solidFill>
                <a:srgbClr val="999999"/>
              </a:solidFill>
            </a:endParaRPr>
          </a:p>
        </p:txBody>
      </p:sp>
      <p:pic>
        <p:nvPicPr>
          <p:cNvPr id="341" name="Google Shape;34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7250" y="3629726"/>
            <a:ext cx="1711350" cy="8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Alternative #1 - Maximize Solar</a:t>
            </a:r>
            <a:endParaRPr/>
          </a:p>
        </p:txBody>
      </p:sp>
      <p:sp>
        <p:nvSpPr>
          <p:cNvPr id="347" name="Google Shape;347;p45"/>
          <p:cNvSpPr txBox="1">
            <a:spLocks noGrp="1"/>
          </p:cNvSpPr>
          <p:nvPr>
            <p:ph type="body" idx="1"/>
          </p:nvPr>
        </p:nvSpPr>
        <p:spPr>
          <a:xfrm>
            <a:off x="256275" y="1097050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Assumption: Michigan allows independent power producers to sell into the grid.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Best scenario for on-campus production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Exceed baseline consumption and sell into grid</a:t>
            </a:r>
            <a:endParaRPr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$4.48 M on-campus solar 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$157 k residential geothermal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Yearly Electricity Use</a:t>
            </a:r>
            <a:endParaRPr/>
          </a:p>
        </p:txBody>
      </p:sp>
      <p:pic>
        <p:nvPicPr>
          <p:cNvPr id="353" name="Google Shape;35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62" y="1017725"/>
            <a:ext cx="7955280" cy="318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Yearly Electricity Use</a:t>
            </a:r>
            <a:endParaRPr/>
          </a:p>
        </p:txBody>
      </p:sp>
      <p:pic>
        <p:nvPicPr>
          <p:cNvPr id="359" name="Google Shape;35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63" y="1017725"/>
            <a:ext cx="7955280" cy="318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Alternative #1 - Maximize Solar</a:t>
            </a:r>
            <a:endParaRPr/>
          </a:p>
        </p:txBody>
      </p:sp>
      <p:sp>
        <p:nvSpPr>
          <p:cNvPr id="365" name="Google Shape;365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8733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$4.84 M budget for an on-campus solar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$318 k/yr electricity savings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15-year payback period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7.41 acres needed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3.8 acres clearcut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66" name="Google Shape;366;p48"/>
          <p:cNvPicPr preferRelativeResize="0"/>
          <p:nvPr/>
        </p:nvPicPr>
        <p:blipFill rotWithShape="1">
          <a:blip r:embed="rId3">
            <a:alphaModFix/>
          </a:blip>
          <a:srcRect l="17796"/>
          <a:stretch/>
        </p:blipFill>
        <p:spPr>
          <a:xfrm>
            <a:off x="4230950" y="1266500"/>
            <a:ext cx="4060074" cy="304089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8"/>
          <p:cNvSpPr txBox="1"/>
          <p:nvPr/>
        </p:nvSpPr>
        <p:spPr>
          <a:xfrm>
            <a:off x="6148125" y="1391875"/>
            <a:ext cx="9864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3.8 Acres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368" name="Google Shape;368;p48"/>
          <p:cNvCxnSpPr>
            <a:stCxn id="367" idx="2"/>
          </p:cNvCxnSpPr>
          <p:nvPr/>
        </p:nvCxnSpPr>
        <p:spPr>
          <a:xfrm>
            <a:off x="6641325" y="1806775"/>
            <a:ext cx="438000" cy="672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9" name="Google Shape;369;p48"/>
          <p:cNvSpPr txBox="1"/>
          <p:nvPr/>
        </p:nvSpPr>
        <p:spPr>
          <a:xfrm>
            <a:off x="5330838" y="4268275"/>
            <a:ext cx="1860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https://www.google.com/maps/</a:t>
            </a:r>
            <a:endParaRPr sz="9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>
            <a:spLocks noGrp="1"/>
          </p:cNvSpPr>
          <p:nvPr>
            <p:ph type="title"/>
          </p:nvPr>
        </p:nvSpPr>
        <p:spPr>
          <a:xfrm>
            <a:off x="287600" y="23019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Alternative #2 - Off-Campus Solar</a:t>
            </a:r>
            <a:endParaRPr/>
          </a:p>
        </p:txBody>
      </p:sp>
      <p:sp>
        <p:nvSpPr>
          <p:cNvPr id="375" name="Google Shape;375;p49"/>
          <p:cNvSpPr txBox="1">
            <a:spLocks noGrp="1"/>
          </p:cNvSpPr>
          <p:nvPr>
            <p:ph type="body" idx="1"/>
          </p:nvPr>
        </p:nvSpPr>
        <p:spPr>
          <a:xfrm>
            <a:off x="333700" y="1000525"/>
            <a:ext cx="4127700" cy="287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On-campus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Select roofs that are well displayed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Shows Calvin’s commitment to renewable energy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$1.2 M (24%) of budget would go on-campus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6" name="Google Shape;376;p49"/>
          <p:cNvSpPr txBox="1">
            <a:spLocks noGrp="1"/>
          </p:cNvSpPr>
          <p:nvPr>
            <p:ph type="body" idx="2"/>
          </p:nvPr>
        </p:nvSpPr>
        <p:spPr>
          <a:xfrm>
            <a:off x="4572000" y="1000525"/>
            <a:ext cx="4164600" cy="2876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Off-campus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More area, and higher efficiency compared to Michigan solar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Potential partnership with Rehoboth Christian School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$3.6 M (72%) of budget would go on-campus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t="13270" r="3688" b="5514"/>
          <a:stretch/>
        </p:blipFill>
        <p:spPr>
          <a:xfrm>
            <a:off x="3086525" y="3517550"/>
            <a:ext cx="2288851" cy="131945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9"/>
          <p:cNvSpPr txBox="1"/>
          <p:nvPr/>
        </p:nvSpPr>
        <p:spPr>
          <a:xfrm>
            <a:off x="3255200" y="4837000"/>
            <a:ext cx="1951500" cy="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https://www.denverchristian.org/</a:t>
            </a:r>
            <a:endParaRPr sz="9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0"/>
          <p:cNvSpPr txBox="1">
            <a:spLocks noGrp="1"/>
          </p:cNvSpPr>
          <p:nvPr>
            <p:ph type="title"/>
          </p:nvPr>
        </p:nvSpPr>
        <p:spPr>
          <a:xfrm>
            <a:off x="324475" y="209320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Alternative #2 - Off-Campus Solar</a:t>
            </a:r>
            <a:endParaRPr/>
          </a:p>
        </p:txBody>
      </p:sp>
      <p:sp>
        <p:nvSpPr>
          <p:cNvPr id="384" name="Google Shape;384;p50"/>
          <p:cNvSpPr txBox="1">
            <a:spLocks noGrp="1"/>
          </p:cNvSpPr>
          <p:nvPr>
            <p:ph type="body" idx="1"/>
          </p:nvPr>
        </p:nvSpPr>
        <p:spPr>
          <a:xfrm>
            <a:off x="324475" y="952050"/>
            <a:ext cx="4450200" cy="3239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Rehoboth, NM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1.5x more sun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Increased ROI &amp; payoff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Rehoboth contact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Unknowns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Sell back price → annual savings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5" name="Google Shape;38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4625" y="1420475"/>
            <a:ext cx="3534675" cy="27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0"/>
          <p:cNvSpPr/>
          <p:nvPr/>
        </p:nvSpPr>
        <p:spPr>
          <a:xfrm>
            <a:off x="5747200" y="2821950"/>
            <a:ext cx="207600" cy="2088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387" name="Google Shape;387;p50"/>
          <p:cNvSpPr txBox="1"/>
          <p:nvPr/>
        </p:nvSpPr>
        <p:spPr>
          <a:xfrm>
            <a:off x="4810663" y="4149075"/>
            <a:ext cx="3702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https://www.eia.gov/energyexplained/index.php?page=solar_where</a:t>
            </a:r>
            <a:endParaRPr sz="9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628638" y="685987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Renewable Energy Technologies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1"/>
          <p:cNvSpPr txBox="1">
            <a:spLocks noGrp="1"/>
          </p:cNvSpPr>
          <p:nvPr>
            <p:ph type="title"/>
          </p:nvPr>
        </p:nvSpPr>
        <p:spPr>
          <a:xfrm>
            <a:off x="324475" y="209320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Alternative #2 - Off-Campus Solar</a:t>
            </a:r>
            <a:endParaRPr/>
          </a:p>
        </p:txBody>
      </p:sp>
      <p:sp>
        <p:nvSpPr>
          <p:cNvPr id="393" name="Google Shape;393;p51"/>
          <p:cNvSpPr txBox="1">
            <a:spLocks noGrp="1"/>
          </p:cNvSpPr>
          <p:nvPr>
            <p:ph type="body" idx="1"/>
          </p:nvPr>
        </p:nvSpPr>
        <p:spPr>
          <a:xfrm>
            <a:off x="324475" y="952050"/>
            <a:ext cx="4201500" cy="3239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Rehoboth, NM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1.5x more sun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Increased ROI &amp; payoff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Rehoboth contact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Unknowns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Sell back price → annual savings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4" name="Google Shape;394;p51"/>
          <p:cNvPicPr preferRelativeResize="0"/>
          <p:nvPr/>
        </p:nvPicPr>
        <p:blipFill rotWithShape="1">
          <a:blip r:embed="rId3">
            <a:alphaModFix/>
          </a:blip>
          <a:srcRect l="1243" t="3027" r="1593" b="2068"/>
          <a:stretch/>
        </p:blipFill>
        <p:spPr>
          <a:xfrm>
            <a:off x="4673400" y="1557800"/>
            <a:ext cx="3926750" cy="247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51"/>
          <p:cNvSpPr txBox="1"/>
          <p:nvPr/>
        </p:nvSpPr>
        <p:spPr>
          <a:xfrm>
            <a:off x="5706613" y="4028150"/>
            <a:ext cx="1860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https://www.google.com/maps/</a:t>
            </a:r>
            <a:endParaRPr sz="9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2"/>
          <p:cNvSpPr txBox="1">
            <a:spLocks noGrp="1"/>
          </p:cNvSpPr>
          <p:nvPr>
            <p:ph type="title"/>
          </p:nvPr>
        </p:nvSpPr>
        <p:spPr>
          <a:xfrm>
            <a:off x="342900" y="200120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Alternative #3 - Wind</a:t>
            </a:r>
            <a:endParaRPr/>
          </a:p>
        </p:txBody>
      </p:sp>
      <p:sp>
        <p:nvSpPr>
          <p:cNvPr id="401" name="Google Shape;401;p52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3851100" cy="282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Assumption: Wind is feasible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$3.34 M on-campus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8 wind turbines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25-year payback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$125 k/yr savings</a:t>
            </a:r>
            <a:endParaRPr>
              <a:solidFill>
                <a:srgbClr val="FFFFFF"/>
              </a:solidFill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</a:pPr>
            <a:r>
              <a:rPr lang="en">
                <a:solidFill>
                  <a:srgbClr val="FFFFFF"/>
                </a:solidFill>
              </a:rPr>
              <a:t>55 acres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2"/>
          <p:cNvSpPr txBox="1"/>
          <p:nvPr/>
        </p:nvSpPr>
        <p:spPr>
          <a:xfrm>
            <a:off x="5414075" y="4585525"/>
            <a:ext cx="1860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https://www.google.com/maps/</a:t>
            </a:r>
            <a:endParaRPr sz="900">
              <a:solidFill>
                <a:srgbClr val="999999"/>
              </a:solidFill>
            </a:endParaRPr>
          </a:p>
        </p:txBody>
      </p:sp>
      <p:pic>
        <p:nvPicPr>
          <p:cNvPr id="403" name="Google Shape;40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9750" y="1088975"/>
            <a:ext cx="3553000" cy="35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575" y="1735677"/>
            <a:ext cx="472450" cy="7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5850" y="1818627"/>
            <a:ext cx="472450" cy="7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725" y="1902902"/>
            <a:ext cx="472450" cy="7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3388" y="2513352"/>
            <a:ext cx="472450" cy="7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8000" y="2513365"/>
            <a:ext cx="472450" cy="7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5500" y="3111527"/>
            <a:ext cx="472450" cy="7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300" y="3202077"/>
            <a:ext cx="472450" cy="75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7625" y="2802477"/>
            <a:ext cx="472450" cy="75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3"/>
          <p:cNvSpPr txBox="1">
            <a:spLocks noGrp="1"/>
          </p:cNvSpPr>
          <p:nvPr>
            <p:ph type="title"/>
          </p:nvPr>
        </p:nvSpPr>
        <p:spPr>
          <a:xfrm>
            <a:off x="371900" y="-3095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Cost Savings</a:t>
            </a:r>
            <a:endParaRPr/>
          </a:p>
        </p:txBody>
      </p:sp>
      <p:pic>
        <p:nvPicPr>
          <p:cNvPr id="417" name="Google Shape;41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9462" y="826025"/>
            <a:ext cx="5345075" cy="35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53"/>
          <p:cNvSpPr txBox="1"/>
          <p:nvPr/>
        </p:nvSpPr>
        <p:spPr>
          <a:xfrm>
            <a:off x="2796500" y="826025"/>
            <a:ext cx="39900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Annual Savings</a:t>
            </a:r>
            <a:endParaRPr sz="1600"/>
          </a:p>
        </p:txBody>
      </p:sp>
      <p:sp>
        <p:nvSpPr>
          <p:cNvPr id="419" name="Google Shape;419;p53"/>
          <p:cNvSpPr txBox="1"/>
          <p:nvPr/>
        </p:nvSpPr>
        <p:spPr>
          <a:xfrm>
            <a:off x="3632600" y="3611350"/>
            <a:ext cx="13653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Maximize Solar On-Campus</a:t>
            </a:r>
            <a:endParaRPr sz="1200"/>
          </a:p>
        </p:txBody>
      </p:sp>
      <p:sp>
        <p:nvSpPr>
          <p:cNvPr id="420" name="Google Shape;420;p53"/>
          <p:cNvSpPr txBox="1"/>
          <p:nvPr/>
        </p:nvSpPr>
        <p:spPr>
          <a:xfrm>
            <a:off x="4773450" y="3611338"/>
            <a:ext cx="13653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Off-Campus Solar</a:t>
            </a:r>
            <a:endParaRPr sz="1200"/>
          </a:p>
        </p:txBody>
      </p:sp>
      <p:sp>
        <p:nvSpPr>
          <p:cNvPr id="421" name="Google Shape;421;p53"/>
          <p:cNvSpPr txBox="1"/>
          <p:nvPr/>
        </p:nvSpPr>
        <p:spPr>
          <a:xfrm rot="-5400000">
            <a:off x="701400" y="2275650"/>
            <a:ext cx="2808900" cy="4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Savings (k$/yr)</a:t>
            </a:r>
            <a:endParaRPr/>
          </a:p>
        </p:txBody>
      </p:sp>
      <p:sp>
        <p:nvSpPr>
          <p:cNvPr id="422" name="Google Shape;422;p53"/>
          <p:cNvSpPr txBox="1"/>
          <p:nvPr/>
        </p:nvSpPr>
        <p:spPr>
          <a:xfrm>
            <a:off x="2390375" y="3611350"/>
            <a:ext cx="15939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Main Recommendation</a:t>
            </a:r>
            <a:endParaRPr sz="1200"/>
          </a:p>
        </p:txBody>
      </p:sp>
      <p:sp>
        <p:nvSpPr>
          <p:cNvPr id="423" name="Google Shape;423;p53"/>
          <p:cNvSpPr txBox="1"/>
          <p:nvPr/>
        </p:nvSpPr>
        <p:spPr>
          <a:xfrm>
            <a:off x="5879250" y="3611350"/>
            <a:ext cx="13653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On-Campus Wind</a:t>
            </a:r>
            <a:endParaRPr sz="1200"/>
          </a:p>
        </p:txBody>
      </p:sp>
      <p:sp>
        <p:nvSpPr>
          <p:cNvPr id="424" name="Google Shape;424;p53"/>
          <p:cNvSpPr txBox="1"/>
          <p:nvPr/>
        </p:nvSpPr>
        <p:spPr>
          <a:xfrm>
            <a:off x="5879250" y="4110875"/>
            <a:ext cx="13653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25 yr payback</a:t>
            </a:r>
            <a:endParaRPr sz="1200"/>
          </a:p>
        </p:txBody>
      </p:sp>
      <p:sp>
        <p:nvSpPr>
          <p:cNvPr id="425" name="Google Shape;425;p53"/>
          <p:cNvSpPr txBox="1"/>
          <p:nvPr/>
        </p:nvSpPr>
        <p:spPr>
          <a:xfrm>
            <a:off x="4773450" y="4110875"/>
            <a:ext cx="13653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14 yr payback</a:t>
            </a:r>
            <a:endParaRPr sz="1200"/>
          </a:p>
        </p:txBody>
      </p:sp>
      <p:sp>
        <p:nvSpPr>
          <p:cNvPr id="426" name="Google Shape;426;p53"/>
          <p:cNvSpPr txBox="1"/>
          <p:nvPr/>
        </p:nvSpPr>
        <p:spPr>
          <a:xfrm>
            <a:off x="3632600" y="4110875"/>
            <a:ext cx="13653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15 yr payback</a:t>
            </a:r>
            <a:endParaRPr sz="1200"/>
          </a:p>
        </p:txBody>
      </p:sp>
      <p:sp>
        <p:nvSpPr>
          <p:cNvPr id="427" name="Google Shape;427;p53"/>
          <p:cNvSpPr txBox="1"/>
          <p:nvPr/>
        </p:nvSpPr>
        <p:spPr>
          <a:xfrm>
            <a:off x="2504675" y="4110875"/>
            <a:ext cx="13653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15 yr payback</a:t>
            </a:r>
            <a:endParaRPr sz="1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4"/>
          <p:cNvSpPr txBox="1">
            <a:spLocks noGrp="1"/>
          </p:cNvSpPr>
          <p:nvPr>
            <p:ph type="title"/>
          </p:nvPr>
        </p:nvSpPr>
        <p:spPr>
          <a:xfrm>
            <a:off x="416650" y="283070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CO</a:t>
            </a:r>
            <a:r>
              <a:rPr lang="en" sz="1400"/>
              <a:t>2</a:t>
            </a:r>
            <a:r>
              <a:rPr lang="en"/>
              <a:t> Emissions</a:t>
            </a:r>
            <a:endParaRPr sz="1400"/>
          </a:p>
        </p:txBody>
      </p:sp>
      <p:pic>
        <p:nvPicPr>
          <p:cNvPr id="433" name="Google Shape;433;p54"/>
          <p:cNvPicPr preferRelativeResize="0"/>
          <p:nvPr/>
        </p:nvPicPr>
        <p:blipFill rotWithShape="1">
          <a:blip r:embed="rId3">
            <a:alphaModFix/>
          </a:blip>
          <a:srcRect b="3744"/>
          <a:stretch/>
        </p:blipFill>
        <p:spPr>
          <a:xfrm>
            <a:off x="1460650" y="1067750"/>
            <a:ext cx="6222726" cy="31571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4"/>
          <p:cNvSpPr txBox="1"/>
          <p:nvPr/>
        </p:nvSpPr>
        <p:spPr>
          <a:xfrm>
            <a:off x="2772825" y="970375"/>
            <a:ext cx="38313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Overall Emissions</a:t>
            </a:r>
            <a:endParaRPr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5"/>
          <p:cNvSpPr txBox="1">
            <a:spLocks noGrp="1"/>
          </p:cNvSpPr>
          <p:nvPr>
            <p:ph type="title"/>
          </p:nvPr>
        </p:nvSpPr>
        <p:spPr>
          <a:xfrm>
            <a:off x="416650" y="283070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Section A - CO</a:t>
            </a:r>
            <a:r>
              <a:rPr lang="en" sz="1400"/>
              <a:t>2</a:t>
            </a:r>
            <a:r>
              <a:rPr lang="en"/>
              <a:t> Emissions</a:t>
            </a:r>
            <a:endParaRPr sz="1400"/>
          </a:p>
        </p:txBody>
      </p:sp>
      <p:pic>
        <p:nvPicPr>
          <p:cNvPr id="440" name="Google Shape;440;p55"/>
          <p:cNvPicPr preferRelativeResize="0"/>
          <p:nvPr/>
        </p:nvPicPr>
        <p:blipFill rotWithShape="1">
          <a:blip r:embed="rId3">
            <a:alphaModFix/>
          </a:blip>
          <a:srcRect b="3744"/>
          <a:stretch/>
        </p:blipFill>
        <p:spPr>
          <a:xfrm>
            <a:off x="1460650" y="1067750"/>
            <a:ext cx="6222726" cy="31571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5"/>
          <p:cNvSpPr txBox="1"/>
          <p:nvPr/>
        </p:nvSpPr>
        <p:spPr>
          <a:xfrm>
            <a:off x="2772825" y="970375"/>
            <a:ext cx="38313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Overall Emissions</a:t>
            </a:r>
            <a:endParaRPr sz="2000"/>
          </a:p>
        </p:txBody>
      </p:sp>
      <p:cxnSp>
        <p:nvCxnSpPr>
          <p:cNvPr id="442" name="Google Shape;442;p55"/>
          <p:cNvCxnSpPr/>
          <p:nvPr/>
        </p:nvCxnSpPr>
        <p:spPr>
          <a:xfrm>
            <a:off x="2635250" y="1534575"/>
            <a:ext cx="4550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6"/>
          <p:cNvSpPr txBox="1">
            <a:spLocks noGrp="1"/>
          </p:cNvSpPr>
          <p:nvPr>
            <p:ph type="title"/>
          </p:nvPr>
        </p:nvSpPr>
        <p:spPr>
          <a:xfrm>
            <a:off x="623888" y="1120287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Summary</a:t>
            </a:r>
            <a:endParaRPr/>
          </a:p>
        </p:txBody>
      </p:sp>
      <p:pic>
        <p:nvPicPr>
          <p:cNvPr id="453" name="Google Shape;4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526" y="1115650"/>
            <a:ext cx="6353970" cy="31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4525" y="1115652"/>
            <a:ext cx="6374924" cy="313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4526" y="1101613"/>
            <a:ext cx="6374925" cy="316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Impact</a:t>
            </a:r>
            <a:endParaRPr/>
          </a:p>
        </p:txBody>
      </p:sp>
      <p:sp>
        <p:nvSpPr>
          <p:cNvPr id="461" name="Google Shape;461;p58"/>
          <p:cNvSpPr txBox="1">
            <a:spLocks noGrp="1"/>
          </p:cNvSpPr>
          <p:nvPr>
            <p:ph type="body" idx="1"/>
          </p:nvPr>
        </p:nvSpPr>
        <p:spPr>
          <a:xfrm>
            <a:off x="379775" y="1369225"/>
            <a:ext cx="3510000" cy="282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Google Shape;462;p58"/>
          <p:cNvPicPr preferRelativeResize="0"/>
          <p:nvPr/>
        </p:nvPicPr>
        <p:blipFill rotWithShape="1">
          <a:blip r:embed="rId3">
            <a:alphaModFix/>
          </a:blip>
          <a:srcRect l="970" r="961"/>
          <a:stretch/>
        </p:blipFill>
        <p:spPr>
          <a:xfrm>
            <a:off x="1315375" y="1113250"/>
            <a:ext cx="6428772" cy="309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8"/>
          <p:cNvSpPr txBox="1"/>
          <p:nvPr/>
        </p:nvSpPr>
        <p:spPr>
          <a:xfrm>
            <a:off x="6299650" y="3814725"/>
            <a:ext cx="1274400" cy="4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26675 tonnes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464" name="Google Shape;464;p58"/>
          <p:cNvPicPr preferRelativeResize="0"/>
          <p:nvPr/>
        </p:nvPicPr>
        <p:blipFill rotWithShape="1">
          <a:blip r:embed="rId4">
            <a:alphaModFix/>
          </a:blip>
          <a:srcRect l="69" r="69"/>
          <a:stretch/>
        </p:blipFill>
        <p:spPr>
          <a:xfrm>
            <a:off x="1315375" y="1098425"/>
            <a:ext cx="6428779" cy="312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8"/>
          <p:cNvPicPr preferRelativeResize="0"/>
          <p:nvPr/>
        </p:nvPicPr>
        <p:blipFill rotWithShape="1">
          <a:blip r:embed="rId5">
            <a:alphaModFix/>
          </a:blip>
          <a:srcRect l="209" r="209"/>
          <a:stretch/>
        </p:blipFill>
        <p:spPr>
          <a:xfrm>
            <a:off x="1315375" y="1113250"/>
            <a:ext cx="6405501" cy="309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next?</a:t>
            </a:r>
            <a:endParaRPr/>
          </a:p>
        </p:txBody>
      </p:sp>
      <p:sp>
        <p:nvSpPr>
          <p:cNvPr id="471" name="Google Shape;471;p59"/>
          <p:cNvSpPr txBox="1">
            <a:spLocks noGrp="1"/>
          </p:cNvSpPr>
          <p:nvPr>
            <p:ph type="body" idx="1"/>
          </p:nvPr>
        </p:nvSpPr>
        <p:spPr>
          <a:xfrm>
            <a:off x="628650" y="1196245"/>
            <a:ext cx="3886200" cy="2876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Consider renewables for future buildings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chemeClr val="lt1"/>
                </a:solidFill>
              </a:rPr>
              <a:t>Detailed study of solar options on campus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Wind study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472" name="Google Shape;472;p59"/>
          <p:cNvPicPr preferRelativeResize="0"/>
          <p:nvPr/>
        </p:nvPicPr>
        <p:blipFill rotWithShape="1">
          <a:blip r:embed="rId3">
            <a:alphaModFix/>
          </a:blip>
          <a:srcRect r="-3401" b="-3401"/>
          <a:stretch/>
        </p:blipFill>
        <p:spPr>
          <a:xfrm>
            <a:off x="4329500" y="1522320"/>
            <a:ext cx="4324149" cy="2479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 </a:t>
            </a:r>
            <a:endParaRPr/>
          </a:p>
        </p:txBody>
      </p:sp>
      <p:sp>
        <p:nvSpPr>
          <p:cNvPr id="478" name="Google Shape;478;p60"/>
          <p:cNvSpPr txBox="1">
            <a:spLocks noGrp="1"/>
          </p:cNvSpPr>
          <p:nvPr>
            <p:ph type="body" idx="1"/>
          </p:nvPr>
        </p:nvSpPr>
        <p:spPr>
          <a:xfrm>
            <a:off x="628650" y="1369220"/>
            <a:ext cx="7886700" cy="282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Russell Bray - Director of Physical Plant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Ken Zylstra - Rehoboth Christian School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Becky Haney - Economics Department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Rod Boreman - Greensleeves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Leonard DeRooy - Engineering Department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Jack Phillips - Physical Plant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</a:t>
            </a:r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628650" y="1369220"/>
            <a:ext cx="3886200" cy="2876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Energy from sunlight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Focus on photovoltaic (PV) panels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 txBox="1"/>
          <p:nvPr/>
        </p:nvSpPr>
        <p:spPr>
          <a:xfrm>
            <a:off x="4578063" y="3740175"/>
            <a:ext cx="38862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https://www.sciencenews.org/blog/science-ticker/solar-panels-are-poised-be-truly-green</a:t>
            </a:r>
            <a:endParaRPr sz="900">
              <a:solidFill>
                <a:srgbClr val="999999"/>
              </a:solidFill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188" y="1572845"/>
            <a:ext cx="4051965" cy="2167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628650" y="1187845"/>
            <a:ext cx="3886200" cy="2876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Electricity from wind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Height restrictions around airport</a:t>
            </a:r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863" y="1369237"/>
            <a:ext cx="4037774" cy="26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/>
          <p:nvPr/>
        </p:nvSpPr>
        <p:spPr>
          <a:xfrm>
            <a:off x="4294688" y="4035575"/>
            <a:ext cx="44781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https://www.politico.eu/article/small-old-wind-towers-make-for-big-new-problems</a:t>
            </a:r>
            <a:r>
              <a:rPr lang="en">
                <a:solidFill>
                  <a:srgbClr val="999999"/>
                </a:solidFill>
              </a:rPr>
              <a:t>/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Geothermal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1720225" y="1051476"/>
            <a:ext cx="1596600" cy="583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Electricity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5202613" y="1027625"/>
            <a:ext cx="2621100" cy="630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Heating and Cooling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888" y="1776688"/>
            <a:ext cx="3683824" cy="18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 r="67502"/>
          <a:stretch/>
        </p:blipFill>
        <p:spPr>
          <a:xfrm>
            <a:off x="5202625" y="1634674"/>
            <a:ext cx="2621100" cy="21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1374013" y="3650825"/>
            <a:ext cx="22890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https://getech.com/plate-tectonics-50/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5368663" y="3792850"/>
            <a:ext cx="22890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https://cairhvac.com/geothermal-heat/</a:t>
            </a:r>
            <a:endParaRPr sz="900">
              <a:solidFill>
                <a:srgbClr val="999999"/>
              </a:solidFill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5202625" y="1105700"/>
            <a:ext cx="2621100" cy="4383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628650" y="264370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Biomass</a:t>
            </a:r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628650" y="1182370"/>
            <a:ext cx="3886200" cy="2876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Energy from waste/OM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Large implementation costs</a:t>
            </a:r>
            <a:endParaRPr>
              <a:solidFill>
                <a:srgbClr val="FFFFFF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</a:pPr>
            <a:r>
              <a:rPr lang="en">
                <a:solidFill>
                  <a:srgbClr val="FFFFFF"/>
                </a:solidFill>
              </a:rPr>
              <a:t>Not viable at Calvin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4353400" y="3638250"/>
            <a:ext cx="41619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</a:rPr>
              <a:t>https://www.canadianbiomassmagazine.ca/biofuel/any-renewable-energy-solution-requires-extracting-the-full-value-of-biomass-6499</a:t>
            </a:r>
            <a:endParaRPr sz="900">
              <a:solidFill>
                <a:srgbClr val="999999"/>
              </a:solidFill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400" y="1607988"/>
            <a:ext cx="4161949" cy="202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623888" y="1120287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Recommendation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2313</Words>
  <Application>Microsoft Macintosh PowerPoint</Application>
  <PresentationFormat>On-screen Show (16:9)</PresentationFormat>
  <Paragraphs>421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Calibri</vt:lpstr>
      <vt:lpstr>Arial</vt:lpstr>
      <vt:lpstr>Noto Sans Symbols</vt:lpstr>
      <vt:lpstr>Constantia</vt:lpstr>
      <vt:lpstr>3_Custom Design</vt:lpstr>
      <vt:lpstr>Renewables at Calvin</vt:lpstr>
      <vt:lpstr>Problem Statement</vt:lpstr>
      <vt:lpstr>Outline</vt:lpstr>
      <vt:lpstr>Renewable Energy Technologies</vt:lpstr>
      <vt:lpstr>Solar</vt:lpstr>
      <vt:lpstr>Wind</vt:lpstr>
      <vt:lpstr>Geothermal</vt:lpstr>
      <vt:lpstr>Biomass</vt:lpstr>
      <vt:lpstr>Main Recommendation</vt:lpstr>
      <vt:lpstr>Main Recommendation</vt:lpstr>
      <vt:lpstr>Analyses</vt:lpstr>
      <vt:lpstr>Section B Analysis</vt:lpstr>
      <vt:lpstr>Main Recommendation </vt:lpstr>
      <vt:lpstr>Rooftop Locations</vt:lpstr>
      <vt:lpstr>Calculations - SAM vs. Our Model</vt:lpstr>
      <vt:lpstr>Solar - Equipment Choices</vt:lpstr>
      <vt:lpstr>Why Solar?</vt:lpstr>
      <vt:lpstr>CO2 Emissions</vt:lpstr>
      <vt:lpstr>Section A Analysis</vt:lpstr>
      <vt:lpstr>Goals</vt:lpstr>
      <vt:lpstr>Main Recommendation</vt:lpstr>
      <vt:lpstr>Research</vt:lpstr>
      <vt:lpstr>Geothermal</vt:lpstr>
      <vt:lpstr>Geothermal</vt:lpstr>
      <vt:lpstr>Geothermal Houses</vt:lpstr>
      <vt:lpstr>Commonalities</vt:lpstr>
      <vt:lpstr>Options &amp; Alternatives</vt:lpstr>
      <vt:lpstr>Section B Option</vt:lpstr>
      <vt:lpstr>What can we do with $1.3 M?</vt:lpstr>
      <vt:lpstr>Geothermal</vt:lpstr>
      <vt:lpstr>Class B - Option #1 - Geothermal</vt:lpstr>
      <vt:lpstr>Section A Alternatives</vt:lpstr>
      <vt:lpstr>Section A - Alternatives</vt:lpstr>
      <vt:lpstr>Section A - Alternative #1 - Maximize Solar</vt:lpstr>
      <vt:lpstr>Yearly Electricity Use</vt:lpstr>
      <vt:lpstr>Yearly Electricity Use</vt:lpstr>
      <vt:lpstr>Section A - Alternative #1 - Maximize Solar</vt:lpstr>
      <vt:lpstr>Section A - Alternative #2 - Off-Campus Solar</vt:lpstr>
      <vt:lpstr>Section A - Alternative #2 - Off-Campus Solar</vt:lpstr>
      <vt:lpstr>Section A - Alternative #2 - Off-Campus Solar</vt:lpstr>
      <vt:lpstr>Section A - Alternative #3 - Wind</vt:lpstr>
      <vt:lpstr>Section A - Cost Savings</vt:lpstr>
      <vt:lpstr>Section A - CO2 Emissions</vt:lpstr>
      <vt:lpstr>Section A - CO2 Emissions</vt:lpstr>
      <vt:lpstr>Conclusions</vt:lpstr>
      <vt:lpstr>Financial Summary</vt:lpstr>
      <vt:lpstr>Carbon Impact</vt:lpstr>
      <vt:lpstr>What’s next?</vt:lpstr>
      <vt:lpstr>Acknowledgements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Renewables at Calvin</dc:title>
  <cp:lastModifiedBy>Matthew Heun</cp:lastModifiedBy>
  <cp:revision>1</cp:revision>
  <dcterms:modified xsi:type="dcterms:W3CDTF">2018-12-20T20:59:21Z</dcterms:modified>
</cp:coreProperties>
</file>